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65" r:id="rId3"/>
    <p:sldId id="269" r:id="rId4"/>
    <p:sldId id="270" r:id="rId5"/>
    <p:sldId id="268" r:id="rId6"/>
    <p:sldId id="275" r:id="rId7"/>
    <p:sldId id="266" r:id="rId8"/>
    <p:sldId id="267" r:id="rId9"/>
    <p:sldId id="272" r:id="rId10"/>
    <p:sldId id="282" r:id="rId11"/>
    <p:sldId id="283" r:id="rId12"/>
    <p:sldId id="284" r:id="rId13"/>
    <p:sldId id="281" r:id="rId14"/>
    <p:sldId id="278" r:id="rId15"/>
    <p:sldId id="291" r:id="rId16"/>
    <p:sldId id="256" r:id="rId17"/>
    <p:sldId id="257" r:id="rId18"/>
    <p:sldId id="258" r:id="rId19"/>
    <p:sldId id="274" r:id="rId20"/>
    <p:sldId id="259" r:id="rId21"/>
    <p:sldId id="276" r:id="rId22"/>
    <p:sldId id="271" r:id="rId23"/>
    <p:sldId id="261" r:id="rId24"/>
    <p:sldId id="285" r:id="rId25"/>
    <p:sldId id="286" r:id="rId26"/>
    <p:sldId id="287" r:id="rId27"/>
    <p:sldId id="288" r:id="rId28"/>
    <p:sldId id="289" r:id="rId29"/>
    <p:sldId id="290" r:id="rId30"/>
    <p:sldId id="292" r:id="rId3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51"/>
  </p:normalViewPr>
  <p:slideViewPr>
    <p:cSldViewPr snapToGrid="0" snapToObjects="1">
      <p:cViewPr>
        <p:scale>
          <a:sx n="90" d="100"/>
          <a:sy n="90" d="100"/>
        </p:scale>
        <p:origin x="1356" y="5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717E-C295-2F46-8856-8B0AC8C2E44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4BD71CED-0573-AF47-A8FD-28DC4B34D8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FCD5A1AE-6709-6248-8213-288C9782F9D5}"/>
              </a:ext>
            </a:extLst>
          </p:cNvPr>
          <p:cNvSpPr>
            <a:spLocks noGrp="1"/>
          </p:cNvSpPr>
          <p:nvPr>
            <p:ph type="dt" sz="half" idx="10"/>
          </p:nvPr>
        </p:nvSpPr>
        <p:spPr/>
        <p:txBody>
          <a:bodyPr/>
          <a:lstStyle/>
          <a:p>
            <a:fld id="{2430D061-15E3-5546-A726-9A0B4229E1D1}" type="datetimeFigureOut">
              <a:rPr lang="x-none" smtClean="0"/>
              <a:pPr/>
              <a:t>11/12/2024</a:t>
            </a:fld>
            <a:endParaRPr lang="x-none"/>
          </a:p>
        </p:txBody>
      </p:sp>
      <p:sp>
        <p:nvSpPr>
          <p:cNvPr id="5" name="Footer Placeholder 4">
            <a:extLst>
              <a:ext uri="{FF2B5EF4-FFF2-40B4-BE49-F238E27FC236}">
                <a16:creationId xmlns:a16="http://schemas.microsoft.com/office/drawing/2014/main" id="{3ABF1D23-B559-DD4B-B07F-DB67E10CF49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4235555A-5A79-F640-BB17-D2A9841E13CA}"/>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168018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E2F2-0C39-014B-AD79-4F37EBDC992C}"/>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FF3359F0-7680-504B-8CA0-66CB59B99CA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C774067C-AB06-D647-A493-2DA2C68ED4C8}"/>
              </a:ext>
            </a:extLst>
          </p:cNvPr>
          <p:cNvSpPr>
            <a:spLocks noGrp="1"/>
          </p:cNvSpPr>
          <p:nvPr>
            <p:ph type="dt" sz="half" idx="10"/>
          </p:nvPr>
        </p:nvSpPr>
        <p:spPr/>
        <p:txBody>
          <a:bodyPr/>
          <a:lstStyle/>
          <a:p>
            <a:fld id="{2430D061-15E3-5546-A726-9A0B4229E1D1}" type="datetimeFigureOut">
              <a:rPr lang="x-none" smtClean="0"/>
              <a:pPr/>
              <a:t>11/12/2024</a:t>
            </a:fld>
            <a:endParaRPr lang="x-none"/>
          </a:p>
        </p:txBody>
      </p:sp>
      <p:sp>
        <p:nvSpPr>
          <p:cNvPr id="5" name="Footer Placeholder 4">
            <a:extLst>
              <a:ext uri="{FF2B5EF4-FFF2-40B4-BE49-F238E27FC236}">
                <a16:creationId xmlns:a16="http://schemas.microsoft.com/office/drawing/2014/main" id="{58244DFF-7398-E346-9367-D86AC77B1CE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01D23B0C-A0FD-7743-83D4-454533C5D3DA}"/>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320229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1B323E-C11B-DA48-88F5-DC0996FAEBA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3B220C2A-60A6-2E45-9A3B-5065E5245A7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55CCB2B-1882-0243-968F-0243F7F3FBB3}"/>
              </a:ext>
            </a:extLst>
          </p:cNvPr>
          <p:cNvSpPr>
            <a:spLocks noGrp="1"/>
          </p:cNvSpPr>
          <p:nvPr>
            <p:ph type="dt" sz="half" idx="10"/>
          </p:nvPr>
        </p:nvSpPr>
        <p:spPr/>
        <p:txBody>
          <a:bodyPr/>
          <a:lstStyle/>
          <a:p>
            <a:fld id="{2430D061-15E3-5546-A726-9A0B4229E1D1}" type="datetimeFigureOut">
              <a:rPr lang="x-none" smtClean="0"/>
              <a:pPr/>
              <a:t>11/12/2024</a:t>
            </a:fld>
            <a:endParaRPr lang="x-none"/>
          </a:p>
        </p:txBody>
      </p:sp>
      <p:sp>
        <p:nvSpPr>
          <p:cNvPr id="5" name="Footer Placeholder 4">
            <a:extLst>
              <a:ext uri="{FF2B5EF4-FFF2-40B4-BE49-F238E27FC236}">
                <a16:creationId xmlns:a16="http://schemas.microsoft.com/office/drawing/2014/main" id="{E78577FC-82D1-E04D-8E14-01102AA4912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4A24B8F-AA69-7A4E-B0D4-6A31BA293202}"/>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330960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C1D1-9FB1-BD4F-8BB3-04E6538788AF}"/>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EE1EA88E-DF18-1E4A-9F63-38C665DA4B2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413E3E8-EEC8-D647-8C85-743D23F76809}"/>
              </a:ext>
            </a:extLst>
          </p:cNvPr>
          <p:cNvSpPr>
            <a:spLocks noGrp="1"/>
          </p:cNvSpPr>
          <p:nvPr>
            <p:ph type="dt" sz="half" idx="10"/>
          </p:nvPr>
        </p:nvSpPr>
        <p:spPr/>
        <p:txBody>
          <a:bodyPr/>
          <a:lstStyle/>
          <a:p>
            <a:fld id="{2430D061-15E3-5546-A726-9A0B4229E1D1}" type="datetimeFigureOut">
              <a:rPr lang="x-none" smtClean="0"/>
              <a:pPr/>
              <a:t>11/12/2024</a:t>
            </a:fld>
            <a:endParaRPr lang="x-none"/>
          </a:p>
        </p:txBody>
      </p:sp>
      <p:sp>
        <p:nvSpPr>
          <p:cNvPr id="5" name="Footer Placeholder 4">
            <a:extLst>
              <a:ext uri="{FF2B5EF4-FFF2-40B4-BE49-F238E27FC236}">
                <a16:creationId xmlns:a16="http://schemas.microsoft.com/office/drawing/2014/main" id="{E6D3FC81-2E37-1948-A3A2-65310107119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17F7BA84-F13F-F24F-AE2E-5CF1ABC5D769}"/>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39603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0BBA-D344-154E-A6DC-88944F33204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93385558-7489-704A-A726-7AFB9B520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670BD4C-3586-024E-9826-009D4FA28CCD}"/>
              </a:ext>
            </a:extLst>
          </p:cNvPr>
          <p:cNvSpPr>
            <a:spLocks noGrp="1"/>
          </p:cNvSpPr>
          <p:nvPr>
            <p:ph type="dt" sz="half" idx="10"/>
          </p:nvPr>
        </p:nvSpPr>
        <p:spPr/>
        <p:txBody>
          <a:bodyPr/>
          <a:lstStyle/>
          <a:p>
            <a:fld id="{2430D061-15E3-5546-A726-9A0B4229E1D1}" type="datetimeFigureOut">
              <a:rPr lang="x-none" smtClean="0"/>
              <a:pPr/>
              <a:t>11/12/2024</a:t>
            </a:fld>
            <a:endParaRPr lang="x-none"/>
          </a:p>
        </p:txBody>
      </p:sp>
      <p:sp>
        <p:nvSpPr>
          <p:cNvPr id="5" name="Footer Placeholder 4">
            <a:extLst>
              <a:ext uri="{FF2B5EF4-FFF2-40B4-BE49-F238E27FC236}">
                <a16:creationId xmlns:a16="http://schemas.microsoft.com/office/drawing/2014/main" id="{026D2163-24C1-2C4D-A197-657D1A0602D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E898885-828C-6746-AD58-AF4C675B41F3}"/>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278756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2F987-FFC5-5643-B0F1-D5F3E85806C5}"/>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F3AD03E6-3FD8-0B41-B096-FA80D6471A4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196AFE4C-C032-4A4E-A256-B9E15289E81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1B0900F7-D0E1-3942-826B-05A27901BA99}"/>
              </a:ext>
            </a:extLst>
          </p:cNvPr>
          <p:cNvSpPr>
            <a:spLocks noGrp="1"/>
          </p:cNvSpPr>
          <p:nvPr>
            <p:ph type="dt" sz="half" idx="10"/>
          </p:nvPr>
        </p:nvSpPr>
        <p:spPr/>
        <p:txBody>
          <a:bodyPr/>
          <a:lstStyle/>
          <a:p>
            <a:fld id="{2430D061-15E3-5546-A726-9A0B4229E1D1}" type="datetimeFigureOut">
              <a:rPr lang="x-none" smtClean="0"/>
              <a:pPr/>
              <a:t>11/12/2024</a:t>
            </a:fld>
            <a:endParaRPr lang="x-none"/>
          </a:p>
        </p:txBody>
      </p:sp>
      <p:sp>
        <p:nvSpPr>
          <p:cNvPr id="6" name="Footer Placeholder 5">
            <a:extLst>
              <a:ext uri="{FF2B5EF4-FFF2-40B4-BE49-F238E27FC236}">
                <a16:creationId xmlns:a16="http://schemas.microsoft.com/office/drawing/2014/main" id="{11B2CFE4-EE39-394B-B678-12C3CEB8899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DD5C1EB2-BBA4-4C49-8608-BF53AD3A2B8B}"/>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246617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557F-CF42-FB43-97EA-12D8BFF985B0}"/>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454CFFED-A20D-0F40-B033-EB0CF29049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31E2237-1562-5F4E-A153-731092F20BB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6DFC011B-0860-6D44-911C-3E49899BCF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7E5065A-5C79-3E40-A2B9-41691AC619E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ABA8C6F3-47CE-6145-BA16-9B0768700C23}"/>
              </a:ext>
            </a:extLst>
          </p:cNvPr>
          <p:cNvSpPr>
            <a:spLocks noGrp="1"/>
          </p:cNvSpPr>
          <p:nvPr>
            <p:ph type="dt" sz="half" idx="10"/>
          </p:nvPr>
        </p:nvSpPr>
        <p:spPr/>
        <p:txBody>
          <a:bodyPr/>
          <a:lstStyle/>
          <a:p>
            <a:fld id="{2430D061-15E3-5546-A726-9A0B4229E1D1}" type="datetimeFigureOut">
              <a:rPr lang="x-none" smtClean="0"/>
              <a:pPr/>
              <a:t>11/12/2024</a:t>
            </a:fld>
            <a:endParaRPr lang="x-none"/>
          </a:p>
        </p:txBody>
      </p:sp>
      <p:sp>
        <p:nvSpPr>
          <p:cNvPr id="8" name="Footer Placeholder 7">
            <a:extLst>
              <a:ext uri="{FF2B5EF4-FFF2-40B4-BE49-F238E27FC236}">
                <a16:creationId xmlns:a16="http://schemas.microsoft.com/office/drawing/2014/main" id="{CCA09CDF-770C-9C4A-8A6C-F88B6BE9B93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48A3240A-12B5-A340-8857-B7A8AECAA330}"/>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66594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FAEC-8D7C-5644-8944-23DC5406E7A0}"/>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DE406644-0CCA-4146-8E39-952F55978A59}"/>
              </a:ext>
            </a:extLst>
          </p:cNvPr>
          <p:cNvSpPr>
            <a:spLocks noGrp="1"/>
          </p:cNvSpPr>
          <p:nvPr>
            <p:ph type="dt" sz="half" idx="10"/>
          </p:nvPr>
        </p:nvSpPr>
        <p:spPr/>
        <p:txBody>
          <a:bodyPr/>
          <a:lstStyle/>
          <a:p>
            <a:fld id="{2430D061-15E3-5546-A726-9A0B4229E1D1}" type="datetimeFigureOut">
              <a:rPr lang="x-none" smtClean="0"/>
              <a:pPr/>
              <a:t>11/12/2024</a:t>
            </a:fld>
            <a:endParaRPr lang="x-none"/>
          </a:p>
        </p:txBody>
      </p:sp>
      <p:sp>
        <p:nvSpPr>
          <p:cNvPr id="4" name="Footer Placeholder 3">
            <a:extLst>
              <a:ext uri="{FF2B5EF4-FFF2-40B4-BE49-F238E27FC236}">
                <a16:creationId xmlns:a16="http://schemas.microsoft.com/office/drawing/2014/main" id="{4F4A9D05-3E34-5846-B55A-921074B57600}"/>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1898B45D-56A7-164B-81F1-33E6B633549D}"/>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372642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9E30C7-33F0-F242-B436-BA13F7F690DE}"/>
              </a:ext>
            </a:extLst>
          </p:cNvPr>
          <p:cNvSpPr>
            <a:spLocks noGrp="1"/>
          </p:cNvSpPr>
          <p:nvPr>
            <p:ph type="dt" sz="half" idx="10"/>
          </p:nvPr>
        </p:nvSpPr>
        <p:spPr/>
        <p:txBody>
          <a:bodyPr/>
          <a:lstStyle/>
          <a:p>
            <a:fld id="{2430D061-15E3-5546-A726-9A0B4229E1D1}" type="datetimeFigureOut">
              <a:rPr lang="x-none" smtClean="0"/>
              <a:pPr/>
              <a:t>11/12/2024</a:t>
            </a:fld>
            <a:endParaRPr lang="x-none"/>
          </a:p>
        </p:txBody>
      </p:sp>
      <p:sp>
        <p:nvSpPr>
          <p:cNvPr id="3" name="Footer Placeholder 2">
            <a:extLst>
              <a:ext uri="{FF2B5EF4-FFF2-40B4-BE49-F238E27FC236}">
                <a16:creationId xmlns:a16="http://schemas.microsoft.com/office/drawing/2014/main" id="{3F86F75F-8212-C547-921F-9003FEB41517}"/>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42DAD232-5639-9D45-AAF7-FB13072F24D1}"/>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136594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AFB8-ED20-0A43-9DF0-E2354B6B61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69E2C0DF-45BE-A54A-9ABD-45B99EC278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866FFA05-0E87-E749-AF3F-D04C3DC6E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568D2B-E754-5042-B6A9-667E3AFF7AAD}"/>
              </a:ext>
            </a:extLst>
          </p:cNvPr>
          <p:cNvSpPr>
            <a:spLocks noGrp="1"/>
          </p:cNvSpPr>
          <p:nvPr>
            <p:ph type="dt" sz="half" idx="10"/>
          </p:nvPr>
        </p:nvSpPr>
        <p:spPr/>
        <p:txBody>
          <a:bodyPr/>
          <a:lstStyle/>
          <a:p>
            <a:fld id="{2430D061-15E3-5546-A726-9A0B4229E1D1}" type="datetimeFigureOut">
              <a:rPr lang="x-none" smtClean="0"/>
              <a:pPr/>
              <a:t>11/12/2024</a:t>
            </a:fld>
            <a:endParaRPr lang="x-none"/>
          </a:p>
        </p:txBody>
      </p:sp>
      <p:sp>
        <p:nvSpPr>
          <p:cNvPr id="6" name="Footer Placeholder 5">
            <a:extLst>
              <a:ext uri="{FF2B5EF4-FFF2-40B4-BE49-F238E27FC236}">
                <a16:creationId xmlns:a16="http://schemas.microsoft.com/office/drawing/2014/main" id="{57B35BF0-5B49-7F4C-A808-93EBF3524E7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9F6E508C-D3D2-4E42-B8A0-350ED529B77C}"/>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136707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B9D8-98C4-7D4E-9767-81CE391E1F0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48408650-B1D6-1044-968F-7E3DD66212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18C3EEA9-6DC1-924A-9DFB-B128429294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D79DA4-9AD5-0E4E-B030-B3451F7B9247}"/>
              </a:ext>
            </a:extLst>
          </p:cNvPr>
          <p:cNvSpPr>
            <a:spLocks noGrp="1"/>
          </p:cNvSpPr>
          <p:nvPr>
            <p:ph type="dt" sz="half" idx="10"/>
          </p:nvPr>
        </p:nvSpPr>
        <p:spPr/>
        <p:txBody>
          <a:bodyPr/>
          <a:lstStyle/>
          <a:p>
            <a:fld id="{2430D061-15E3-5546-A726-9A0B4229E1D1}" type="datetimeFigureOut">
              <a:rPr lang="x-none" smtClean="0"/>
              <a:pPr/>
              <a:t>11/12/2024</a:t>
            </a:fld>
            <a:endParaRPr lang="x-none"/>
          </a:p>
        </p:txBody>
      </p:sp>
      <p:sp>
        <p:nvSpPr>
          <p:cNvPr id="6" name="Footer Placeholder 5">
            <a:extLst>
              <a:ext uri="{FF2B5EF4-FFF2-40B4-BE49-F238E27FC236}">
                <a16:creationId xmlns:a16="http://schemas.microsoft.com/office/drawing/2014/main" id="{D0F32FC0-AEB3-0641-B59F-4F4D1370237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E5627516-C98E-8E42-86D1-18FA4243B1EC}"/>
              </a:ext>
            </a:extLst>
          </p:cNvPr>
          <p:cNvSpPr>
            <a:spLocks noGrp="1"/>
          </p:cNvSpPr>
          <p:nvPr>
            <p:ph type="sldNum" sz="quarter" idx="12"/>
          </p:nvPr>
        </p:nvSpPr>
        <p:spPr/>
        <p:txBody>
          <a:bodyPr/>
          <a:lstStyle/>
          <a:p>
            <a:fld id="{A0219C43-EF79-1C45-9118-63CFF206981A}" type="slidenum">
              <a:rPr lang="x-none" smtClean="0"/>
              <a:pPr/>
              <a:t>‹#›</a:t>
            </a:fld>
            <a:endParaRPr lang="x-none"/>
          </a:p>
        </p:txBody>
      </p:sp>
    </p:spTree>
    <p:extLst>
      <p:ext uri="{BB962C8B-B14F-4D97-AF65-F5344CB8AC3E}">
        <p14:creationId xmlns:p14="http://schemas.microsoft.com/office/powerpoint/2010/main" val="209472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EEF88B-ACE1-694A-AF85-C6EBC90B2F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CC6B54F9-636F-1F4E-A007-BE06681C98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47113D8B-DFE9-A746-9298-91D4DF70BF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0D061-15E3-5546-A726-9A0B4229E1D1}" type="datetimeFigureOut">
              <a:rPr lang="x-none" smtClean="0"/>
              <a:pPr/>
              <a:t>11/12/2024</a:t>
            </a:fld>
            <a:endParaRPr lang="x-none"/>
          </a:p>
        </p:txBody>
      </p:sp>
      <p:sp>
        <p:nvSpPr>
          <p:cNvPr id="5" name="Footer Placeholder 4">
            <a:extLst>
              <a:ext uri="{FF2B5EF4-FFF2-40B4-BE49-F238E27FC236}">
                <a16:creationId xmlns:a16="http://schemas.microsoft.com/office/drawing/2014/main" id="{0CED6D38-BB52-E549-A554-9EA2419F04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CAE515CC-B093-2A46-8310-1D5365D39B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19C43-EF79-1C45-9118-63CFF206981A}" type="slidenum">
              <a:rPr lang="x-none" smtClean="0"/>
              <a:pPr/>
              <a:t>‹#›</a:t>
            </a:fld>
            <a:endParaRPr lang="x-none"/>
          </a:p>
        </p:txBody>
      </p:sp>
    </p:spTree>
    <p:extLst>
      <p:ext uri="{BB962C8B-B14F-4D97-AF65-F5344CB8AC3E}">
        <p14:creationId xmlns:p14="http://schemas.microsoft.com/office/powerpoint/2010/main" val="3659822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3390/en16155728" TargetMode="External"/><Relationship Id="rId2" Type="http://schemas.openxmlformats.org/officeDocument/2006/relationships/hyperlink" Target="https://doi.org/10.3390/pr10122726" TargetMode="External"/><Relationship Id="rId1" Type="http://schemas.openxmlformats.org/officeDocument/2006/relationships/slideLayout" Target="../slideLayouts/slideLayout7.xml"/><Relationship Id="rId5" Type="http://schemas.openxmlformats.org/officeDocument/2006/relationships/hyperlink" Target="https://doi.org/10.1016/j.ijhydene.2024.04.128" TargetMode="External"/><Relationship Id="rId4" Type="http://schemas.openxmlformats.org/officeDocument/2006/relationships/hyperlink" Target="https://doi.org/10.1016/j.fuel.2024.13267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16/j.ijhydene.2024.04.128" TargetMode="External"/><Relationship Id="rId2" Type="http://schemas.openxmlformats.org/officeDocument/2006/relationships/hyperlink" Target="https://doi.org/10.1016/j.fuel.2024.132674"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3390/en16155728" TargetMode="External"/><Relationship Id="rId2" Type="http://schemas.openxmlformats.org/officeDocument/2006/relationships/hyperlink" Target="https://doi.org/10.3390/pr10122726" TargetMode="External"/><Relationship Id="rId1" Type="http://schemas.openxmlformats.org/officeDocument/2006/relationships/slideLayout" Target="../slideLayouts/slideLayout7.xml"/><Relationship Id="rId5" Type="http://schemas.openxmlformats.org/officeDocument/2006/relationships/hyperlink" Target="https://doi.org/10.1016/j.ijhydene.2024.04.128" TargetMode="External"/><Relationship Id="rId4" Type="http://schemas.openxmlformats.org/officeDocument/2006/relationships/hyperlink" Target="https://doi.org/10.1016/j.fuel.2024.13267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16/j.ijhydene.2024.04.128" TargetMode="External"/><Relationship Id="rId2" Type="http://schemas.openxmlformats.org/officeDocument/2006/relationships/hyperlink" Target="https://doi.org/10.1016/j.fuel.2024.132674"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19BC88A-C4D6-4823-B176-054AB6B7DBB3}"/>
              </a:ext>
            </a:extLst>
          </p:cNvPr>
          <p:cNvGrpSpPr/>
          <p:nvPr/>
        </p:nvGrpSpPr>
        <p:grpSpPr>
          <a:xfrm>
            <a:off x="87538" y="73841"/>
            <a:ext cx="12005708" cy="6705609"/>
            <a:chOff x="87538" y="73841"/>
            <a:chExt cx="12005708" cy="6705609"/>
          </a:xfrm>
        </p:grpSpPr>
        <p:pic>
          <p:nvPicPr>
            <p:cNvPr id="2" name="Picture 1">
              <a:extLst>
                <a:ext uri="{FF2B5EF4-FFF2-40B4-BE49-F238E27FC236}">
                  <a16:creationId xmlns:a16="http://schemas.microsoft.com/office/drawing/2014/main" id="{927A2D8F-6EBA-4391-BC5F-05F7F8807842}"/>
                </a:ext>
              </a:extLst>
            </p:cNvPr>
            <p:cNvPicPr>
              <a:picLocks noChangeAspect="1"/>
            </p:cNvPicPr>
            <p:nvPr/>
          </p:nvPicPr>
          <p:blipFill>
            <a:blip r:embed="rId2" cstate="print"/>
            <a:srcRect/>
            <a:stretch>
              <a:fillRect/>
            </a:stretch>
          </p:blipFill>
          <p:spPr bwMode="auto">
            <a:xfrm>
              <a:off x="149669" y="73841"/>
              <a:ext cx="1951750" cy="1821633"/>
            </a:xfrm>
            <a:prstGeom prst="rect">
              <a:avLst/>
            </a:prstGeom>
            <a:noFill/>
            <a:ln w="9525">
              <a:noFill/>
              <a:miter lim="800000"/>
              <a:headEnd/>
              <a:tailEnd/>
            </a:ln>
          </p:spPr>
        </p:pic>
        <p:pic>
          <p:nvPicPr>
            <p:cNvPr id="3" name="Picture 2">
              <a:extLst>
                <a:ext uri="{FF2B5EF4-FFF2-40B4-BE49-F238E27FC236}">
                  <a16:creationId xmlns:a16="http://schemas.microsoft.com/office/drawing/2014/main" id="{A4792469-5DCC-43C0-B0C9-EF1967C6848C}"/>
                </a:ext>
              </a:extLst>
            </p:cNvPr>
            <p:cNvPicPr>
              <a:picLocks noChangeAspect="1" noChangeArrowheads="1"/>
            </p:cNvPicPr>
            <p:nvPr/>
          </p:nvPicPr>
          <p:blipFill>
            <a:blip r:embed="rId3" cstate="print"/>
            <a:srcRect/>
            <a:stretch>
              <a:fillRect/>
            </a:stretch>
          </p:blipFill>
          <p:spPr bwMode="auto">
            <a:xfrm>
              <a:off x="9094684" y="5708535"/>
              <a:ext cx="2998562" cy="1070915"/>
            </a:xfrm>
            <a:prstGeom prst="rect">
              <a:avLst/>
            </a:prstGeom>
            <a:noFill/>
            <a:ln w="9525">
              <a:noFill/>
              <a:miter lim="800000"/>
              <a:headEnd/>
              <a:tailEnd/>
            </a:ln>
          </p:spPr>
        </p:pic>
        <p:sp>
          <p:nvSpPr>
            <p:cNvPr id="4" name="TextBox 3">
              <a:extLst>
                <a:ext uri="{FF2B5EF4-FFF2-40B4-BE49-F238E27FC236}">
                  <a16:creationId xmlns:a16="http://schemas.microsoft.com/office/drawing/2014/main" id="{B417BBF3-91B2-48F5-BD7F-16E065D0AADF}"/>
                </a:ext>
              </a:extLst>
            </p:cNvPr>
            <p:cNvSpPr txBox="1"/>
            <p:nvPr/>
          </p:nvSpPr>
          <p:spPr>
            <a:xfrm>
              <a:off x="2634302" y="531628"/>
              <a:ext cx="7959663" cy="1139094"/>
            </a:xfrm>
            <a:prstGeom prst="rect">
              <a:avLst/>
            </a:prstGeom>
            <a:noFill/>
          </p:spPr>
          <p:txBody>
            <a:bodyPr wrap="square" rtlCol="0">
              <a:spAutoFit/>
            </a:bodyPr>
            <a:lstStyle/>
            <a:p>
              <a:pPr algn="ctr">
                <a:lnSpc>
                  <a:spcPct val="150000"/>
                </a:lnSpc>
              </a:pPr>
              <a:r>
                <a:rPr lang="ro-RO" sz="2400" b="1" i="1" dirty="0">
                  <a:solidFill>
                    <a:schemeClr val="accent6">
                      <a:lumMod val="75000"/>
                    </a:schemeClr>
                  </a:solidFill>
                  <a:latin typeface="Bookman Old Style" pitchFamily="18" charset="0"/>
                  <a:ea typeface="Calibri" panose="020F0502020204030204" pitchFamily="34" charset="0"/>
                </a:rPr>
                <a:t>Influenta adaosului de hidrogen asupra explozivitatii amestecurilor gazoase LPG-aer</a:t>
              </a:r>
              <a:endParaRPr lang="x-none" sz="2400" b="1" dirty="0">
                <a:solidFill>
                  <a:schemeClr val="accent6">
                    <a:lumMod val="75000"/>
                  </a:schemeClr>
                </a:solidFill>
                <a:latin typeface="Bookman Old Style" pitchFamily="18" charset="0"/>
                <a:cs typeface="Arial" panose="020B0604020202020204" pitchFamily="34" charset="0"/>
              </a:endParaRPr>
            </a:p>
          </p:txBody>
        </p:sp>
        <p:sp>
          <p:nvSpPr>
            <p:cNvPr id="5" name="TextBox 4">
              <a:extLst>
                <a:ext uri="{FF2B5EF4-FFF2-40B4-BE49-F238E27FC236}">
                  <a16:creationId xmlns:a16="http://schemas.microsoft.com/office/drawing/2014/main" id="{7D940113-EF18-43AE-B797-C4AD53456BC1}"/>
                </a:ext>
              </a:extLst>
            </p:cNvPr>
            <p:cNvSpPr txBox="1"/>
            <p:nvPr/>
          </p:nvSpPr>
          <p:spPr>
            <a:xfrm>
              <a:off x="4853876" y="2613728"/>
              <a:ext cx="3047629" cy="400110"/>
            </a:xfrm>
            <a:prstGeom prst="rect">
              <a:avLst/>
            </a:prstGeom>
            <a:noFill/>
          </p:spPr>
          <p:txBody>
            <a:bodyPr wrap="none" rtlCol="0">
              <a:spAutoFit/>
            </a:bodyPr>
            <a:lstStyle/>
            <a:p>
              <a:r>
                <a:rPr lang="en-GB" sz="2000" b="1" dirty="0">
                  <a:latin typeface="Bookman Old Style" pitchFamily="18" charset="0"/>
                </a:rPr>
                <a:t>A</a:t>
              </a:r>
              <a:r>
                <a:rPr lang="x-none" sz="2000" b="1" dirty="0">
                  <a:latin typeface="Bookman Old Style" pitchFamily="18" charset="0"/>
                </a:rPr>
                <a:t>cron</a:t>
              </a:r>
              <a:r>
                <a:rPr lang="en-US" sz="2000" b="1" dirty="0" err="1">
                  <a:latin typeface="Bookman Old Style" pitchFamily="18" charset="0"/>
                </a:rPr>
                <a:t>i</a:t>
              </a:r>
              <a:r>
                <a:rPr lang="x-none" sz="2000" b="1" dirty="0">
                  <a:latin typeface="Bookman Old Style" pitchFamily="18" charset="0"/>
                </a:rPr>
                <a:t>m</a:t>
              </a:r>
              <a:r>
                <a:rPr lang="x-none" sz="2000" b="1">
                  <a:latin typeface="Bookman Old Style" pitchFamily="18" charset="0"/>
                </a:rPr>
                <a:t>: </a:t>
              </a:r>
              <a:r>
                <a:rPr lang="en-US" sz="2000" b="1" dirty="0">
                  <a:latin typeface="Bookman Old Style" pitchFamily="18" charset="0"/>
                </a:rPr>
                <a:t>H2_LPG_EX</a:t>
              </a:r>
              <a:endParaRPr lang="x-none" sz="2000" b="1" dirty="0">
                <a:latin typeface="Bookman Old Style" pitchFamily="18" charset="0"/>
              </a:endParaRPr>
            </a:p>
          </p:txBody>
        </p:sp>
        <p:sp>
          <p:nvSpPr>
            <p:cNvPr id="6" name="TextBox 5">
              <a:extLst>
                <a:ext uri="{FF2B5EF4-FFF2-40B4-BE49-F238E27FC236}">
                  <a16:creationId xmlns:a16="http://schemas.microsoft.com/office/drawing/2014/main" id="{7826F140-4DF7-484C-A560-6B5A2CB04957}"/>
                </a:ext>
              </a:extLst>
            </p:cNvPr>
            <p:cNvSpPr txBox="1"/>
            <p:nvPr/>
          </p:nvSpPr>
          <p:spPr>
            <a:xfrm>
              <a:off x="149669" y="3955147"/>
              <a:ext cx="5820824" cy="553998"/>
            </a:xfrm>
            <a:prstGeom prst="rect">
              <a:avLst/>
            </a:prstGeom>
            <a:noFill/>
          </p:spPr>
          <p:txBody>
            <a:bodyPr wrap="none" rtlCol="0">
              <a:spAutoFit/>
            </a:bodyPr>
            <a:lstStyle/>
            <a:p>
              <a:pPr>
                <a:lnSpc>
                  <a:spcPct val="150000"/>
                </a:lnSpc>
              </a:pPr>
              <a:r>
                <a:rPr lang="en-US" sz="2000" b="1" i="1" dirty="0">
                  <a:solidFill>
                    <a:srgbClr val="0070C0"/>
                  </a:solidFill>
                  <a:latin typeface="Bookman Old Style" pitchFamily="18" charset="0"/>
                </a:rPr>
                <a:t>Director de </a:t>
              </a:r>
              <a:r>
                <a:rPr lang="en-US" sz="2000" b="1" i="1" dirty="0" err="1">
                  <a:solidFill>
                    <a:srgbClr val="0070C0"/>
                  </a:solidFill>
                  <a:latin typeface="Bookman Old Style" pitchFamily="18" charset="0"/>
                </a:rPr>
                <a:t>proiect</a:t>
              </a:r>
              <a:r>
                <a:rPr lang="x-none" sz="2000" b="1" i="1" dirty="0">
                  <a:solidFill>
                    <a:srgbClr val="0070C0"/>
                  </a:solidFill>
                  <a:latin typeface="Bookman Old Style" pitchFamily="18" charset="0"/>
                </a:rPr>
                <a:t>: Dr</a:t>
              </a:r>
              <a:r>
                <a:rPr lang="x-none" sz="2000" b="1" i="1">
                  <a:solidFill>
                    <a:srgbClr val="0070C0"/>
                  </a:solidFill>
                  <a:latin typeface="Bookman Old Style" pitchFamily="18" charset="0"/>
                </a:rPr>
                <a:t>. </a:t>
              </a:r>
              <a:r>
                <a:rPr lang="en-US" sz="2000" b="1" i="1" dirty="0" err="1">
                  <a:solidFill>
                    <a:srgbClr val="0070C0"/>
                  </a:solidFill>
                  <a:latin typeface="Bookman Old Style" pitchFamily="18" charset="0"/>
                </a:rPr>
                <a:t>Codina</a:t>
              </a:r>
              <a:r>
                <a:rPr lang="en-US" sz="2000" b="1" i="1" dirty="0">
                  <a:solidFill>
                    <a:srgbClr val="0070C0"/>
                  </a:solidFill>
                  <a:latin typeface="Bookman Old Style" pitchFamily="18" charset="0"/>
                </a:rPr>
                <a:t> </a:t>
              </a:r>
              <a:r>
                <a:rPr lang="en-US" sz="2000" b="1" i="1" dirty="0" err="1">
                  <a:solidFill>
                    <a:srgbClr val="0070C0"/>
                  </a:solidFill>
                  <a:latin typeface="Bookman Old Style" pitchFamily="18" charset="0"/>
                </a:rPr>
                <a:t>Movileanu</a:t>
              </a:r>
              <a:endParaRPr lang="en-US" sz="2000" b="1" i="1" dirty="0">
                <a:solidFill>
                  <a:srgbClr val="0070C0"/>
                </a:solidFill>
                <a:latin typeface="Bookman Old Style" pitchFamily="18" charset="0"/>
              </a:endParaRPr>
            </a:p>
          </p:txBody>
        </p:sp>
        <p:sp>
          <p:nvSpPr>
            <p:cNvPr id="7" name="TextBox 6">
              <a:extLst>
                <a:ext uri="{FF2B5EF4-FFF2-40B4-BE49-F238E27FC236}">
                  <a16:creationId xmlns:a16="http://schemas.microsoft.com/office/drawing/2014/main" id="{D47A81C3-358B-4626-A839-E7D798BEB544}"/>
                </a:ext>
              </a:extLst>
            </p:cNvPr>
            <p:cNvSpPr txBox="1"/>
            <p:nvPr/>
          </p:nvSpPr>
          <p:spPr>
            <a:xfrm>
              <a:off x="87538" y="6049244"/>
              <a:ext cx="3645550" cy="707886"/>
            </a:xfrm>
            <a:prstGeom prst="rect">
              <a:avLst/>
            </a:prstGeom>
            <a:noFill/>
          </p:spPr>
          <p:txBody>
            <a:bodyPr wrap="none" rtlCol="0">
              <a:spAutoFit/>
            </a:bodyPr>
            <a:lstStyle/>
            <a:p>
              <a:r>
                <a:rPr lang="en-GB" sz="2000" b="1" dirty="0">
                  <a:solidFill>
                    <a:srgbClr val="C00000"/>
                  </a:solidFill>
                  <a:latin typeface="Bookman Old Style" pitchFamily="18" charset="0"/>
                </a:rPr>
                <a:t>PN-III-P4-PCE-2021-0369 </a:t>
              </a:r>
            </a:p>
            <a:p>
              <a:pPr algn="ctr"/>
              <a:r>
                <a:rPr lang="en-GB" sz="2000" b="1" dirty="0">
                  <a:solidFill>
                    <a:srgbClr val="C00000"/>
                  </a:solidFill>
                  <a:latin typeface="Bookman Old Style" pitchFamily="18" charset="0"/>
                </a:rPr>
                <a:t> PCE 38 / 2022</a:t>
              </a:r>
              <a:endParaRPr lang="x-none" sz="2000" b="1" dirty="0">
                <a:solidFill>
                  <a:srgbClr val="C00000"/>
                </a:solidFill>
                <a:latin typeface="Bookman Old Style" pitchFamily="18" charset="0"/>
              </a:endParaRPr>
            </a:p>
          </p:txBody>
        </p:sp>
        <p:sp>
          <p:nvSpPr>
            <p:cNvPr id="8" name="TextBox 7">
              <a:extLst>
                <a:ext uri="{FF2B5EF4-FFF2-40B4-BE49-F238E27FC236}">
                  <a16:creationId xmlns:a16="http://schemas.microsoft.com/office/drawing/2014/main" id="{376261D0-45BF-4811-AA00-084D865AB1CB}"/>
                </a:ext>
              </a:extLst>
            </p:cNvPr>
            <p:cNvSpPr txBox="1"/>
            <p:nvPr/>
          </p:nvSpPr>
          <p:spPr>
            <a:xfrm>
              <a:off x="4801423" y="3228945"/>
              <a:ext cx="3207929" cy="369332"/>
            </a:xfrm>
            <a:prstGeom prst="rect">
              <a:avLst/>
            </a:prstGeom>
            <a:noFill/>
          </p:spPr>
          <p:txBody>
            <a:bodyPr wrap="none" rtlCol="0">
              <a:spAutoFit/>
            </a:bodyPr>
            <a:lstStyle/>
            <a:p>
              <a:r>
                <a:rPr lang="en-US" b="1" dirty="0">
                  <a:latin typeface="Bookman Old Style" pitchFamily="18" charset="0"/>
                </a:rPr>
                <a:t>02.06.2022</a:t>
              </a:r>
              <a:r>
                <a:rPr lang="x-none" b="1">
                  <a:latin typeface="Bookman Old Style" pitchFamily="18" charset="0"/>
                </a:rPr>
                <a:t> – 31.12.202</a:t>
              </a:r>
              <a:r>
                <a:rPr lang="en-US" b="1" dirty="0">
                  <a:latin typeface="Bookman Old Style" pitchFamily="18" charset="0"/>
                </a:rPr>
                <a:t>4</a:t>
              </a:r>
              <a:endParaRPr lang="x-none" b="1" dirty="0">
                <a:latin typeface="Bookman Old Style" pitchFamily="18" charset="0"/>
              </a:endParaRPr>
            </a:p>
          </p:txBody>
        </p:sp>
      </p:grpSp>
    </p:spTree>
    <p:extLst>
      <p:ext uri="{BB962C8B-B14F-4D97-AF65-F5344CB8AC3E}">
        <p14:creationId xmlns:p14="http://schemas.microsoft.com/office/powerpoint/2010/main" val="17023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47345E-BAE6-A324-0108-272038733076}"/>
              </a:ext>
            </a:extLst>
          </p:cNvPr>
          <p:cNvSpPr txBox="1"/>
          <p:nvPr/>
        </p:nvSpPr>
        <p:spPr>
          <a:xfrm>
            <a:off x="413657" y="158730"/>
            <a:ext cx="11364686" cy="6699270"/>
          </a:xfrm>
          <a:prstGeom prst="rect">
            <a:avLst/>
          </a:prstGeom>
          <a:noFill/>
        </p:spPr>
        <p:txBody>
          <a:bodyPr wrap="square" rtlCol="0">
            <a:spAutoFit/>
          </a:bodyPr>
          <a:lstStyle/>
          <a:p>
            <a:pPr marR="0" lvl="0" algn="just">
              <a:lnSpc>
                <a:spcPct val="150000"/>
              </a:lnSpc>
              <a:spcAft>
                <a:spcPts val="800"/>
              </a:spcAft>
              <a:tabLst>
                <a:tab pos="457200" algn="l"/>
              </a:tabLs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4. “The expansion coefficients and propagation speeds of n-butane-air mixtures in enclosures”,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autori</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V.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Giurcan</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C. Movileanu, M. Mitu, D.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Razus</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prezentata</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la </a:t>
            </a:r>
            <a:r>
              <a:rPr lang="pt-PT" sz="1800" kern="100" dirty="0">
                <a:effectLst/>
                <a:latin typeface="Times New Roman" panose="02020603050405020304" pitchFamily="18" charset="0"/>
                <a:ea typeface="Calibri" panose="020F0502020204030204" pitchFamily="34" charset="0"/>
                <a:cs typeface="Arial" panose="020B0604020202020204" pitchFamily="34" charset="0"/>
              </a:rPr>
              <a:t>“</a:t>
            </a:r>
            <a:r>
              <a:rPr lang="pt-PT" sz="1800" b="1" i="1" kern="100" dirty="0">
                <a:effectLst/>
                <a:latin typeface="Times New Roman" panose="02020603050405020304" pitchFamily="18" charset="0"/>
                <a:ea typeface="Calibri" panose="020F0502020204030204" pitchFamily="34" charset="0"/>
                <a:cs typeface="Arial" panose="020B0604020202020204" pitchFamily="34" charset="0"/>
              </a:rPr>
              <a:t>16th International Conference on  Chemical and Process Engineering, ICHEAP 16”, 2023</a:t>
            </a:r>
            <a:r>
              <a:rPr lang="en-US" sz="1800" b="1" i="1" kern="100" dirty="0">
                <a:effectLst/>
                <a:latin typeface="Times New Roman" panose="02020603050405020304" pitchFamily="18" charset="0"/>
                <a:ea typeface="Calibri" panose="020F0502020204030204" pitchFamily="34" charset="0"/>
                <a:cs typeface="Arial" panose="020B0604020202020204" pitchFamily="34" charset="0"/>
              </a:rPr>
              <a:t>, </a:t>
            </a:r>
            <a:r>
              <a:rPr lang="pt-PT" sz="1800" kern="100" dirty="0">
                <a:effectLst/>
                <a:latin typeface="Times New Roman" panose="02020603050405020304" pitchFamily="18" charset="0"/>
                <a:ea typeface="Calibri" panose="020F0502020204030204" pitchFamily="34" charset="0"/>
                <a:cs typeface="Arial" panose="020B0604020202020204" pitchFamily="34" charset="0"/>
              </a:rPr>
              <a:t>Napoli, Italia </a:t>
            </a:r>
            <a:r>
              <a:rPr lang="en-US" sz="1800" i="1" kern="100" dirty="0">
                <a:effectLst/>
                <a:latin typeface="Times New Roman" panose="02020603050405020304" pitchFamily="18" charset="0"/>
                <a:ea typeface="Calibri" panose="020F0502020204030204" pitchFamily="34" charset="0"/>
                <a:cs typeface="Arial" panose="020B0604020202020204" pitchFamily="34" charset="0"/>
              </a:rPr>
              <a:t>- </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Poster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R="0" lvl="0" algn="just">
              <a:lnSpc>
                <a:spcPct val="150000"/>
              </a:lnSpc>
              <a:spcAft>
                <a:spcPts val="800"/>
              </a:spcAft>
              <a:tabLst>
                <a:tab pos="457200" algn="l"/>
              </a:tabLs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5. “</a:t>
            </a:r>
            <a:r>
              <a:rPr lang="ro-RO" sz="1800" kern="100" dirty="0">
                <a:effectLst/>
                <a:latin typeface="Times New Roman" panose="02020603050405020304" pitchFamily="18" charset="0"/>
                <a:ea typeface="Calibri" panose="020F0502020204030204" pitchFamily="34" charset="0"/>
                <a:cs typeface="Arial" panose="020B0604020202020204" pitchFamily="34" charset="0"/>
              </a:rPr>
              <a:t>Explosion of hydrogen-hydrocarbon-air mixtures in spherical vessel”</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r>
              <a:rPr lang="ro-RO" sz="1800" kern="100" dirty="0">
                <a:effectLst/>
                <a:latin typeface="Times New Roman" panose="02020603050405020304" pitchFamily="18" charset="0"/>
                <a:ea typeface="Calibri" panose="020F0502020204030204" pitchFamily="34" charset="0"/>
                <a:cs typeface="Arial" panose="020B0604020202020204" pitchFamily="34" charset="0"/>
              </a:rPr>
              <a:t>C. Movileanu, D. Razus, M. Mitu, V. Giurcan, A. Musuc, C. Hornoiu, P. Chesler, Conferinta Internationala </a:t>
            </a:r>
            <a:r>
              <a:rPr lang="ro-RO" sz="1800" b="1" i="1" kern="100" dirty="0">
                <a:effectLst/>
                <a:latin typeface="Times New Roman" panose="02020603050405020304" pitchFamily="18" charset="0"/>
                <a:ea typeface="Calibri" panose="020F0502020204030204" pitchFamily="34" charset="0"/>
                <a:cs typeface="Arial" panose="020B0604020202020204" pitchFamily="34" charset="0"/>
              </a:rPr>
              <a:t>“Ecology &amp; Safety”, 2023</a:t>
            </a:r>
            <a:r>
              <a:rPr lang="ro-RO" sz="1800" kern="100" dirty="0">
                <a:effectLst/>
                <a:latin typeface="Times New Roman" panose="02020603050405020304" pitchFamily="18" charset="0"/>
                <a:ea typeface="Calibri" panose="020F0502020204030204" pitchFamily="34" charset="0"/>
                <a:cs typeface="Arial" panose="020B0604020202020204" pitchFamily="34" charset="0"/>
              </a:rPr>
              <a:t>, Burgas, Bulgaria-Poster;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R="0" lvl="0" algn="just">
              <a:lnSpc>
                <a:spcPct val="150000"/>
              </a:lnSpc>
              <a:spcAft>
                <a:spcPts val="800"/>
              </a:spcAft>
              <a:tabLst>
                <a:tab pos="457200" algn="l"/>
              </a:tabLs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6. “Pressure influence on laminar burning velocity of hydrogen-blended propane-air mixtures”, M. Mitu, D.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Razus</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V.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Giurcan</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A.M.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Musuc</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C. Movileanu-poster; </a:t>
            </a:r>
            <a:r>
              <a:rPr lang="ro-RO" sz="1800" b="1" i="1" kern="100" dirty="0">
                <a:effectLst/>
                <a:latin typeface="Times New Roman" panose="02020603050405020304" pitchFamily="18" charset="0"/>
                <a:ea typeface="Calibri" panose="020F0502020204030204" pitchFamily="34" charset="0"/>
                <a:cs typeface="Arial" panose="020B0604020202020204" pitchFamily="34" charset="0"/>
              </a:rPr>
              <a:t>17th </a:t>
            </a:r>
            <a:r>
              <a:rPr lang="en-US" sz="1800" b="1" i="1" kern="100" dirty="0">
                <a:effectLst/>
                <a:latin typeface="Times New Roman" panose="02020603050405020304" pitchFamily="18" charset="0"/>
                <a:ea typeface="Calibri" panose="020F0502020204030204" pitchFamily="34" charset="0"/>
                <a:cs typeface="Arial" panose="020B0604020202020204" pitchFamily="34" charset="0"/>
              </a:rPr>
              <a:t>International Conference of Physical Chemistry – ROMPHYSCHEM, 2023</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Bucuresti</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Romania;</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R="0" lvl="0" algn="just">
              <a:lnSpc>
                <a:spcPct val="150000"/>
              </a:lnSpc>
              <a:spcAft>
                <a:spcPts val="800"/>
              </a:spcAft>
              <a:tabLst>
                <a:tab pos="457200" algn="l"/>
              </a:tabLs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7. “Propagation of premixed hydrogen-hydrocarbon–air flames in a closed spherical vessel with central ignition”, P. Chesler, C.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Hornoiu</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V.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Giurcan</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M. Mitu, A. M.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Musuc</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C. Movileanu-poster; </a:t>
            </a:r>
            <a:r>
              <a:rPr lang="ro-RO" sz="1800" b="1" i="1" kern="100" dirty="0">
                <a:effectLst/>
                <a:latin typeface="Times New Roman" panose="02020603050405020304" pitchFamily="18" charset="0"/>
                <a:ea typeface="Calibri" panose="020F0502020204030204" pitchFamily="34" charset="0"/>
                <a:cs typeface="Arial" panose="020B0604020202020204" pitchFamily="34" charset="0"/>
              </a:rPr>
              <a:t>17th </a:t>
            </a:r>
            <a:r>
              <a:rPr lang="en-US" sz="1800" b="1" i="1" kern="100" dirty="0">
                <a:effectLst/>
                <a:latin typeface="Times New Roman" panose="02020603050405020304" pitchFamily="18" charset="0"/>
                <a:ea typeface="Calibri" panose="020F0502020204030204" pitchFamily="34" charset="0"/>
                <a:cs typeface="Arial" panose="020B0604020202020204" pitchFamily="34" charset="0"/>
              </a:rPr>
              <a:t>International Conference of Physical Chemistry – ROMPHYSCHEM, 2023</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Bucuresti</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Romania</a:t>
            </a:r>
            <a:r>
              <a:rPr lang="ro-RO" sz="1800" kern="100" dirty="0">
                <a:effectLst/>
                <a:latin typeface="Times New Roman" panose="02020603050405020304" pitchFamily="18" charset="0"/>
                <a:ea typeface="Calibri" panose="020F0502020204030204" pitchFamily="34" charset="0"/>
                <a:cs typeface="Arial" panose="020B0604020202020204" pitchFamily="34" charset="0"/>
              </a:rPr>
              <a:t>-Poster</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R="0" lvl="0" algn="just">
              <a:lnSpc>
                <a:spcPct val="150000"/>
              </a:lnSpc>
              <a:spcAft>
                <a:spcPts val="800"/>
              </a:spcAft>
              <a:tabLst>
                <a:tab pos="457200" algn="l"/>
              </a:tabLs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8. “Hydrogen influence on ignition and quenching of n-butane-air explosions in deflagration regime”, C.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Hornoiu</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P. Chesler, A. M.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Musuc</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V.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Giurcan</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M. Mitu, C. Movileanu-poster; </a:t>
            </a:r>
            <a:r>
              <a:rPr lang="ro-RO" sz="1800" b="1" i="1" kern="100" dirty="0">
                <a:effectLst/>
                <a:latin typeface="Times New Roman" panose="02020603050405020304" pitchFamily="18" charset="0"/>
                <a:ea typeface="Calibri" panose="020F0502020204030204" pitchFamily="34" charset="0"/>
                <a:cs typeface="Arial" panose="020B0604020202020204" pitchFamily="34" charset="0"/>
              </a:rPr>
              <a:t>17th </a:t>
            </a:r>
            <a:r>
              <a:rPr lang="en-US" sz="1800" b="1" i="1" kern="100" dirty="0">
                <a:effectLst/>
                <a:latin typeface="Times New Roman" panose="02020603050405020304" pitchFamily="18" charset="0"/>
                <a:ea typeface="Calibri" panose="020F0502020204030204" pitchFamily="34" charset="0"/>
                <a:cs typeface="Arial" panose="020B0604020202020204" pitchFamily="34" charset="0"/>
              </a:rPr>
              <a:t>International Conference of Physical Chemistry – ROMPHYSCHEM, 2023</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Bucuresti</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Romania</a:t>
            </a:r>
            <a:r>
              <a:rPr lang="ro-RO" sz="1800" kern="100" dirty="0">
                <a:effectLst/>
                <a:latin typeface="Times New Roman" panose="02020603050405020304" pitchFamily="18" charset="0"/>
                <a:ea typeface="Calibri" panose="020F0502020204030204" pitchFamily="34" charset="0"/>
                <a:cs typeface="Arial" panose="020B0604020202020204" pitchFamily="34" charset="0"/>
              </a:rPr>
              <a:t>-Poster</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05124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13F6FC-C30D-0BA9-CAB4-93FADBCBD7FB}"/>
              </a:ext>
            </a:extLst>
          </p:cNvPr>
          <p:cNvSpPr txBox="1"/>
          <p:nvPr/>
        </p:nvSpPr>
        <p:spPr>
          <a:xfrm>
            <a:off x="247650" y="723900"/>
            <a:ext cx="11772900" cy="5663089"/>
          </a:xfrm>
          <a:prstGeom prst="rect">
            <a:avLst/>
          </a:prstGeom>
          <a:noFill/>
        </p:spPr>
        <p:txBody>
          <a:bodyPr wrap="square" rtlCol="0">
            <a:spAutoFit/>
          </a:bodyPr>
          <a:lstStyle/>
          <a:p>
            <a:pPr marR="0" lvl="0" algn="just">
              <a:lnSpc>
                <a:spcPct val="150000"/>
              </a:lnSpc>
              <a:spcAft>
                <a:spcPts val="800"/>
              </a:spcAft>
              <a:tabLst>
                <a:tab pos="457200" algn="l"/>
              </a:tabLs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9. “The impact of hydrogen enrichment on flame structure and combustion characteristic properties of premixed hydrocarbon-air flames”, D.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Razus</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M. Mitu, C. Movileanu and V.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Giurcan</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-keynote; </a:t>
            </a:r>
            <a:r>
              <a:rPr lang="ro-RO" sz="1800" b="1" i="1" kern="100" dirty="0">
                <a:effectLst/>
                <a:latin typeface="Times New Roman" panose="02020603050405020304" pitchFamily="18" charset="0"/>
                <a:ea typeface="Calibri" panose="020F0502020204030204" pitchFamily="34" charset="0"/>
                <a:cs typeface="Arial" panose="020B0604020202020204" pitchFamily="34" charset="0"/>
              </a:rPr>
              <a:t>17th </a:t>
            </a:r>
            <a:r>
              <a:rPr lang="en-US" sz="1800" b="1" i="1" kern="100" dirty="0">
                <a:effectLst/>
                <a:latin typeface="Times New Roman" panose="02020603050405020304" pitchFamily="18" charset="0"/>
                <a:ea typeface="Calibri" panose="020F0502020204030204" pitchFamily="34" charset="0"/>
                <a:cs typeface="Arial" panose="020B0604020202020204" pitchFamily="34" charset="0"/>
              </a:rPr>
              <a:t>International Conference of Physical Chemistry – ROMPHYSCHEM, 2023</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Bucuresti</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Romania</a:t>
            </a:r>
            <a:r>
              <a:rPr lang="ro-RO" sz="1800" kern="100" dirty="0">
                <a:effectLst/>
                <a:latin typeface="Times New Roman" panose="02020603050405020304" pitchFamily="18" charset="0"/>
                <a:ea typeface="Calibri" panose="020F0502020204030204" pitchFamily="34" charset="0"/>
                <a:cs typeface="Arial" panose="020B0604020202020204" pitchFamily="34" charset="0"/>
              </a:rPr>
              <a:t>-Comunicare orala</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R="0" lvl="0" algn="just">
              <a:lnSpc>
                <a:spcPct val="150000"/>
              </a:lnSpc>
              <a:spcAft>
                <a:spcPts val="800"/>
              </a:spcAft>
              <a:tabLst>
                <a:tab pos="457200" algn="l"/>
              </a:tabLs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10. “Quenching distances for hydrogen-blended alkanes-air mixtures”, A. M.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Musuc</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D.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Razus</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V.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Giurcan</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M. Mitu, C. Movileanu, </a:t>
            </a:r>
            <a:r>
              <a:rPr lang="en-US" sz="1800" b="1" i="1" kern="100" dirty="0">
                <a:effectLst/>
                <a:latin typeface="Times New Roman" panose="02020603050405020304" pitchFamily="18" charset="0"/>
                <a:ea typeface="Calibri" panose="020F0502020204030204" pitchFamily="34" charset="0"/>
                <a:cs typeface="Arial" panose="020B0604020202020204" pitchFamily="34" charset="0"/>
              </a:rPr>
              <a:t>49th IUPAC World Chemistry Congress and the 11th edition of CHAINS (IUPAC|CHAINS2023)</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Haga,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Olanda</a:t>
            </a:r>
            <a:r>
              <a:rPr lang="ro-RO" sz="1800" kern="100" dirty="0">
                <a:effectLst/>
                <a:latin typeface="Times New Roman" panose="02020603050405020304" pitchFamily="18" charset="0"/>
                <a:ea typeface="Calibri" panose="020F0502020204030204" pitchFamily="34" charset="0"/>
                <a:cs typeface="Arial" panose="020B0604020202020204" pitchFamily="34" charset="0"/>
              </a:rPr>
              <a:t>-Poster</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50000"/>
              </a:lnSpc>
              <a:spcAft>
                <a:spcPts val="800"/>
              </a:spcAft>
              <a:tabLst>
                <a:tab pos="457200" algn="l"/>
              </a:tabLs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11. “Propagation speeds of hydrogen-enriched fuel-air mixtures”, V. </a:t>
            </a:r>
            <a:r>
              <a:rPr lang="en-US" sz="1800" kern="0" dirty="0" err="1">
                <a:effectLst/>
                <a:latin typeface="Times New Roman" panose="02020603050405020304" pitchFamily="18" charset="0"/>
                <a:ea typeface="Times New Roman" panose="02020603050405020304" pitchFamily="18" charset="0"/>
                <a:cs typeface="Arial" panose="020B0604020202020204" pitchFamily="34" charset="0"/>
              </a:rPr>
              <a:t>Giurcan</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C. Movileanu, M. Mitu, </a:t>
            </a:r>
            <a:r>
              <a:rPr lang="en-US" sz="1800" b="1" i="1" kern="0" dirty="0">
                <a:effectLst/>
                <a:latin typeface="Times New Roman" panose="02020603050405020304" pitchFamily="18" charset="0"/>
                <a:ea typeface="Times New Roman" panose="02020603050405020304" pitchFamily="18" charset="0"/>
                <a:cs typeface="Arial" panose="020B0604020202020204" pitchFamily="34" charset="0"/>
              </a:rPr>
              <a:t>9th CHT-24 ICHMT International Symposium on Advances in Computational Heat Transfer, 26-30 Mai 2024</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Istanbul, </a:t>
            </a:r>
            <a:r>
              <a:rPr lang="en-US" sz="1800" kern="0" dirty="0" err="1">
                <a:effectLst/>
                <a:latin typeface="Times New Roman" panose="02020603050405020304" pitchFamily="18" charset="0"/>
                <a:ea typeface="Times New Roman" panose="02020603050405020304" pitchFamily="18" charset="0"/>
                <a:cs typeface="Arial" panose="020B0604020202020204" pitchFamily="34" charset="0"/>
              </a:rPr>
              <a:t>Turcia</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kern="0" dirty="0" err="1">
                <a:effectLst/>
                <a:latin typeface="Times New Roman" panose="02020603050405020304" pitchFamily="18" charset="0"/>
                <a:ea typeface="Times New Roman" panose="02020603050405020304" pitchFamily="18" charset="0"/>
                <a:cs typeface="Arial" panose="020B0604020202020204" pitchFamily="34" charset="0"/>
              </a:rPr>
              <a:t>Comunicare</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kern="0" dirty="0" err="1">
                <a:effectLst/>
                <a:latin typeface="Times New Roman" panose="02020603050405020304" pitchFamily="18" charset="0"/>
                <a:ea typeface="Times New Roman" panose="02020603050405020304" pitchFamily="18" charset="0"/>
                <a:cs typeface="Arial" panose="020B0604020202020204" pitchFamily="34" charset="0"/>
              </a:rPr>
              <a:t>orala</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50000"/>
              </a:lnSpc>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“Ignition and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quencing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 multifuel-air explosion in deflagration regime”, C. Movileanu, V.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Giurcan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 Mitu,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9th CHT-24 ICHMT International Symposium on Advances in Computational Heat Transfer, 26-30 Mai 2024</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Istanbul,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Turcia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Comunicare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orala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430732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DB8441-3B80-AB72-0AFF-87025D98F772}"/>
              </a:ext>
            </a:extLst>
          </p:cNvPr>
          <p:cNvSpPr txBox="1"/>
          <p:nvPr/>
        </p:nvSpPr>
        <p:spPr>
          <a:xfrm>
            <a:off x="171450" y="647700"/>
            <a:ext cx="11601450" cy="4939814"/>
          </a:xfrm>
          <a:prstGeom prst="rect">
            <a:avLst/>
          </a:prstGeom>
          <a:noFill/>
        </p:spPr>
        <p:txBody>
          <a:bodyPr wrap="square" rtlCol="0">
            <a:spAutoFit/>
          </a:bodyPr>
          <a:lstStyle/>
          <a:p>
            <a:pPr marL="342900" marR="0" lvl="0" indent="-342900" algn="just" rtl="0">
              <a:lnSpc>
                <a:spcPct val="150000"/>
              </a:lnSpc>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“A computational study of NO formation in hydrogen-enriched propane flames at various initial pressures and temperatures”, M. Mitu, V.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Giurcan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Movileanu, D.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Razus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ADCM-2024, Adria – Danube Combustion Meeting, 9-11 </a:t>
            </a:r>
            <a:r>
              <a:rPr lang="en-US" sz="1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septembrie</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2024</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Brno,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Cehia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-Poster.</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“The impact of H2-enrichment on combustion characteristic properties of LPG-air flames”, C. Movileanu, D.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Razus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Giurcan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 Mitu,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ACS Fall 2024 Elevating Chemistry, Denver, USA, August 18-22, 2024</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-Poster.</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“Explosion characteristics of hydrogen-LPG-air mixtures in a cylindrical vessel”, C. Movileanu, D.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Razus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 Mitu, V.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Giurcan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M.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Musuc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Hornoiu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 Chesler,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4th International Conference on Energy, Environment and Storage of Energy (ICEESEN 2024)-Cappadocia, Turkey, September 5 – 7, 2024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-Poster</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“Explosion of LPG-air mixtures in spherical vessel in the presence of hydrogen”, C. Movileanu, D.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Razus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Giurcan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 Mitu,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5th International Conference on Advances in Energy Research and Applications (ICAERA 2024), 21-23 </a:t>
            </a:r>
            <a:r>
              <a:rPr lang="en-US" sz="1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Noiembrie</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2024</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Lisabona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Portugalia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-Poster.</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557220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2ED092-A463-81E3-9840-1978C158B43D}"/>
              </a:ext>
            </a:extLst>
          </p:cNvPr>
          <p:cNvSpPr txBox="1"/>
          <p:nvPr/>
        </p:nvSpPr>
        <p:spPr>
          <a:xfrm>
            <a:off x="400050" y="889338"/>
            <a:ext cx="11506200" cy="3929281"/>
          </a:xfrm>
          <a:prstGeom prst="rect">
            <a:avLst/>
          </a:prstGeom>
          <a:noFill/>
        </p:spPr>
        <p:txBody>
          <a:bodyPr wrap="square">
            <a:spAutoFit/>
          </a:bodyPr>
          <a:lstStyle/>
          <a:p>
            <a:pPr>
              <a:lnSpc>
                <a:spcPct val="150000"/>
              </a:lnSpc>
            </a:pPr>
            <a:r>
              <a:rPr lang="en-US" sz="2400" b="1" i="1" dirty="0" err="1">
                <a:solidFill>
                  <a:srgbClr val="C00000"/>
                </a:solidFill>
                <a:latin typeface="Book Antiqua" pitchFamily="18" charset="0"/>
                <a:ea typeface="Calibri" panose="020F0502020204030204" pitchFamily="34" charset="0"/>
                <a:cs typeface="Palatino Linotype" panose="02040502050505030304" pitchFamily="18" charset="0"/>
              </a:rPr>
              <a:t>Participare</a:t>
            </a:r>
            <a:r>
              <a:rPr lang="en-US" sz="2400" b="1" i="1" dirty="0">
                <a:solidFill>
                  <a:srgbClr val="C00000"/>
                </a:solidFill>
                <a:latin typeface="Book Antiqua" pitchFamily="18" charset="0"/>
                <a:ea typeface="Calibri" panose="020F0502020204030204" pitchFamily="34" charset="0"/>
                <a:cs typeface="Palatino Linotype" panose="02040502050505030304" pitchFamily="18" charset="0"/>
              </a:rPr>
              <a:t> la </a:t>
            </a:r>
            <a:r>
              <a:rPr lang="en-US" sz="2400" b="1" i="1" dirty="0" err="1">
                <a:solidFill>
                  <a:srgbClr val="C00000"/>
                </a:solidFill>
                <a:latin typeface="Book Antiqua" pitchFamily="18" charset="0"/>
                <a:ea typeface="Calibri" panose="020F0502020204030204" pitchFamily="34" charset="0"/>
                <a:cs typeface="Palatino Linotype" panose="02040502050505030304" pitchFamily="18" charset="0"/>
              </a:rPr>
              <a:t>scoli</a:t>
            </a:r>
            <a:r>
              <a:rPr lang="en-US" sz="2400" b="1" i="1" dirty="0">
                <a:solidFill>
                  <a:srgbClr val="C00000"/>
                </a:solidFill>
                <a:latin typeface="Book Antiqua" pitchFamily="18" charset="0"/>
                <a:ea typeface="Calibri" panose="020F0502020204030204" pitchFamily="34" charset="0"/>
                <a:cs typeface="Palatino Linotype" panose="02040502050505030304" pitchFamily="18" charset="0"/>
              </a:rPr>
              <a:t> </a:t>
            </a:r>
            <a:r>
              <a:rPr lang="en-US" sz="2400" b="1" i="1" dirty="0" err="1">
                <a:solidFill>
                  <a:srgbClr val="C00000"/>
                </a:solidFill>
                <a:latin typeface="Book Antiqua" pitchFamily="18" charset="0"/>
                <a:ea typeface="Calibri" panose="020F0502020204030204" pitchFamily="34" charset="0"/>
                <a:cs typeface="Palatino Linotype" panose="02040502050505030304" pitchFamily="18" charset="0"/>
              </a:rPr>
              <a:t>internationale</a:t>
            </a:r>
            <a:r>
              <a:rPr lang="en-US" sz="2400" b="1" i="1" dirty="0">
                <a:solidFill>
                  <a:srgbClr val="C00000"/>
                </a:solidFill>
                <a:latin typeface="Book Antiqua" pitchFamily="18" charset="0"/>
                <a:ea typeface="Calibri" panose="020F0502020204030204" pitchFamily="34" charset="0"/>
                <a:cs typeface="Palatino Linotype" panose="02040502050505030304" pitchFamily="18" charset="0"/>
              </a:rPr>
              <a:t> de </a:t>
            </a:r>
            <a:r>
              <a:rPr lang="en-US" sz="2400" b="1" i="1" dirty="0" err="1">
                <a:solidFill>
                  <a:srgbClr val="C00000"/>
                </a:solidFill>
                <a:latin typeface="Book Antiqua" pitchFamily="18" charset="0"/>
                <a:ea typeface="Calibri" panose="020F0502020204030204" pitchFamily="34" charset="0"/>
                <a:cs typeface="Palatino Linotype" panose="02040502050505030304" pitchFamily="18" charset="0"/>
              </a:rPr>
              <a:t>combustie</a:t>
            </a:r>
            <a:endParaRPr lang="en-US" sz="2400" b="1" i="1" dirty="0">
              <a:solidFill>
                <a:srgbClr val="C00000"/>
              </a:solidFill>
              <a:latin typeface="Book Antiqua" pitchFamily="18" charset="0"/>
              <a:ea typeface="Calibri" panose="020F0502020204030204" pitchFamily="34" charset="0"/>
              <a:cs typeface="Palatino Linotype" panose="02040502050505030304" pitchFamily="18" charset="0"/>
            </a:endParaRPr>
          </a:p>
          <a:p>
            <a:pPr marL="342900" marR="0" lvl="0" indent="-342900" algn="just" rtl="0">
              <a:lnSpc>
                <a:spcPct val="150000"/>
              </a:lnSpc>
              <a:spcAft>
                <a:spcPts val="800"/>
              </a:spcAft>
              <a:buFont typeface="Arial" panose="020B0604020202020204" pitchFamily="34" charset="0"/>
              <a:buChar char="•"/>
              <a:tabLst>
                <a:tab pos="457200" algn="l"/>
              </a:tabLst>
            </a:pPr>
            <a:r>
              <a:rPr lang="ro-RO" sz="1800" kern="100" dirty="0">
                <a:effectLst/>
                <a:latin typeface="Times New Roman" panose="02020603050405020304" pitchFamily="18" charset="0"/>
                <a:ea typeface="Calibri" panose="020F0502020204030204" pitchFamily="34" charset="0"/>
                <a:cs typeface="Times New Roman" panose="02020603050405020304" pitchFamily="18" charset="0"/>
              </a:rPr>
              <a:t>Joint European Summer School for Fuel Cell, Electrolyser and Batter Technologies-JESS 2022,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Vravrona</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Greece.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Aft>
                <a:spcPts val="800"/>
              </a:spcAft>
              <a:buFont typeface="Arial" panose="020B0604020202020204" pitchFamily="34" charset="0"/>
              <a:buChar char="•"/>
              <a:tabLst>
                <a:tab pos="457200" algn="l"/>
              </a:tabLst>
            </a:pPr>
            <a:r>
              <a:rPr lang="ro-RO" sz="1800" kern="100" dirty="0">
                <a:effectLst/>
                <a:latin typeface="Times New Roman" panose="02020603050405020304" pitchFamily="18" charset="0"/>
                <a:ea typeface="Calibri" panose="020F0502020204030204" pitchFamily="34" charset="0"/>
                <a:cs typeface="Times New Roman" panose="02020603050405020304" pitchFamily="18" charset="0"/>
              </a:rPr>
              <a:t>CoEC Combustion Autumn School 2022, Burgas, Bulgaria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Aft>
                <a:spcPts val="800"/>
              </a:spcAft>
              <a:buFont typeface="Arial" panose="020B0604020202020204" pitchFamily="34" charset="0"/>
              <a:buChar char="•"/>
              <a:tabLst>
                <a:tab pos="457200" algn="l"/>
              </a:tabLst>
            </a:pPr>
            <a:r>
              <a:rPr lang="ro-RO" sz="1800" kern="100" dirty="0">
                <a:effectLst/>
                <a:latin typeface="Times New Roman" panose="02020603050405020304" pitchFamily="18" charset="0"/>
                <a:ea typeface="Calibri" panose="020F0502020204030204" pitchFamily="34" charset="0"/>
                <a:cs typeface="Times New Roman" panose="02020603050405020304" pitchFamily="18" charset="0"/>
              </a:rPr>
              <a:t>FLOW Summer School on “Advancements in assessment of high temperature flows”, Stockholm, Suedia, 2023.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Aft>
                <a:spcPts val="800"/>
              </a:spcAft>
              <a:buFont typeface="Arial" panose="020B0604020202020204" pitchFamily="34" charset="0"/>
              <a:buChar char="•"/>
              <a:tabLst>
                <a:tab pos="45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kern="100" dirty="0">
                <a:effectLst/>
                <a:latin typeface="Times New Roman" panose="02020603050405020304" pitchFamily="18" charset="0"/>
                <a:ea typeface="Calibri" panose="020F0502020204030204" pitchFamily="34" charset="0"/>
                <a:cs typeface="Times New Roman" panose="02020603050405020304" pitchFamily="18" charset="0"/>
              </a:rPr>
              <a:t>CoEC Combustion Autumn School 2023, Burgas, Bulgaria.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Aft>
                <a:spcPts val="800"/>
              </a:spcAft>
              <a:buFont typeface="Arial" panose="020B0604020202020204" pitchFamily="34" charset="0"/>
              <a:buChar char="•"/>
              <a:tabLst>
                <a:tab pos="457200" algn="l"/>
              </a:tabLst>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Princeton-Combustion Institute Summer School on Combustion and the Environment, Princeton, New York, USA, 2024.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itchFamily="34" charset="0"/>
              <a:buChar char="•"/>
            </a:pPr>
            <a:endParaRPr lang="en-GB" dirty="0">
              <a:solidFill>
                <a:srgbClr val="000000"/>
              </a:solidFill>
              <a:latin typeface="Book Antiqua" pitchFamily="18" charset="0"/>
              <a:ea typeface="Calibri" panose="020F0502020204030204" pitchFamily="34" charset="0"/>
              <a:cs typeface="Palatino Linotype" panose="02040502050505030304" pitchFamily="18" charset="0"/>
            </a:endParaRPr>
          </a:p>
        </p:txBody>
      </p:sp>
    </p:spTree>
    <p:extLst>
      <p:ext uri="{BB962C8B-B14F-4D97-AF65-F5344CB8AC3E}">
        <p14:creationId xmlns:p14="http://schemas.microsoft.com/office/powerpoint/2010/main" val="404890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9055" y="30620"/>
            <a:ext cx="2823209" cy="738664"/>
          </a:xfrm>
          <a:prstGeom prst="rect">
            <a:avLst/>
          </a:prstGeom>
          <a:noFill/>
        </p:spPr>
        <p:txBody>
          <a:bodyPr wrap="none" rtlCol="0">
            <a:spAutoFit/>
          </a:bodyPr>
          <a:lstStyle/>
          <a:p>
            <a:pPr algn="ctr"/>
            <a:r>
              <a:rPr lang="en-US" sz="2400" b="1" i="1" dirty="0" err="1">
                <a:solidFill>
                  <a:srgbClr val="C00000"/>
                </a:solidFill>
                <a:latin typeface="Book Antiqua" pitchFamily="18" charset="0"/>
              </a:rPr>
              <a:t>Lucrari</a:t>
            </a:r>
            <a:r>
              <a:rPr lang="en-US" sz="2400" b="1" i="1" dirty="0">
                <a:solidFill>
                  <a:srgbClr val="C00000"/>
                </a:solidFill>
                <a:latin typeface="Book Antiqua" pitchFamily="18" charset="0"/>
              </a:rPr>
              <a:t> ISI </a:t>
            </a:r>
            <a:r>
              <a:rPr lang="en-US" sz="2400" b="1" i="1" dirty="0" err="1">
                <a:solidFill>
                  <a:srgbClr val="C00000"/>
                </a:solidFill>
                <a:latin typeface="Book Antiqua" pitchFamily="18" charset="0"/>
              </a:rPr>
              <a:t>aparute</a:t>
            </a:r>
            <a:endParaRPr lang="en-US" sz="2400" b="1" i="1" dirty="0">
              <a:solidFill>
                <a:srgbClr val="C00000"/>
              </a:solidFill>
              <a:latin typeface="Book Antiqua" pitchFamily="18" charset="0"/>
            </a:endParaRPr>
          </a:p>
          <a:p>
            <a:pPr algn="ctr"/>
            <a:endParaRPr lang="en-US" dirty="0"/>
          </a:p>
        </p:txBody>
      </p:sp>
      <p:sp>
        <p:nvSpPr>
          <p:cNvPr id="3" name="Rectangle 2"/>
          <p:cNvSpPr/>
          <p:nvPr/>
        </p:nvSpPr>
        <p:spPr>
          <a:xfrm>
            <a:off x="-85286" y="399952"/>
            <a:ext cx="12124886" cy="6601807"/>
          </a:xfrm>
          <a:prstGeom prst="rect">
            <a:avLst/>
          </a:prstGeom>
        </p:spPr>
        <p:txBody>
          <a:bodyPr wrap="square">
            <a:spAutoFit/>
          </a:bodyPr>
          <a:lstStyle/>
          <a:p>
            <a:pPr marL="342900" marR="0" lvl="0" indent="-342900" algn="just" rtl="0">
              <a:lnSpc>
                <a:spcPct val="150000"/>
              </a:lnSpc>
              <a:tabLst>
                <a:tab pos="457200" algn="l"/>
              </a:tabLs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1. V.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Giurcan</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D.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Razus</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M. Mitu, </a:t>
            </a: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C. Movileanu*</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Dynamics of Pressure Variation in Closed Vessel Explosions of Diluted Fuel/Oxidant Mixtures, Processes, 10, 2726, 2022, </a:t>
            </a:r>
            <a:r>
              <a:rPr lang="en-US" sz="1800" u="sng" kern="100"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hlinkClick r:id="rId2"/>
              </a:rPr>
              <a:t>https://doi.org/10.3390/pr10122726</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50000"/>
              </a:lnSpc>
              <a:tabLst>
                <a:tab pos="457200" algn="l"/>
              </a:tabLst>
            </a:pP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 D. </a:t>
            </a:r>
            <a:r>
              <a:rPr lang="en-US" sz="1800" kern="1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Razus</a:t>
            </a: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M. Mitu, </a:t>
            </a:r>
            <a:r>
              <a:rPr lang="en-US" sz="18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 Movileanu</a:t>
            </a: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V. </a:t>
            </a:r>
            <a:r>
              <a:rPr lang="en-US" sz="1800" kern="1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Giurcan</a:t>
            </a: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Calculated Adiabatic Flame Temperature - a Tool for Ascertaining the Minimum Inert Concentration of Fuel-Nitrous Oxide-Inert Gaseous Mixtures, Rev. </a:t>
            </a:r>
            <a:r>
              <a:rPr lang="en-US" sz="1800" kern="1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Roum</a:t>
            </a: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Chim., 68(7-8), 321-326, 2023, DOI: 10.33224/rrch.2023.68.7-8.01.</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50000"/>
              </a:lnSpc>
              <a:tabLst>
                <a:tab pos="457200" algn="l"/>
              </a:tabLst>
            </a:pP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 D. </a:t>
            </a:r>
            <a:r>
              <a:rPr lang="en-US" sz="1800" kern="1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Razus</a:t>
            </a: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800" b="1"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 Movileanu</a:t>
            </a: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M. Mitu; V. </a:t>
            </a:r>
            <a:r>
              <a:rPr lang="en-US" sz="1800" kern="1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Giurcan</a:t>
            </a: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Expansion coefficients and propagation speeds of premixed n-butane-air flames, Energies, 16(15), 5728, 2023, </a:t>
            </a:r>
            <a:r>
              <a:rPr lang="en-US" sz="1800" u="sng"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hlinkClick r:id="rId3"/>
              </a:rPr>
              <a:t>https://doi.org/10.3390/en16155728</a:t>
            </a: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50000"/>
              </a:lnSpc>
              <a:buFont typeface="+mj-lt"/>
              <a:buAutoNum type="arabicPeriod" startAt="4"/>
              <a:tabLst>
                <a:tab pos="457200" algn="l"/>
              </a:tabLst>
            </a:pPr>
            <a:r>
              <a:rPr lang="ro-RO" sz="1800" kern="100" dirty="0">
                <a:effectLst/>
                <a:latin typeface="Times New Roman" panose="02020603050405020304" pitchFamily="18" charset="0"/>
                <a:ea typeface="Calibri" panose="020F0502020204030204" pitchFamily="34" charset="0"/>
                <a:cs typeface="Arial" panose="020B0604020202020204" pitchFamily="34" charset="0"/>
              </a:rPr>
              <a:t>D. Razus, M. Mitu, C. Movileanu, V. Giurcan, Calculated Adiabatic Flame Temperature - a Tool for Ascertaining the Minimum Inert Concentration of Fuel-Nitrous Oxide-Inert Gaseous Mixtures, Revue Roumaine de Chimie, 68(7-8), 321-326</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r>
              <a:rPr lang="ro-RO" sz="1800" kern="100" dirty="0">
                <a:effectLst/>
                <a:latin typeface="Times New Roman" panose="02020603050405020304" pitchFamily="18" charset="0"/>
                <a:ea typeface="Calibri" panose="020F0502020204030204" pitchFamily="34" charset="0"/>
                <a:cs typeface="Arial" panose="020B0604020202020204" pitchFamily="34" charset="0"/>
              </a:rPr>
              <a:t>2023.</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50000"/>
              </a:lnSpc>
              <a:tabLst>
                <a:tab pos="457200" algn="l"/>
              </a:tabLs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5. V.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Giurcan</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C. Movileanu*</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M. Mitu, D.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Razus</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The impact of H2-enrichment on flame structure and combustion characteristic properties of premixed hydrocarbon-air flames, Fuel, 376, 132674, 2024,  </a:t>
            </a:r>
            <a:r>
              <a:rPr lang="ro-RO" sz="1800" u="sng" kern="100"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hlinkClick r:id="rId4" tooltip="Persistent link using digital object identifier"/>
              </a:rPr>
              <a:t>https://doi.org/10.1016/j.fuel.2024.132674</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50000"/>
              </a:lnSpc>
              <a:tabLst>
                <a:tab pos="457200" algn="l"/>
              </a:tabLst>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6. C. Movileanu</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V.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Giurcan</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D.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Razus</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 M.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Musuc</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C.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Hornoiu</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P. Chesler, M. Mitu, Hydrogen influence on confined explosion characteristics of hydrocarbon-air mixtures at sub-atmospheric pressures, Intern. J. Hydrogen Energy, 67, 150–158, 2024,  </a:t>
            </a:r>
            <a:r>
              <a:rPr lang="en-US" sz="1800" u="sng" kern="100"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hlinkClick r:id="rId5" tooltip="Persistent link using digital object identifier"/>
              </a:rPr>
              <a:t>https://doi.org/10.1016/j.ijhydene.2024.04.128</a:t>
            </a: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7158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2D1544-294B-B3D1-AD0C-2A800184B0AC}"/>
              </a:ext>
            </a:extLst>
          </p:cNvPr>
          <p:cNvSpPr txBox="1"/>
          <p:nvPr/>
        </p:nvSpPr>
        <p:spPr>
          <a:xfrm>
            <a:off x="114300" y="-122375"/>
            <a:ext cx="11963400" cy="7040132"/>
          </a:xfrm>
          <a:prstGeom prst="rect">
            <a:avLst/>
          </a:prstGeom>
          <a:noFill/>
        </p:spPr>
        <p:txBody>
          <a:bodyPr wrap="square">
            <a:spAutoFit/>
          </a:bodyPr>
          <a:lstStyle/>
          <a:p>
            <a:pPr marL="444500" marR="0" algn="ctr">
              <a:lnSpc>
                <a:spcPct val="150000"/>
              </a:lnSpc>
            </a:pPr>
            <a:r>
              <a:rPr lang="en-US" b="1" dirty="0" err="1">
                <a:effectLst/>
                <a:latin typeface="Times New Roman" panose="02020603050405020304" pitchFamily="18" charset="0"/>
                <a:ea typeface="CharisSIL"/>
                <a:cs typeface="Times New Roman" panose="02020603050405020304" pitchFamily="18" charset="0"/>
              </a:rPr>
              <a:t>Concluzii</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215900" algn="just">
              <a:lnSpc>
                <a:spcPct val="150000"/>
              </a:lnSpc>
            </a:pPr>
            <a:r>
              <a:rPr lang="fr-FR" dirty="0" err="1">
                <a:effectLst/>
                <a:latin typeface="Times New Roman" panose="02020603050405020304" pitchFamily="18" charset="0"/>
                <a:ea typeface="CharisSIL"/>
                <a:cs typeface="Times New Roman" panose="02020603050405020304" pitchFamily="18" charset="0"/>
              </a:rPr>
              <a:t>Livrabilele</a:t>
            </a:r>
            <a:r>
              <a:rPr lang="fr-FR" dirty="0">
                <a:effectLst/>
                <a:latin typeface="Times New Roman" panose="02020603050405020304" pitchFamily="18" charset="0"/>
                <a:ea typeface="CharisSIL"/>
                <a:cs typeface="Times New Roman" panose="02020603050405020304" pitchFamily="18" charset="0"/>
              </a:rPr>
              <a:t> </a:t>
            </a:r>
            <a:r>
              <a:rPr lang="fr-FR" dirty="0" err="1">
                <a:effectLst/>
                <a:latin typeface="Times New Roman" panose="02020603050405020304" pitchFamily="18" charset="0"/>
                <a:ea typeface="CharisSIL"/>
                <a:cs typeface="Times New Roman" panose="02020603050405020304" pitchFamily="18" charset="0"/>
              </a:rPr>
              <a:t>planificate</a:t>
            </a:r>
            <a:r>
              <a:rPr lang="fr-FR" dirty="0">
                <a:effectLst/>
                <a:latin typeface="Times New Roman" panose="02020603050405020304" pitchFamily="18" charset="0"/>
                <a:ea typeface="CharisSIL"/>
                <a:cs typeface="Times New Roman" panose="02020603050405020304" pitchFamily="18" charset="0"/>
              </a:rPr>
              <a:t> </a:t>
            </a:r>
            <a:r>
              <a:rPr lang="fr-FR" dirty="0" err="1">
                <a:effectLst/>
                <a:latin typeface="Times New Roman" panose="02020603050405020304" pitchFamily="18" charset="0"/>
                <a:ea typeface="CharisSIL"/>
                <a:cs typeface="Times New Roman" panose="02020603050405020304" pitchFamily="18" charset="0"/>
              </a:rPr>
              <a:t>pentru</a:t>
            </a:r>
            <a:r>
              <a:rPr lang="fr-FR" dirty="0">
                <a:effectLst/>
                <a:latin typeface="Times New Roman" panose="02020603050405020304" pitchFamily="18" charset="0"/>
                <a:ea typeface="CharisSIL"/>
                <a:cs typeface="Times New Roman" panose="02020603050405020304" pitchFamily="18" charset="0"/>
              </a:rPr>
              <a:t> </a:t>
            </a:r>
            <a:r>
              <a:rPr lang="fr-FR" dirty="0" err="1">
                <a:effectLst/>
                <a:latin typeface="Times New Roman" panose="02020603050405020304" pitchFamily="18" charset="0"/>
                <a:ea typeface="CharisSIL"/>
                <a:cs typeface="Times New Roman" panose="02020603050405020304" pitchFamily="18" charset="0"/>
              </a:rPr>
              <a:t>acest</a:t>
            </a:r>
            <a:r>
              <a:rPr lang="fr-FR" dirty="0">
                <a:effectLst/>
                <a:latin typeface="Times New Roman" panose="02020603050405020304" pitchFamily="18" charset="0"/>
                <a:ea typeface="CharisSIL"/>
                <a:cs typeface="Times New Roman" panose="02020603050405020304" pitchFamily="18" charset="0"/>
              </a:rPr>
              <a:t> </a:t>
            </a:r>
            <a:r>
              <a:rPr lang="fr-FR" dirty="0" err="1">
                <a:effectLst/>
                <a:latin typeface="Times New Roman" panose="02020603050405020304" pitchFamily="18" charset="0"/>
                <a:ea typeface="CharisSIL"/>
                <a:cs typeface="Times New Roman" panose="02020603050405020304" pitchFamily="18" charset="0"/>
              </a:rPr>
              <a:t>proiect</a:t>
            </a:r>
            <a:r>
              <a:rPr lang="fr-FR" dirty="0">
                <a:effectLst/>
                <a:latin typeface="Times New Roman" panose="02020603050405020304" pitchFamily="18" charset="0"/>
                <a:ea typeface="CharisSIL"/>
                <a:cs typeface="Times New Roman" panose="02020603050405020304" pitchFamily="18" charset="0"/>
              </a:rPr>
              <a:t> au </a:t>
            </a:r>
            <a:r>
              <a:rPr lang="fr-FR" dirty="0" err="1">
                <a:effectLst/>
                <a:latin typeface="Times New Roman" panose="02020603050405020304" pitchFamily="18" charset="0"/>
                <a:ea typeface="CharisSIL"/>
                <a:cs typeface="Times New Roman" panose="02020603050405020304" pitchFamily="18" charset="0"/>
              </a:rPr>
              <a:t>fost</a:t>
            </a:r>
            <a:r>
              <a:rPr lang="fr-FR" dirty="0">
                <a:effectLst/>
                <a:latin typeface="Times New Roman" panose="02020603050405020304" pitchFamily="18" charset="0"/>
                <a:ea typeface="CharisSIL"/>
                <a:cs typeface="Times New Roman" panose="02020603050405020304" pitchFamily="18" charset="0"/>
              </a:rPr>
              <a:t> </a:t>
            </a:r>
            <a:r>
              <a:rPr lang="fr-FR" dirty="0" err="1">
                <a:effectLst/>
                <a:latin typeface="Times New Roman" panose="02020603050405020304" pitchFamily="18" charset="0"/>
                <a:ea typeface="CharisSIL"/>
                <a:cs typeface="Times New Roman" panose="02020603050405020304" pitchFamily="18" charset="0"/>
              </a:rPr>
              <a:t>realizate</a:t>
            </a:r>
            <a:r>
              <a:rPr lang="fr-FR" dirty="0">
                <a:effectLst/>
                <a:latin typeface="Times New Roman" panose="02020603050405020304" pitchFamily="18" charset="0"/>
                <a:ea typeface="CharisSIL"/>
                <a:cs typeface="Times New Roman" panose="02020603050405020304" pitchFamily="18" charset="0"/>
              </a:rPr>
              <a:t> in </a:t>
            </a:r>
            <a:r>
              <a:rPr lang="fr-FR" dirty="0" err="1">
                <a:effectLst/>
                <a:latin typeface="Times New Roman" panose="02020603050405020304" pitchFamily="18" charset="0"/>
                <a:ea typeface="CharisSIL"/>
                <a:cs typeface="Times New Roman" panose="02020603050405020304" pitchFamily="18" charset="0"/>
              </a:rPr>
              <a:t>proportie</a:t>
            </a:r>
            <a:r>
              <a:rPr lang="fr-FR" dirty="0">
                <a:effectLst/>
                <a:latin typeface="Times New Roman" panose="02020603050405020304" pitchFamily="18" charset="0"/>
                <a:ea typeface="CharisSIL"/>
                <a:cs typeface="Times New Roman" panose="02020603050405020304" pitchFamily="18" charset="0"/>
              </a:rPr>
              <a:t> de 100% (</a:t>
            </a:r>
            <a:r>
              <a:rPr lang="fr-FR" dirty="0" err="1">
                <a:effectLst/>
                <a:latin typeface="Times New Roman" panose="02020603050405020304" pitchFamily="18" charset="0"/>
                <a:ea typeface="CharisSIL"/>
                <a:cs typeface="Times New Roman" panose="02020603050405020304" pitchFamily="18" charset="0"/>
              </a:rPr>
              <a:t>Viteze</a:t>
            </a:r>
            <a:r>
              <a:rPr lang="fr-FR" dirty="0">
                <a:effectLst/>
                <a:latin typeface="Times New Roman" panose="02020603050405020304" pitchFamily="18" charset="0"/>
                <a:ea typeface="CharisSIL"/>
                <a:cs typeface="Times New Roman" panose="02020603050405020304" pitchFamily="18" charset="0"/>
              </a:rPr>
              <a:t> normale de </a:t>
            </a:r>
            <a:r>
              <a:rPr lang="fr-FR" dirty="0" err="1">
                <a:effectLst/>
                <a:latin typeface="Times New Roman" panose="02020603050405020304" pitchFamily="18" charset="0"/>
                <a:ea typeface="CharisSIL"/>
                <a:cs typeface="Times New Roman" panose="02020603050405020304" pitchFamily="18" charset="0"/>
              </a:rPr>
              <a:t>combustie</a:t>
            </a:r>
            <a:r>
              <a:rPr lang="fr-FR" dirty="0">
                <a:effectLst/>
                <a:latin typeface="Times New Roman" panose="02020603050405020304" pitchFamily="18" charset="0"/>
                <a:ea typeface="CharisSIL"/>
                <a:cs typeface="Times New Roman" panose="02020603050405020304" pitchFamily="18" charset="0"/>
              </a:rPr>
              <a:t>, </a:t>
            </a:r>
            <a:r>
              <a:rPr lang="fr-FR" dirty="0" err="1">
                <a:effectLst/>
                <a:latin typeface="Times New Roman" panose="02020603050405020304" pitchFamily="18" charset="0"/>
                <a:ea typeface="CharisSIL"/>
                <a:cs typeface="Times New Roman" panose="02020603050405020304" pitchFamily="18" charset="0"/>
              </a:rPr>
              <a:t>viteze</a:t>
            </a:r>
            <a:r>
              <a:rPr lang="fr-FR" dirty="0">
                <a:effectLst/>
                <a:latin typeface="Times New Roman" panose="02020603050405020304" pitchFamily="18" charset="0"/>
                <a:ea typeface="CharisSIL"/>
                <a:cs typeface="Times New Roman" panose="02020603050405020304" pitchFamily="18" charset="0"/>
              </a:rPr>
              <a:t> de </a:t>
            </a:r>
            <a:r>
              <a:rPr lang="fr-FR" dirty="0" err="1">
                <a:effectLst/>
                <a:latin typeface="Times New Roman" panose="02020603050405020304" pitchFamily="18" charset="0"/>
                <a:ea typeface="CharisSIL"/>
                <a:cs typeface="Times New Roman" panose="02020603050405020304" pitchFamily="18" charset="0"/>
              </a:rPr>
              <a:t>propagare</a:t>
            </a:r>
            <a:r>
              <a:rPr lang="fr-FR" dirty="0">
                <a:effectLst/>
                <a:latin typeface="Times New Roman" panose="02020603050405020304" pitchFamily="18" charset="0"/>
                <a:ea typeface="CharisSIL"/>
                <a:cs typeface="Times New Roman" panose="02020603050405020304" pitchFamily="18" charset="0"/>
              </a:rPr>
              <a:t>, </a:t>
            </a:r>
            <a:r>
              <a:rPr lang="fr-FR" dirty="0" err="1">
                <a:effectLst/>
                <a:latin typeface="Times New Roman" panose="02020603050405020304" pitchFamily="18" charset="0"/>
                <a:ea typeface="CharisSIL"/>
                <a:cs typeface="Times New Roman" panose="02020603050405020304" pitchFamily="18" charset="0"/>
              </a:rPr>
              <a:t>temperaturi</a:t>
            </a:r>
            <a:r>
              <a:rPr lang="fr-FR" dirty="0">
                <a:effectLst/>
                <a:latin typeface="Times New Roman" panose="02020603050405020304" pitchFamily="18" charset="0"/>
                <a:ea typeface="CharisSIL"/>
                <a:cs typeface="Times New Roman" panose="02020603050405020304" pitchFamily="18" charset="0"/>
              </a:rPr>
              <a:t> </a:t>
            </a:r>
            <a:r>
              <a:rPr lang="fr-FR" dirty="0" err="1">
                <a:effectLst/>
                <a:latin typeface="Times New Roman" panose="02020603050405020304" pitchFamily="18" charset="0"/>
                <a:ea typeface="CharisSIL"/>
                <a:cs typeface="Times New Roman" panose="02020603050405020304" pitchFamily="18" charset="0"/>
              </a:rPr>
              <a:t>adiabatice</a:t>
            </a:r>
            <a:r>
              <a:rPr lang="fr-FR" dirty="0">
                <a:effectLst/>
                <a:latin typeface="Times New Roman" panose="02020603050405020304" pitchFamily="18" charset="0"/>
                <a:ea typeface="CharisSIL"/>
                <a:cs typeface="Times New Roman" panose="02020603050405020304" pitchFamily="18" charset="0"/>
              </a:rPr>
              <a:t> de </a:t>
            </a:r>
            <a:r>
              <a:rPr lang="fr-FR" dirty="0" err="1">
                <a:effectLst/>
                <a:latin typeface="Times New Roman" panose="02020603050405020304" pitchFamily="18" charset="0"/>
                <a:ea typeface="CharisSIL"/>
                <a:cs typeface="Times New Roman" panose="02020603050405020304" pitchFamily="18" charset="0"/>
              </a:rPr>
              <a:t>flacara</a:t>
            </a:r>
            <a:r>
              <a:rPr lang="fr-FR" dirty="0">
                <a:effectLst/>
                <a:latin typeface="Times New Roman" panose="02020603050405020304" pitchFamily="18" charset="0"/>
                <a:ea typeface="CharisSIL"/>
                <a:cs typeface="Times New Roman" panose="02020603050405020304" pitchFamily="18" charset="0"/>
              </a:rPr>
              <a:t>, profile de </a:t>
            </a:r>
            <a:r>
              <a:rPr lang="fr-FR" dirty="0" err="1">
                <a:effectLst/>
                <a:latin typeface="Times New Roman" panose="02020603050405020304" pitchFamily="18" charset="0"/>
                <a:ea typeface="CharisSIL"/>
                <a:cs typeface="Times New Roman" panose="02020603050405020304" pitchFamily="18" charset="0"/>
              </a:rPr>
              <a:t>concentratie</a:t>
            </a:r>
            <a:r>
              <a:rPr lang="fr-FR" dirty="0">
                <a:effectLst/>
                <a:latin typeface="Times New Roman" panose="02020603050405020304" pitchFamily="18" charset="0"/>
                <a:ea typeface="CharisSIL"/>
                <a:cs typeface="Times New Roman" panose="02020603050405020304" pitchFamily="18" charset="0"/>
              </a:rPr>
              <a:t> </a:t>
            </a:r>
            <a:r>
              <a:rPr lang="fr-FR" dirty="0" err="1">
                <a:effectLst/>
                <a:latin typeface="Times New Roman" panose="02020603050405020304" pitchFamily="18" charset="0"/>
                <a:ea typeface="CharisSIL"/>
                <a:cs typeface="Times New Roman" panose="02020603050405020304" pitchFamily="18" charset="0"/>
              </a:rPr>
              <a:t>pentru</a:t>
            </a:r>
            <a:r>
              <a:rPr lang="fr-FR" dirty="0">
                <a:effectLst/>
                <a:latin typeface="Times New Roman" panose="02020603050405020304" pitchFamily="18" charset="0"/>
                <a:ea typeface="CharisSIL"/>
                <a:cs typeface="Times New Roman" panose="02020603050405020304" pitchFamily="18" charset="0"/>
              </a:rPr>
              <a:t> </a:t>
            </a:r>
            <a:r>
              <a:rPr lang="fr-FR" dirty="0" err="1">
                <a:effectLst/>
                <a:latin typeface="Times New Roman" panose="02020603050405020304" pitchFamily="18" charset="0"/>
                <a:ea typeface="CharisSIL"/>
                <a:cs typeface="Times New Roman" panose="02020603050405020304" pitchFamily="18" charset="0"/>
              </a:rPr>
              <a:t>speciile</a:t>
            </a:r>
            <a:r>
              <a:rPr lang="fr-FR" dirty="0">
                <a:effectLst/>
                <a:latin typeface="Times New Roman" panose="02020603050405020304" pitchFamily="18" charset="0"/>
                <a:ea typeface="CharisSIL"/>
                <a:cs typeface="Times New Roman" panose="02020603050405020304" pitchFamily="18" charset="0"/>
              </a:rPr>
              <a:t> active, distante de </a:t>
            </a:r>
            <a:r>
              <a:rPr lang="fr-FR" dirty="0" err="1">
                <a:effectLst/>
                <a:latin typeface="Times New Roman" panose="02020603050405020304" pitchFamily="18" charset="0"/>
                <a:ea typeface="CharisSIL"/>
                <a:cs typeface="Times New Roman" panose="02020603050405020304" pitchFamily="18" charset="0"/>
              </a:rPr>
              <a:t>stingere</a:t>
            </a:r>
            <a:r>
              <a:rPr lang="fr-FR" dirty="0">
                <a:effectLst/>
                <a:latin typeface="Times New Roman" panose="02020603050405020304" pitchFamily="18" charset="0"/>
                <a:ea typeface="CharisSIL"/>
                <a:cs typeface="Times New Roman" panose="02020603050405020304" pitchFamily="18" charset="0"/>
              </a:rPr>
              <a:t>, </a:t>
            </a:r>
            <a:r>
              <a:rPr lang="fr-FR" dirty="0" err="1">
                <a:effectLst/>
                <a:latin typeface="Times New Roman" panose="02020603050405020304" pitchFamily="18" charset="0"/>
                <a:ea typeface="CharisSIL"/>
                <a:cs typeface="Times New Roman" panose="02020603050405020304" pitchFamily="18" charset="0"/>
              </a:rPr>
              <a:t>energii</a:t>
            </a:r>
            <a:r>
              <a:rPr lang="fr-FR" dirty="0">
                <a:effectLst/>
                <a:latin typeface="Times New Roman" panose="02020603050405020304" pitchFamily="18" charset="0"/>
                <a:ea typeface="CharisSIL"/>
                <a:cs typeface="Times New Roman" panose="02020603050405020304" pitchFamily="18" charset="0"/>
              </a:rPr>
              <a:t> minime de </a:t>
            </a:r>
            <a:r>
              <a:rPr lang="fr-FR" dirty="0" err="1">
                <a:effectLst/>
                <a:latin typeface="Times New Roman" panose="02020603050405020304" pitchFamily="18" charset="0"/>
                <a:ea typeface="CharisSIL"/>
                <a:cs typeface="Times New Roman" panose="02020603050405020304" pitchFamily="18" charset="0"/>
              </a:rPr>
              <a:t>aprindere</a:t>
            </a:r>
            <a:r>
              <a:rPr lang="fr-FR" dirty="0">
                <a:effectLst/>
                <a:latin typeface="Times New Roman" panose="02020603050405020304" pitchFamily="18" charset="0"/>
                <a:ea typeface="CharisSIL"/>
                <a:cs typeface="Times New Roman" panose="02020603050405020304" pitchFamily="18" charset="0"/>
              </a:rPr>
              <a:t>) </a:t>
            </a:r>
            <a:r>
              <a:rPr lang="fr-FR" dirty="0" err="1">
                <a:effectLst/>
                <a:latin typeface="Times New Roman" panose="02020603050405020304" pitchFamily="18" charset="0"/>
                <a:ea typeface="CharisSIL"/>
                <a:cs typeface="Times New Roman" panose="02020603050405020304" pitchFamily="18" charset="0"/>
              </a:rPr>
              <a:t>pentru</a:t>
            </a:r>
            <a:r>
              <a:rPr lang="fr-FR" dirty="0">
                <a:effectLst/>
                <a:latin typeface="Times New Roman" panose="02020603050405020304" pitchFamily="18" charset="0"/>
                <a:ea typeface="CharisSIL"/>
                <a:cs typeface="Times New Roman" panose="02020603050405020304" pitchFamily="18" charset="0"/>
              </a:rPr>
              <a:t> </a:t>
            </a:r>
            <a:r>
              <a:rPr lang="fr-FR" dirty="0" err="1">
                <a:effectLst/>
                <a:latin typeface="Times New Roman" panose="02020603050405020304" pitchFamily="18" charset="0"/>
                <a:ea typeface="CharisSIL"/>
                <a:cs typeface="Times New Roman" panose="02020603050405020304" pitchFamily="18" charset="0"/>
              </a:rPr>
              <a:t>amestecuri</a:t>
            </a:r>
            <a:r>
              <a:rPr lang="fr-FR" dirty="0">
                <a:effectLst/>
                <a:latin typeface="Times New Roman" panose="02020603050405020304" pitchFamily="18" charset="0"/>
                <a:ea typeface="CharisSIL"/>
                <a:cs typeface="Times New Roman" panose="02020603050405020304" pitchFamily="18" charset="0"/>
              </a:rPr>
              <a:t> </a:t>
            </a:r>
            <a:r>
              <a:rPr lang="fr-FR" dirty="0" err="1">
                <a:effectLst/>
                <a:latin typeface="Times New Roman" panose="02020603050405020304" pitchFamily="18" charset="0"/>
                <a:ea typeface="CharisSIL"/>
                <a:cs typeface="Times New Roman" panose="02020603050405020304" pitchFamily="18" charset="0"/>
              </a:rPr>
              <a:t>combustibil-aer</a:t>
            </a:r>
            <a:r>
              <a:rPr lang="fr-FR" dirty="0">
                <a:effectLst/>
                <a:latin typeface="Times New Roman" panose="02020603050405020304" pitchFamily="18" charset="0"/>
                <a:ea typeface="CharisSIL"/>
                <a:cs typeface="Times New Roman" panose="02020603050405020304" pitchFamily="18" charset="0"/>
              </a:rPr>
              <a:t> si </a:t>
            </a:r>
            <a:r>
              <a:rPr lang="fr-FR" dirty="0" err="1">
                <a:effectLst/>
                <a:latin typeface="Times New Roman" panose="02020603050405020304" pitchFamily="18" charset="0"/>
                <a:ea typeface="CharisSIL"/>
                <a:cs typeface="Times New Roman" panose="02020603050405020304" pitchFamily="18" charset="0"/>
              </a:rPr>
              <a:t>combustibil-hidrogen-aer</a:t>
            </a:r>
            <a:r>
              <a:rPr lang="fr-FR" dirty="0">
                <a:effectLst/>
                <a:latin typeface="Times New Roman" panose="02020603050405020304" pitchFamily="18" charset="0"/>
                <a:ea typeface="CharisSIL"/>
                <a:cs typeface="Times New Roman" panose="02020603050405020304" pitchFamily="18" charset="0"/>
              </a:rPr>
              <a:t>. </a:t>
            </a:r>
            <a:r>
              <a:rPr lang="fr-FR" dirty="0" err="1">
                <a:effectLst/>
                <a:latin typeface="Times New Roman" panose="02020603050405020304" pitchFamily="18" charset="0"/>
                <a:ea typeface="CharisSIL"/>
                <a:cs typeface="Times New Roman" panose="02020603050405020304" pitchFamily="18" charset="0"/>
              </a:rPr>
              <a:t>Diseminarea</a:t>
            </a:r>
            <a:r>
              <a:rPr lang="fr-FR" dirty="0">
                <a:effectLst/>
                <a:latin typeface="Times New Roman" panose="02020603050405020304" pitchFamily="18" charset="0"/>
                <a:ea typeface="CharisSIL"/>
                <a:cs typeface="Times New Roman" panose="02020603050405020304" pitchFamily="18" charset="0"/>
              </a:rPr>
              <a:t> </a:t>
            </a:r>
            <a:r>
              <a:rPr lang="fr-FR" dirty="0" err="1">
                <a:effectLst/>
                <a:latin typeface="Times New Roman" panose="02020603050405020304" pitchFamily="18" charset="0"/>
                <a:ea typeface="CharisSIL"/>
                <a:cs typeface="Times New Roman" panose="02020603050405020304" pitchFamily="18" charset="0"/>
              </a:rPr>
              <a:t>rezultatelor</a:t>
            </a:r>
            <a:r>
              <a:rPr lang="fr-FR" dirty="0">
                <a:effectLst/>
                <a:latin typeface="Times New Roman" panose="02020603050405020304" pitchFamily="18" charset="0"/>
                <a:ea typeface="CharisSIL"/>
                <a:cs typeface="Times New Roman" panose="02020603050405020304" pitchFamily="18" charset="0"/>
              </a:rPr>
              <a:t> a </a:t>
            </a:r>
            <a:r>
              <a:rPr lang="fr-FR" dirty="0" err="1">
                <a:effectLst/>
                <a:latin typeface="Times New Roman" panose="02020603050405020304" pitchFamily="18" charset="0"/>
                <a:ea typeface="CharisSIL"/>
                <a:cs typeface="Times New Roman" panose="02020603050405020304" pitchFamily="18" charset="0"/>
              </a:rPr>
              <a:t>fost</a:t>
            </a:r>
            <a:r>
              <a:rPr lang="fr-FR" dirty="0">
                <a:effectLst/>
                <a:latin typeface="Times New Roman" panose="02020603050405020304" pitchFamily="18" charset="0"/>
                <a:ea typeface="CharisSIL"/>
                <a:cs typeface="Times New Roman" panose="02020603050405020304" pitchFamily="18" charset="0"/>
              </a:rPr>
              <a:t> </a:t>
            </a:r>
            <a:r>
              <a:rPr lang="fr-FR" dirty="0" err="1">
                <a:effectLst/>
                <a:latin typeface="Times New Roman" panose="02020603050405020304" pitchFamily="18" charset="0"/>
                <a:ea typeface="CharisSIL"/>
                <a:cs typeface="Times New Roman" panose="02020603050405020304" pitchFamily="18" charset="0"/>
              </a:rPr>
              <a:t>realizata</a:t>
            </a:r>
            <a:r>
              <a:rPr lang="fr-FR" dirty="0">
                <a:effectLst/>
                <a:latin typeface="Times New Roman" panose="02020603050405020304" pitchFamily="18" charset="0"/>
                <a:ea typeface="CharisSIL"/>
                <a:cs typeface="Times New Roman" panose="02020603050405020304" pitchFamily="18" charset="0"/>
              </a:rPr>
              <a:t> </a:t>
            </a:r>
            <a:r>
              <a:rPr lang="fr-FR" dirty="0" err="1">
                <a:effectLst/>
                <a:latin typeface="Times New Roman" panose="02020603050405020304" pitchFamily="18" charset="0"/>
                <a:ea typeface="CharisSIL"/>
                <a:cs typeface="Times New Roman" panose="02020603050405020304" pitchFamily="18" charset="0"/>
              </a:rPr>
              <a:t>prin</a:t>
            </a:r>
            <a:r>
              <a:rPr lang="fr-FR" dirty="0">
                <a:effectLst/>
                <a:latin typeface="Times New Roman" panose="02020603050405020304" pitchFamily="18" charset="0"/>
                <a:ea typeface="CharisSIL"/>
                <a:cs typeface="Times New Roman" panose="02020603050405020304" pitchFamily="18" charset="0"/>
              </a:rPr>
              <a:t> </a:t>
            </a:r>
            <a:r>
              <a:rPr lang="fr-FR" dirty="0" err="1">
                <a:effectLst/>
                <a:latin typeface="Times New Roman" panose="02020603050405020304" pitchFamily="18" charset="0"/>
                <a:ea typeface="CharisSIL"/>
                <a:cs typeface="Times New Roman" panose="02020603050405020304" pitchFamily="18" charset="0"/>
              </a:rPr>
              <a:t>publicarea</a:t>
            </a:r>
            <a:r>
              <a:rPr lang="fr-FR" dirty="0">
                <a:effectLst/>
                <a:latin typeface="Times New Roman" panose="02020603050405020304" pitchFamily="18" charset="0"/>
                <a:ea typeface="CharisSIL"/>
                <a:cs typeface="Times New Roman" panose="02020603050405020304" pitchFamily="18" charset="0"/>
              </a:rPr>
              <a:t> a 6 </a:t>
            </a:r>
            <a:r>
              <a:rPr lang="fr-FR" dirty="0" err="1">
                <a:effectLst/>
                <a:latin typeface="Times New Roman" panose="02020603050405020304" pitchFamily="18" charset="0"/>
                <a:ea typeface="CharisSIL"/>
                <a:cs typeface="Times New Roman" panose="02020603050405020304" pitchFamily="18" charset="0"/>
              </a:rPr>
              <a:t>lucrari</a:t>
            </a:r>
            <a:r>
              <a:rPr lang="fr-FR" dirty="0">
                <a:effectLst/>
                <a:latin typeface="Times New Roman" panose="02020603050405020304" pitchFamily="18" charset="0"/>
                <a:ea typeface="CharisSIL"/>
                <a:cs typeface="Times New Roman" panose="02020603050405020304" pitchFamily="18" charset="0"/>
              </a:rPr>
              <a:t> in </a:t>
            </a:r>
            <a:r>
              <a:rPr lang="fr-FR" dirty="0" err="1">
                <a:effectLst/>
                <a:latin typeface="Times New Roman" panose="02020603050405020304" pitchFamily="18" charset="0"/>
                <a:ea typeface="CharisSIL"/>
                <a:cs typeface="Times New Roman" panose="02020603050405020304" pitchFamily="18" charset="0"/>
              </a:rPr>
              <a:t>jurnale</a:t>
            </a:r>
            <a:r>
              <a:rPr lang="fr-FR" dirty="0">
                <a:effectLst/>
                <a:latin typeface="Times New Roman" panose="02020603050405020304" pitchFamily="18" charset="0"/>
                <a:ea typeface="CharisSIL"/>
                <a:cs typeface="Times New Roman" panose="02020603050405020304" pitchFamily="18" charset="0"/>
              </a:rPr>
              <a:t> </a:t>
            </a:r>
            <a:r>
              <a:rPr lang="fr-FR" dirty="0" err="1">
                <a:effectLst/>
                <a:latin typeface="Times New Roman" panose="02020603050405020304" pitchFamily="18" charset="0"/>
                <a:ea typeface="CharisSIL"/>
                <a:cs typeface="Times New Roman" panose="02020603050405020304" pitchFamily="18" charset="0"/>
              </a:rPr>
              <a:t>indexate</a:t>
            </a:r>
            <a:r>
              <a:rPr lang="fr-FR" dirty="0">
                <a:effectLst/>
                <a:latin typeface="Times New Roman" panose="02020603050405020304" pitchFamily="18" charset="0"/>
                <a:ea typeface="CharisSIL"/>
                <a:cs typeface="Times New Roman" panose="02020603050405020304" pitchFamily="18" charset="0"/>
              </a:rPr>
              <a:t> ISI si  </a:t>
            </a:r>
            <a:r>
              <a:rPr lang="fr-FR" dirty="0" err="1">
                <a:effectLst/>
                <a:latin typeface="Times New Roman" panose="02020603050405020304" pitchFamily="18" charset="0"/>
                <a:ea typeface="CharisSIL"/>
                <a:cs typeface="Times New Roman" panose="02020603050405020304" pitchFamily="18" charset="0"/>
              </a:rPr>
              <a:t>participarea</a:t>
            </a:r>
            <a:r>
              <a:rPr lang="fr-FR" dirty="0">
                <a:effectLst/>
                <a:latin typeface="Times New Roman" panose="02020603050405020304" pitchFamily="18" charset="0"/>
                <a:ea typeface="CharisSIL"/>
                <a:cs typeface="Times New Roman" panose="02020603050405020304" pitchFamily="18" charset="0"/>
              </a:rPr>
              <a:t> la </a:t>
            </a:r>
            <a:r>
              <a:rPr lang="fr-FR" dirty="0" err="1">
                <a:effectLst/>
                <a:latin typeface="Times New Roman" panose="02020603050405020304" pitchFamily="18" charset="0"/>
                <a:ea typeface="CharisSIL"/>
                <a:cs typeface="Times New Roman" panose="02020603050405020304" pitchFamily="18" charset="0"/>
              </a:rPr>
              <a:t>conferinte</a:t>
            </a:r>
            <a:r>
              <a:rPr lang="fr-FR" dirty="0">
                <a:effectLst/>
                <a:latin typeface="Times New Roman" panose="02020603050405020304" pitchFamily="18" charset="0"/>
                <a:ea typeface="CharisSIL"/>
                <a:cs typeface="Times New Roman" panose="02020603050405020304" pitchFamily="18" charset="0"/>
              </a:rPr>
              <a:t> internationale </a:t>
            </a:r>
            <a:r>
              <a:rPr lang="fr-FR" dirty="0" err="1">
                <a:effectLst/>
                <a:latin typeface="Times New Roman" panose="02020603050405020304" pitchFamily="18" charset="0"/>
                <a:ea typeface="CharisSIL"/>
                <a:cs typeface="Times New Roman" panose="02020603050405020304" pitchFamily="18" charset="0"/>
              </a:rPr>
              <a:t>cu</a:t>
            </a:r>
            <a:r>
              <a:rPr lang="fr-FR" dirty="0">
                <a:effectLst/>
                <a:latin typeface="Times New Roman" panose="02020603050405020304" pitchFamily="18" charset="0"/>
                <a:ea typeface="CharisSIL"/>
                <a:cs typeface="Times New Roman" panose="02020603050405020304" pitchFamily="18" charset="0"/>
              </a:rPr>
              <a:t> 16 </a:t>
            </a:r>
            <a:r>
              <a:rPr lang="fr-FR" dirty="0" err="1">
                <a:effectLst/>
                <a:latin typeface="Times New Roman" panose="02020603050405020304" pitchFamily="18" charset="0"/>
                <a:ea typeface="CharisSIL"/>
                <a:cs typeface="Times New Roman" panose="02020603050405020304" pitchFamily="18" charset="0"/>
              </a:rPr>
              <a:t>lucrari</a:t>
            </a:r>
            <a:r>
              <a:rPr lang="fr-FR" dirty="0">
                <a:effectLst/>
                <a:latin typeface="Times New Roman" panose="02020603050405020304" pitchFamily="18" charset="0"/>
                <a:ea typeface="CharisSIL"/>
                <a:cs typeface="Times New Roman" panose="02020603050405020304" pitchFamily="18" charset="0"/>
              </a:rPr>
              <a:t>. </a:t>
            </a:r>
          </a:p>
          <a:p>
            <a:pPr marL="0" marR="0" indent="215900" algn="just">
              <a:lnSpc>
                <a:spcPct val="150000"/>
              </a:lnSpc>
            </a:pP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Investigatiile realizate privind parametrii de explozivitate ai amestecurilor combustibil-hidrogen-aer au avut ca scop caracterizarea completa a acestor sisteme in vederea evidentierii efectului pe care il are adaosul de hidrogen asupra parametrilor de inflamabilitate ai acestor amestecuri cu scopul imbunatatirii performantelor de combustie si a reducerii poluarii. Un rezultat semnificativ in acest sens il reprezinta cele doua lucrari publicate in anul 2024 in jurnale cu factor de impact foarte mare pentru domeniul studiat: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buFont typeface="+mj-lt"/>
              <a:buAutoNum type="arabicPeriod"/>
            </a:pPr>
            <a:r>
              <a:rPr lang="ro-RO" dirty="0">
                <a:effectLst/>
                <a:latin typeface="Times New Roman" panose="02020603050405020304" pitchFamily="18" charset="0"/>
                <a:ea typeface="Times New Roman" panose="02020603050405020304" pitchFamily="18" charset="0"/>
                <a:cs typeface="Times New Roman" panose="02020603050405020304" pitchFamily="18" charset="0"/>
              </a:rPr>
              <a:t>V. Giurcan, </a:t>
            </a:r>
            <a:r>
              <a:rPr lang="ro-RO" b="1" dirty="0">
                <a:effectLst/>
                <a:latin typeface="Times New Roman" panose="02020603050405020304" pitchFamily="18" charset="0"/>
                <a:ea typeface="Times New Roman" panose="02020603050405020304" pitchFamily="18" charset="0"/>
                <a:cs typeface="Times New Roman" panose="02020603050405020304" pitchFamily="18" charset="0"/>
              </a:rPr>
              <a:t>C. Movileanu*</a:t>
            </a:r>
            <a:r>
              <a:rPr lang="ro-RO" dirty="0">
                <a:effectLst/>
                <a:latin typeface="Times New Roman" panose="02020603050405020304" pitchFamily="18" charset="0"/>
                <a:ea typeface="Times New Roman" panose="02020603050405020304" pitchFamily="18" charset="0"/>
                <a:cs typeface="Times New Roman" panose="02020603050405020304" pitchFamily="18" charset="0"/>
              </a:rPr>
              <a:t>, M. Mitu, D. Razus, The impact of H2-enrichment on flame structure and combustion characteristic properties of premixed hydrocarbon-air flames, Fuel, 376, 132674, 2024,  </a:t>
            </a:r>
            <a:r>
              <a:rPr lang="ro-RO"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Persistent link using digital object identifier"/>
              </a:rPr>
              <a:t>https://doi.org/10.1016/j.fuel.2024.132674</a:t>
            </a:r>
            <a:r>
              <a:rPr lang="ro-RO" dirty="0">
                <a:effectLst/>
                <a:latin typeface="Times New Roman" panose="02020603050405020304" pitchFamily="18" charset="0"/>
                <a:ea typeface="Times New Roman" panose="02020603050405020304" pitchFamily="18" charset="0"/>
                <a:cs typeface="Times New Roman" panose="02020603050405020304" pitchFamily="18" charset="0"/>
              </a:rPr>
              <a:t>; IF (2024) = 6.7;</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buFont typeface="+mj-lt"/>
              <a:buAutoNum type="arabicPeriod"/>
            </a:pPr>
            <a:r>
              <a:rPr lang="ro-RO" b="1" dirty="0">
                <a:effectLst/>
                <a:latin typeface="Times New Roman" panose="02020603050405020304" pitchFamily="18" charset="0"/>
                <a:ea typeface="Times New Roman" panose="02020603050405020304" pitchFamily="18" charset="0"/>
                <a:cs typeface="Times New Roman" panose="02020603050405020304" pitchFamily="18" charset="0"/>
              </a:rPr>
              <a:t>C. Movileanu</a:t>
            </a:r>
            <a:r>
              <a:rPr lang="ro-RO" dirty="0">
                <a:effectLst/>
                <a:latin typeface="Times New Roman" panose="02020603050405020304" pitchFamily="18" charset="0"/>
                <a:ea typeface="Times New Roman" panose="02020603050405020304" pitchFamily="18" charset="0"/>
                <a:cs typeface="Times New Roman" panose="02020603050405020304" pitchFamily="18" charset="0"/>
              </a:rPr>
              <a:t>, V. Giurcan, D. Razus, A. M. Musuc, C. Hornoiu, P. Chesler, M. Mitu, Hydrogen influence on confined explosion characteristics of hydrocarbon-air mixtures at sub-atmospheric pressures, Intern. J. Hydrogen Energy, 67, 150–158, 2024,  </a:t>
            </a:r>
            <a:r>
              <a:rPr lang="ro-RO"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Persistent link using digital object identifier"/>
              </a:rPr>
              <a:t>https://doi.org/10.1016/j.ijhydene.2024.04.128</a:t>
            </a:r>
            <a:r>
              <a:rPr lang="ro-RO"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dirty="0">
                <a:effectLst/>
                <a:latin typeface="Times New Roman" panose="02020603050405020304" pitchFamily="18" charset="0"/>
                <a:ea typeface="Times New Roman" panose="02020603050405020304" pitchFamily="18" charset="0"/>
                <a:cs typeface="Times New Roman" panose="02020603050405020304" pitchFamily="18" charset="0"/>
              </a:rPr>
              <a:t>IF (2024) = 8.1.</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Aft>
                <a:spcPts val="1000"/>
              </a:spcAft>
            </a:pPr>
            <a:r>
              <a:rPr lang="fr-FR"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314638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7C6EF8-8C1F-A646-921F-F79C045C0249}"/>
              </a:ext>
            </a:extLst>
          </p:cNvPr>
          <p:cNvPicPr>
            <a:picLocks noChangeAspect="1"/>
          </p:cNvPicPr>
          <p:nvPr/>
        </p:nvPicPr>
        <p:blipFill>
          <a:blip r:embed="rId2" cstate="print"/>
          <a:srcRect/>
          <a:stretch>
            <a:fillRect/>
          </a:stretch>
        </p:blipFill>
        <p:spPr bwMode="auto">
          <a:xfrm>
            <a:off x="149669" y="73841"/>
            <a:ext cx="1951750" cy="1821633"/>
          </a:xfrm>
          <a:prstGeom prst="rect">
            <a:avLst/>
          </a:prstGeom>
          <a:noFill/>
          <a:ln w="9525">
            <a:noFill/>
            <a:miter lim="800000"/>
            <a:headEnd/>
            <a:tailEnd/>
          </a:ln>
        </p:spPr>
      </p:pic>
      <p:pic>
        <p:nvPicPr>
          <p:cNvPr id="5" name="Picture 2">
            <a:extLst>
              <a:ext uri="{FF2B5EF4-FFF2-40B4-BE49-F238E27FC236}">
                <a16:creationId xmlns:a16="http://schemas.microsoft.com/office/drawing/2014/main" id="{29AF561C-752C-7044-823C-96F7A88605E9}"/>
              </a:ext>
            </a:extLst>
          </p:cNvPr>
          <p:cNvPicPr>
            <a:picLocks noChangeAspect="1" noChangeArrowheads="1"/>
          </p:cNvPicPr>
          <p:nvPr/>
        </p:nvPicPr>
        <p:blipFill>
          <a:blip r:embed="rId3" cstate="print"/>
          <a:srcRect/>
          <a:stretch>
            <a:fillRect/>
          </a:stretch>
        </p:blipFill>
        <p:spPr bwMode="auto">
          <a:xfrm>
            <a:off x="9193438" y="5708535"/>
            <a:ext cx="2998562" cy="1070915"/>
          </a:xfrm>
          <a:prstGeom prst="rect">
            <a:avLst/>
          </a:prstGeom>
          <a:noFill/>
          <a:ln w="9525">
            <a:noFill/>
            <a:miter lim="800000"/>
            <a:headEnd/>
            <a:tailEnd/>
          </a:ln>
        </p:spPr>
      </p:pic>
      <p:sp>
        <p:nvSpPr>
          <p:cNvPr id="6" name="TextBox 5">
            <a:extLst>
              <a:ext uri="{FF2B5EF4-FFF2-40B4-BE49-F238E27FC236}">
                <a16:creationId xmlns:a16="http://schemas.microsoft.com/office/drawing/2014/main" id="{CC1A6EBE-DF6B-C641-A2D0-D88CA469750F}"/>
              </a:ext>
            </a:extLst>
          </p:cNvPr>
          <p:cNvSpPr txBox="1"/>
          <p:nvPr/>
        </p:nvSpPr>
        <p:spPr>
          <a:xfrm>
            <a:off x="2735291" y="306924"/>
            <a:ext cx="7959663" cy="1200329"/>
          </a:xfrm>
          <a:prstGeom prst="rect">
            <a:avLst/>
          </a:prstGeom>
          <a:noFill/>
        </p:spPr>
        <p:txBody>
          <a:bodyPr wrap="square" rtlCol="0">
            <a:spAutoFit/>
          </a:bodyPr>
          <a:lstStyle/>
          <a:p>
            <a:pPr algn="ctr">
              <a:lnSpc>
                <a:spcPct val="150000"/>
              </a:lnSpc>
            </a:pPr>
            <a:r>
              <a:rPr lang="en-US" sz="2400" b="1" dirty="0">
                <a:solidFill>
                  <a:schemeClr val="accent6">
                    <a:lumMod val="75000"/>
                  </a:schemeClr>
                </a:solidFill>
                <a:latin typeface="Bookman Old Style" pitchFamily="18" charset="0"/>
                <a:cs typeface="Arial" panose="020B0604020202020204" pitchFamily="34" charset="0"/>
              </a:rPr>
              <a:t>Influence of hydrogen addition on the </a:t>
            </a:r>
            <a:r>
              <a:rPr lang="en-US" sz="2400" b="1" dirty="0" err="1">
                <a:solidFill>
                  <a:schemeClr val="accent6">
                    <a:lumMod val="75000"/>
                  </a:schemeClr>
                </a:solidFill>
                <a:latin typeface="Bookman Old Style" pitchFamily="18" charset="0"/>
                <a:cs typeface="Arial" panose="020B0604020202020204" pitchFamily="34" charset="0"/>
              </a:rPr>
              <a:t>explosivity</a:t>
            </a:r>
            <a:r>
              <a:rPr lang="en-US" sz="2400" b="1" dirty="0">
                <a:solidFill>
                  <a:schemeClr val="accent6">
                    <a:lumMod val="75000"/>
                  </a:schemeClr>
                </a:solidFill>
                <a:latin typeface="Bookman Old Style" pitchFamily="18" charset="0"/>
                <a:cs typeface="Arial" panose="020B0604020202020204" pitchFamily="34" charset="0"/>
              </a:rPr>
              <a:t> of LPG-air gaseous mixtures</a:t>
            </a:r>
            <a:endParaRPr lang="x-none" sz="2400" b="1" dirty="0">
              <a:solidFill>
                <a:schemeClr val="accent6">
                  <a:lumMod val="75000"/>
                </a:schemeClr>
              </a:solidFill>
              <a:latin typeface="Bookman Old Style" pitchFamily="18" charset="0"/>
              <a:cs typeface="Arial" panose="020B0604020202020204" pitchFamily="34" charset="0"/>
            </a:endParaRPr>
          </a:p>
        </p:txBody>
      </p:sp>
      <p:sp>
        <p:nvSpPr>
          <p:cNvPr id="7" name="TextBox 6">
            <a:extLst>
              <a:ext uri="{FF2B5EF4-FFF2-40B4-BE49-F238E27FC236}">
                <a16:creationId xmlns:a16="http://schemas.microsoft.com/office/drawing/2014/main" id="{A1444AA4-08A8-FE49-BBC3-639F435B3E05}"/>
              </a:ext>
            </a:extLst>
          </p:cNvPr>
          <p:cNvSpPr txBox="1"/>
          <p:nvPr/>
        </p:nvSpPr>
        <p:spPr>
          <a:xfrm>
            <a:off x="4853876" y="2613728"/>
            <a:ext cx="3698448" cy="461665"/>
          </a:xfrm>
          <a:prstGeom prst="rect">
            <a:avLst/>
          </a:prstGeom>
          <a:noFill/>
        </p:spPr>
        <p:txBody>
          <a:bodyPr wrap="none" rtlCol="0">
            <a:spAutoFit/>
          </a:bodyPr>
          <a:lstStyle/>
          <a:p>
            <a:r>
              <a:rPr lang="en-GB" sz="2400" b="1" dirty="0">
                <a:latin typeface="Bookman Old Style" pitchFamily="18" charset="0"/>
              </a:rPr>
              <a:t>A</a:t>
            </a:r>
            <a:r>
              <a:rPr lang="x-none" sz="2400" b="1" dirty="0">
                <a:latin typeface="Bookman Old Style" pitchFamily="18" charset="0"/>
              </a:rPr>
              <a:t>cronym</a:t>
            </a:r>
            <a:r>
              <a:rPr lang="x-none" sz="2400" b="1">
                <a:latin typeface="Bookman Old Style" pitchFamily="18" charset="0"/>
              </a:rPr>
              <a:t>: </a:t>
            </a:r>
            <a:r>
              <a:rPr lang="en-US" sz="2400" b="1" dirty="0">
                <a:latin typeface="Bookman Old Style" pitchFamily="18" charset="0"/>
              </a:rPr>
              <a:t>H2_LPG_EX</a:t>
            </a:r>
            <a:endParaRPr lang="x-none" sz="2400" b="1" dirty="0">
              <a:latin typeface="Bookman Old Style" pitchFamily="18" charset="0"/>
            </a:endParaRPr>
          </a:p>
        </p:txBody>
      </p:sp>
      <p:sp>
        <p:nvSpPr>
          <p:cNvPr id="8" name="TextBox 7">
            <a:extLst>
              <a:ext uri="{FF2B5EF4-FFF2-40B4-BE49-F238E27FC236}">
                <a16:creationId xmlns:a16="http://schemas.microsoft.com/office/drawing/2014/main" id="{04EB4283-D9AB-BC48-B983-B62AC14217D5}"/>
              </a:ext>
            </a:extLst>
          </p:cNvPr>
          <p:cNvSpPr txBox="1"/>
          <p:nvPr/>
        </p:nvSpPr>
        <p:spPr>
          <a:xfrm>
            <a:off x="149669" y="4259947"/>
            <a:ext cx="6239209" cy="553998"/>
          </a:xfrm>
          <a:prstGeom prst="rect">
            <a:avLst/>
          </a:prstGeom>
          <a:noFill/>
        </p:spPr>
        <p:txBody>
          <a:bodyPr wrap="none" rtlCol="0">
            <a:spAutoFit/>
          </a:bodyPr>
          <a:lstStyle/>
          <a:p>
            <a:pPr>
              <a:lnSpc>
                <a:spcPct val="150000"/>
              </a:lnSpc>
            </a:pPr>
            <a:r>
              <a:rPr lang="x-none" sz="2000" b="1" i="1" dirty="0">
                <a:solidFill>
                  <a:srgbClr val="0070C0"/>
                </a:solidFill>
                <a:latin typeface="Bookman Old Style" pitchFamily="18" charset="0"/>
              </a:rPr>
              <a:t>Principal investigator: Dr</a:t>
            </a:r>
            <a:r>
              <a:rPr lang="x-none" sz="2000" b="1" i="1">
                <a:solidFill>
                  <a:srgbClr val="0070C0"/>
                </a:solidFill>
                <a:latin typeface="Bookman Old Style" pitchFamily="18" charset="0"/>
              </a:rPr>
              <a:t>. </a:t>
            </a:r>
            <a:r>
              <a:rPr lang="en-US" sz="2000" b="1" i="1" dirty="0" err="1">
                <a:solidFill>
                  <a:srgbClr val="0070C0"/>
                </a:solidFill>
                <a:latin typeface="Bookman Old Style" pitchFamily="18" charset="0"/>
              </a:rPr>
              <a:t>Codina</a:t>
            </a:r>
            <a:r>
              <a:rPr lang="en-US" sz="2000" b="1" i="1" dirty="0">
                <a:solidFill>
                  <a:srgbClr val="0070C0"/>
                </a:solidFill>
                <a:latin typeface="Bookman Old Style" pitchFamily="18" charset="0"/>
              </a:rPr>
              <a:t> </a:t>
            </a:r>
            <a:r>
              <a:rPr lang="en-US" sz="2000" b="1" i="1" dirty="0" err="1">
                <a:solidFill>
                  <a:srgbClr val="0070C0"/>
                </a:solidFill>
                <a:latin typeface="Bookman Old Style" pitchFamily="18" charset="0"/>
              </a:rPr>
              <a:t>Movileanu</a:t>
            </a:r>
            <a:endParaRPr lang="en-US" sz="2000" b="1" i="1" dirty="0">
              <a:solidFill>
                <a:srgbClr val="0070C0"/>
              </a:solidFill>
              <a:latin typeface="Bookman Old Style" pitchFamily="18" charset="0"/>
            </a:endParaRPr>
          </a:p>
        </p:txBody>
      </p:sp>
      <p:sp>
        <p:nvSpPr>
          <p:cNvPr id="9" name="TextBox 8">
            <a:extLst>
              <a:ext uri="{FF2B5EF4-FFF2-40B4-BE49-F238E27FC236}">
                <a16:creationId xmlns:a16="http://schemas.microsoft.com/office/drawing/2014/main" id="{8E87405E-79C5-C140-988D-49ADEBB20CC5}"/>
              </a:ext>
            </a:extLst>
          </p:cNvPr>
          <p:cNvSpPr txBox="1"/>
          <p:nvPr/>
        </p:nvSpPr>
        <p:spPr>
          <a:xfrm>
            <a:off x="87538" y="6049244"/>
            <a:ext cx="3645550" cy="707886"/>
          </a:xfrm>
          <a:prstGeom prst="rect">
            <a:avLst/>
          </a:prstGeom>
          <a:noFill/>
        </p:spPr>
        <p:txBody>
          <a:bodyPr wrap="none" rtlCol="0">
            <a:spAutoFit/>
          </a:bodyPr>
          <a:lstStyle/>
          <a:p>
            <a:r>
              <a:rPr lang="en-GB" sz="2000" b="1" dirty="0">
                <a:solidFill>
                  <a:srgbClr val="C00000"/>
                </a:solidFill>
                <a:latin typeface="Bookman Old Style" pitchFamily="18" charset="0"/>
              </a:rPr>
              <a:t>PN-III-P4-PCE-2021-0369 </a:t>
            </a:r>
          </a:p>
          <a:p>
            <a:pPr algn="ctr"/>
            <a:r>
              <a:rPr lang="en-GB" sz="2000" b="1" dirty="0">
                <a:solidFill>
                  <a:srgbClr val="C00000"/>
                </a:solidFill>
                <a:latin typeface="Bookman Old Style" pitchFamily="18" charset="0"/>
              </a:rPr>
              <a:t> PCE 38 / 2022</a:t>
            </a:r>
            <a:endParaRPr lang="x-none" sz="2000" b="1" dirty="0">
              <a:solidFill>
                <a:srgbClr val="C00000"/>
              </a:solidFill>
              <a:latin typeface="Bookman Old Style" pitchFamily="18" charset="0"/>
            </a:endParaRPr>
          </a:p>
        </p:txBody>
      </p:sp>
      <p:sp>
        <p:nvSpPr>
          <p:cNvPr id="10" name="TextBox 9">
            <a:extLst>
              <a:ext uri="{FF2B5EF4-FFF2-40B4-BE49-F238E27FC236}">
                <a16:creationId xmlns:a16="http://schemas.microsoft.com/office/drawing/2014/main" id="{C31D9788-C601-0A4A-8110-E8AD41C2A071}"/>
              </a:ext>
            </a:extLst>
          </p:cNvPr>
          <p:cNvSpPr txBox="1"/>
          <p:nvPr/>
        </p:nvSpPr>
        <p:spPr>
          <a:xfrm>
            <a:off x="5055855" y="3228945"/>
            <a:ext cx="3550972" cy="400110"/>
          </a:xfrm>
          <a:prstGeom prst="rect">
            <a:avLst/>
          </a:prstGeom>
          <a:noFill/>
        </p:spPr>
        <p:txBody>
          <a:bodyPr wrap="none" rtlCol="0">
            <a:spAutoFit/>
          </a:bodyPr>
          <a:lstStyle/>
          <a:p>
            <a:r>
              <a:rPr lang="en-US" sz="2000" b="1" dirty="0">
                <a:latin typeface="Bookman Old Style" pitchFamily="18" charset="0"/>
              </a:rPr>
              <a:t>02.06.2022</a:t>
            </a:r>
            <a:r>
              <a:rPr lang="x-none" sz="2000" b="1">
                <a:latin typeface="Bookman Old Style" pitchFamily="18" charset="0"/>
              </a:rPr>
              <a:t> – 31.12.202</a:t>
            </a:r>
            <a:r>
              <a:rPr lang="en-US" sz="2000" b="1" dirty="0">
                <a:latin typeface="Bookman Old Style" pitchFamily="18" charset="0"/>
              </a:rPr>
              <a:t>4</a:t>
            </a:r>
            <a:endParaRPr lang="x-none" sz="2000" b="1" dirty="0">
              <a:latin typeface="Bookman Old Style" pitchFamily="18" charset="0"/>
            </a:endParaRPr>
          </a:p>
        </p:txBody>
      </p:sp>
      <p:sp>
        <p:nvSpPr>
          <p:cNvPr id="2" name="TextBox 1">
            <a:extLst>
              <a:ext uri="{FF2B5EF4-FFF2-40B4-BE49-F238E27FC236}">
                <a16:creationId xmlns:a16="http://schemas.microsoft.com/office/drawing/2014/main" id="{C50E6454-4FF6-4A82-989C-E22E4AD1E1D3}"/>
              </a:ext>
            </a:extLst>
          </p:cNvPr>
          <p:cNvSpPr txBox="1"/>
          <p:nvPr/>
        </p:nvSpPr>
        <p:spPr>
          <a:xfrm>
            <a:off x="10262677" y="73841"/>
            <a:ext cx="1779654" cy="369332"/>
          </a:xfrm>
          <a:prstGeom prst="rect">
            <a:avLst/>
          </a:prstGeom>
          <a:noFill/>
        </p:spPr>
        <p:txBody>
          <a:bodyPr wrap="none" rtlCol="0">
            <a:spAutoFit/>
          </a:bodyPr>
          <a:lstStyle/>
          <a:p>
            <a:r>
              <a:rPr lang="en-US" dirty="0">
                <a:latin typeface="Comic Sans MS" panose="030F0702030302020204" pitchFamily="66" charset="0"/>
              </a:rPr>
              <a:t>English version</a:t>
            </a:r>
          </a:p>
        </p:txBody>
      </p:sp>
    </p:spTree>
    <p:extLst>
      <p:ext uri="{BB962C8B-B14F-4D97-AF65-F5344CB8AC3E}">
        <p14:creationId xmlns:p14="http://schemas.microsoft.com/office/powerpoint/2010/main" val="2307174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2D1B9FA-972A-DA4D-AB20-BA704AF7C505}"/>
              </a:ext>
            </a:extLst>
          </p:cNvPr>
          <p:cNvGrpSpPr/>
          <p:nvPr/>
        </p:nvGrpSpPr>
        <p:grpSpPr>
          <a:xfrm>
            <a:off x="0" y="108857"/>
            <a:ext cx="11530013" cy="6108472"/>
            <a:chOff x="0" y="108857"/>
            <a:chExt cx="11530013" cy="6108472"/>
          </a:xfrm>
        </p:grpSpPr>
        <p:sp>
          <p:nvSpPr>
            <p:cNvPr id="4" name="TextBox 3">
              <a:extLst>
                <a:ext uri="{FF2B5EF4-FFF2-40B4-BE49-F238E27FC236}">
                  <a16:creationId xmlns:a16="http://schemas.microsoft.com/office/drawing/2014/main" id="{B89BC31F-F5F8-2848-8DCB-AEAF0CED3125}"/>
                </a:ext>
              </a:extLst>
            </p:cNvPr>
            <p:cNvSpPr txBox="1"/>
            <p:nvPr/>
          </p:nvSpPr>
          <p:spPr>
            <a:xfrm>
              <a:off x="0" y="108857"/>
              <a:ext cx="1973617" cy="523220"/>
            </a:xfrm>
            <a:prstGeom prst="rect">
              <a:avLst/>
            </a:prstGeom>
            <a:noFill/>
          </p:spPr>
          <p:txBody>
            <a:bodyPr wrap="none" rtlCol="0">
              <a:spAutoFit/>
            </a:bodyPr>
            <a:lstStyle/>
            <a:p>
              <a:r>
                <a:rPr lang="x-none" sz="2800" b="1" dirty="0">
                  <a:solidFill>
                    <a:schemeClr val="accent6">
                      <a:lumMod val="75000"/>
                    </a:schemeClr>
                  </a:solidFill>
                  <a:latin typeface="Bookman Old Style" pitchFamily="18" charset="0"/>
                </a:rPr>
                <a:t>Summary</a:t>
              </a:r>
            </a:p>
          </p:txBody>
        </p:sp>
        <p:sp>
          <p:nvSpPr>
            <p:cNvPr id="6" name="TextBox 5">
              <a:extLst>
                <a:ext uri="{FF2B5EF4-FFF2-40B4-BE49-F238E27FC236}">
                  <a16:creationId xmlns:a16="http://schemas.microsoft.com/office/drawing/2014/main" id="{0F6D502E-FAFB-1B43-9A00-02E53BC6AFC5}"/>
                </a:ext>
              </a:extLst>
            </p:cNvPr>
            <p:cNvSpPr txBox="1"/>
            <p:nvPr/>
          </p:nvSpPr>
          <p:spPr>
            <a:xfrm>
              <a:off x="121920" y="723517"/>
              <a:ext cx="11408093" cy="5493812"/>
            </a:xfrm>
            <a:prstGeom prst="rect">
              <a:avLst/>
            </a:prstGeom>
            <a:noFill/>
          </p:spPr>
          <p:txBody>
            <a:bodyPr wrap="square" rtlCol="0">
              <a:spAutoFit/>
            </a:bodyPr>
            <a:lstStyle/>
            <a:p>
              <a:pPr algn="just">
                <a:lnSpc>
                  <a:spcPct val="150000"/>
                </a:lnSpc>
              </a:pPr>
              <a:r>
                <a:rPr lang="en-US" dirty="0">
                  <a:latin typeface="Bookman Old Style" pitchFamily="18" charset="0"/>
                </a:rPr>
                <a:t>The main objective of this project is the investigation of hydrogen influence on gas-phase combustion of hydrocarbons in air, in deflagration regime, by experimental and numerical methods. Under the project, relevant initiation parameters (the quenching distance and the minimum ignition energy) and propagation parameters (normal burning velocity and propagation speed) will be examined, in correlation with the initial composition and pressure of flammable mixtures and with characteristic flame properties (adiabatic flame temperature, total concentration of active radical species). The study will be realized with LPG (Liquefied Petroleum Gas)-air mixtures with added H2, at various initial LPG concentrations within its flammability limits, hydrogen fractions (5-30 </a:t>
              </a:r>
              <a:r>
                <a:rPr lang="en-US" dirty="0" err="1">
                  <a:latin typeface="Bookman Old Style" pitchFamily="18" charset="0"/>
                </a:rPr>
                <a:t>vol</a:t>
              </a:r>
              <a:r>
                <a:rPr lang="en-US" dirty="0">
                  <a:latin typeface="Bookman Old Style" pitchFamily="18" charset="0"/>
                </a:rPr>
                <a:t>%) and initial pressures, within 0.5 and 2.0 bar, at ambient initial temperature. LPG has the typical composition of Romanian blends. The estimated scientific results delivered by the project consist in the full characterization of LPG-air-H2 mixtures from point of view of flammability parameters, in order to obtain safety operating characteristics for storage, transport and manipulation of such mixtures and to develop increased energetic efficiency with low pollutant emissions.</a:t>
              </a:r>
              <a:endParaRPr lang="x-none" dirty="0">
                <a:latin typeface="Bookman Old Style" pitchFamily="18" charset="0"/>
              </a:endParaRPr>
            </a:p>
          </p:txBody>
        </p:sp>
      </p:grpSp>
    </p:spTree>
    <p:extLst>
      <p:ext uri="{BB962C8B-B14F-4D97-AF65-F5344CB8AC3E}">
        <p14:creationId xmlns:p14="http://schemas.microsoft.com/office/powerpoint/2010/main" val="2281246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364E4-7AEB-4549-B44D-B8A8EDAB11D2}"/>
              </a:ext>
            </a:extLst>
          </p:cNvPr>
          <p:cNvSpPr txBox="1"/>
          <p:nvPr/>
        </p:nvSpPr>
        <p:spPr>
          <a:xfrm>
            <a:off x="0" y="90453"/>
            <a:ext cx="2129109" cy="523220"/>
          </a:xfrm>
          <a:prstGeom prst="rect">
            <a:avLst/>
          </a:prstGeom>
          <a:noFill/>
        </p:spPr>
        <p:txBody>
          <a:bodyPr wrap="none" rtlCol="0">
            <a:spAutoFit/>
          </a:bodyPr>
          <a:lstStyle/>
          <a:p>
            <a:r>
              <a:rPr lang="x-none" sz="2800" b="1" dirty="0">
                <a:solidFill>
                  <a:schemeClr val="accent6">
                    <a:lumMod val="75000"/>
                  </a:schemeClr>
                </a:solidFill>
                <a:latin typeface="Bookman Old Style" pitchFamily="18" charset="0"/>
              </a:rPr>
              <a:t>Objectives</a:t>
            </a:r>
          </a:p>
        </p:txBody>
      </p:sp>
      <p:sp>
        <p:nvSpPr>
          <p:cNvPr id="3" name="Rectangle 2"/>
          <p:cNvSpPr/>
          <p:nvPr/>
        </p:nvSpPr>
        <p:spPr>
          <a:xfrm>
            <a:off x="365760" y="785843"/>
            <a:ext cx="11308080" cy="5580117"/>
          </a:xfrm>
          <a:prstGeom prst="rect">
            <a:avLst/>
          </a:prstGeom>
        </p:spPr>
        <p:txBody>
          <a:bodyPr wrap="square">
            <a:spAutoFit/>
          </a:bodyPr>
          <a:lstStyle/>
          <a:p>
            <a:pPr algn="just">
              <a:lnSpc>
                <a:spcPct val="150000"/>
              </a:lnSpc>
            </a:pPr>
            <a:r>
              <a:rPr lang="en-GB" sz="2000" dirty="0">
                <a:latin typeface="Bookman Old Style" pitchFamily="18" charset="0"/>
              </a:rPr>
              <a:t>The basic objective of this project is the experimental investigation of the influence of hydrogen addition on flammability parameters of fuel-air explosive mixtures: </a:t>
            </a:r>
          </a:p>
          <a:p>
            <a:pPr marL="285750" indent="-285750" algn="just">
              <a:lnSpc>
                <a:spcPct val="150000"/>
              </a:lnSpc>
              <a:buFontTx/>
              <a:buChar char="-"/>
            </a:pPr>
            <a:r>
              <a:rPr lang="en-GB" sz="2000" dirty="0">
                <a:latin typeface="Bookman Old Style" pitchFamily="18" charset="0"/>
              </a:rPr>
              <a:t>initiation parameters (the quenching distance between parallel plates and the minimum ignition energy)</a:t>
            </a:r>
          </a:p>
          <a:p>
            <a:pPr marL="285750" indent="-285750" algn="just">
              <a:lnSpc>
                <a:spcPct val="150000"/>
              </a:lnSpc>
              <a:buFontTx/>
              <a:buChar char="-"/>
            </a:pPr>
            <a:r>
              <a:rPr lang="en-GB" sz="2000" dirty="0">
                <a:latin typeface="Bookman Old Style" pitchFamily="18" charset="0"/>
              </a:rPr>
              <a:t>propagation parameters (normal burning velocity and propagation speed). </a:t>
            </a:r>
          </a:p>
          <a:p>
            <a:pPr algn="just">
              <a:lnSpc>
                <a:spcPct val="150000"/>
              </a:lnSpc>
            </a:pPr>
            <a:r>
              <a:rPr lang="en-GB" sz="2000" dirty="0">
                <a:latin typeface="Bookman Old Style" pitchFamily="18" charset="0"/>
              </a:rPr>
              <a:t>In addition, the chemical modelling of flame propagation in the reactive mixtures delivers the temperature and chemical species profiles in the flame, the rate of heat release and the flame front thickness.</a:t>
            </a:r>
            <a:endParaRPr lang="en-US" sz="2000" dirty="0">
              <a:latin typeface="Bookman Old Style" pitchFamily="18" charset="0"/>
            </a:endParaRPr>
          </a:p>
          <a:p>
            <a:pPr algn="just">
              <a:lnSpc>
                <a:spcPct val="150000"/>
              </a:lnSpc>
            </a:pPr>
            <a:r>
              <a:rPr lang="en-GB" sz="2000" dirty="0">
                <a:latin typeface="Bookman Old Style" pitchFamily="18" charset="0"/>
              </a:rPr>
              <a:t>The study will be realized with Romanian blended LPG (a mixture of propane, n-butane and i-butane)-air mixtures with various fuel/O</a:t>
            </a:r>
            <a:r>
              <a:rPr lang="en-GB" sz="2000" baseline="-25000" dirty="0">
                <a:latin typeface="Bookman Old Style" pitchFamily="18" charset="0"/>
              </a:rPr>
              <a:t>2</a:t>
            </a:r>
            <a:r>
              <a:rPr lang="en-GB" sz="2000" dirty="0">
                <a:latin typeface="Bookman Old Style" pitchFamily="18" charset="0"/>
              </a:rPr>
              <a:t> ratios within the flammability range at initial pressures between 0.5 and 2 bar, ambient initial temperature and various percentages of added H</a:t>
            </a:r>
            <a:r>
              <a:rPr lang="en-GB" sz="2000" baseline="-25000" dirty="0">
                <a:latin typeface="Bookman Old Style" pitchFamily="18" charset="0"/>
              </a:rPr>
              <a:t>2</a:t>
            </a:r>
            <a:r>
              <a:rPr lang="en-GB" sz="2000" dirty="0">
                <a:latin typeface="Bookman Old Style" pitchFamily="18" charset="0"/>
              </a:rPr>
              <a:t> between 5 - 15% vol. </a:t>
            </a:r>
            <a:endParaRPr lang="en-US" sz="2000" dirty="0">
              <a:latin typeface="Bookman Old Style" pitchFamily="18" charset="0"/>
            </a:endParaRPr>
          </a:p>
        </p:txBody>
      </p:sp>
    </p:spTree>
    <p:extLst>
      <p:ext uri="{BB962C8B-B14F-4D97-AF65-F5344CB8AC3E}">
        <p14:creationId xmlns:p14="http://schemas.microsoft.com/office/powerpoint/2010/main" val="3628892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EC416E-F123-4E1F-BAB3-C8F7D9F61F0C}"/>
              </a:ext>
            </a:extLst>
          </p:cNvPr>
          <p:cNvSpPr txBox="1"/>
          <p:nvPr/>
        </p:nvSpPr>
        <p:spPr>
          <a:xfrm>
            <a:off x="0" y="19050"/>
            <a:ext cx="3235181" cy="523220"/>
          </a:xfrm>
          <a:prstGeom prst="rect">
            <a:avLst/>
          </a:prstGeom>
          <a:noFill/>
        </p:spPr>
        <p:txBody>
          <a:bodyPr wrap="none" rtlCol="0">
            <a:spAutoFit/>
          </a:bodyPr>
          <a:lstStyle/>
          <a:p>
            <a:r>
              <a:rPr lang="en-US" sz="2800" b="1" dirty="0">
                <a:solidFill>
                  <a:schemeClr val="accent6">
                    <a:lumMod val="75000"/>
                  </a:schemeClr>
                </a:solidFill>
                <a:latin typeface="Book Antiqua" pitchFamily="18" charset="0"/>
              </a:rPr>
              <a:t>Specific objectives</a:t>
            </a:r>
          </a:p>
        </p:txBody>
      </p:sp>
      <p:sp>
        <p:nvSpPr>
          <p:cNvPr id="4" name="Rectangle 3"/>
          <p:cNvSpPr/>
          <p:nvPr/>
        </p:nvSpPr>
        <p:spPr>
          <a:xfrm>
            <a:off x="198120" y="1041410"/>
            <a:ext cx="11308080" cy="4708981"/>
          </a:xfrm>
          <a:prstGeom prst="rect">
            <a:avLst/>
          </a:prstGeom>
        </p:spPr>
        <p:txBody>
          <a:bodyPr wrap="square">
            <a:spAutoFit/>
          </a:bodyPr>
          <a:lstStyle/>
          <a:p>
            <a:pPr algn="just">
              <a:lnSpc>
                <a:spcPct val="150000"/>
              </a:lnSpc>
            </a:pPr>
            <a:r>
              <a:rPr lang="en-GB" sz="2000" dirty="0">
                <a:solidFill>
                  <a:srgbClr val="C00000"/>
                </a:solidFill>
                <a:latin typeface="Book Antiqua" panose="02040602050305030304" pitchFamily="18" charset="0"/>
              </a:rPr>
              <a:t>O1. Experimental determination and computation of flammability parameters for fuel-air mixtures at various initial composition and pressures and ambient initial temperature.</a:t>
            </a:r>
          </a:p>
          <a:p>
            <a:pPr algn="just">
              <a:lnSpc>
                <a:spcPct val="150000"/>
              </a:lnSpc>
            </a:pPr>
            <a:endParaRPr lang="en-GB" sz="2000" dirty="0">
              <a:latin typeface="Book Antiqua" panose="02040602050305030304" pitchFamily="18" charset="0"/>
            </a:endParaRPr>
          </a:p>
          <a:p>
            <a:pPr marL="573087" indent="-514350" algn="just">
              <a:lnSpc>
                <a:spcPct val="150000"/>
              </a:lnSpc>
              <a:buFont typeface="+mj-lt"/>
              <a:buAutoNum type="arabicPeriod"/>
            </a:pPr>
            <a:r>
              <a:rPr lang="en-GB" sz="2000" dirty="0">
                <a:latin typeface="Book Antiqua" panose="02040602050305030304" pitchFamily="18" charset="0"/>
              </a:rPr>
              <a:t>Cubic law coefficients determination from pressure-time records of fuel-air explosions  at various initial compositions and pressures and the computation of normal burning velocities using this coefficients. </a:t>
            </a:r>
          </a:p>
          <a:p>
            <a:pPr marL="457200" indent="-457200">
              <a:lnSpc>
                <a:spcPct val="150000"/>
              </a:lnSpc>
              <a:buFont typeface="+mj-lt"/>
              <a:buAutoNum type="arabicPeriod"/>
            </a:pPr>
            <a:r>
              <a:rPr lang="it-IT" sz="2000" dirty="0">
                <a:latin typeface="Book Antiqua" panose="02040602050305030304" pitchFamily="18" charset="0"/>
              </a:rPr>
              <a:t>Measurements of critical ignition conditions for fuel-air mixtures using high voltage electric sparks (quenching distances and minimum ignition energies). </a:t>
            </a:r>
            <a:endParaRPr lang="en-GB" sz="2000" dirty="0">
              <a:latin typeface="Book Antiqua" panose="02040602050305030304" pitchFamily="18" charset="0"/>
            </a:endParaRPr>
          </a:p>
          <a:p>
            <a:pPr marL="457200" indent="-457200">
              <a:lnSpc>
                <a:spcPct val="150000"/>
              </a:lnSpc>
              <a:buFont typeface="+mj-lt"/>
              <a:buAutoNum type="arabicPeriod"/>
            </a:pPr>
            <a:r>
              <a:rPr lang="en-GB" sz="2000" dirty="0">
                <a:latin typeface="Book Antiqua" panose="02040602050305030304" pitchFamily="18" charset="0"/>
              </a:rPr>
              <a:t>Computation of  normal burning velocities and propagation velocities, adiabatic flame temperatures and flame front thickness for fuel-air explosions.</a:t>
            </a:r>
          </a:p>
        </p:txBody>
      </p:sp>
    </p:spTree>
    <p:extLst>
      <p:ext uri="{BB962C8B-B14F-4D97-AF65-F5344CB8AC3E}">
        <p14:creationId xmlns:p14="http://schemas.microsoft.com/office/powerpoint/2010/main" val="12425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3D556A-3A7E-4ABD-8713-43CA60642A26}"/>
              </a:ext>
            </a:extLst>
          </p:cNvPr>
          <p:cNvGrpSpPr/>
          <p:nvPr/>
        </p:nvGrpSpPr>
        <p:grpSpPr>
          <a:xfrm>
            <a:off x="0" y="108857"/>
            <a:ext cx="11530014" cy="6390755"/>
            <a:chOff x="0" y="108857"/>
            <a:chExt cx="11530014" cy="6390755"/>
          </a:xfrm>
        </p:grpSpPr>
        <p:sp>
          <p:nvSpPr>
            <p:cNvPr id="3" name="TextBox 2">
              <a:extLst>
                <a:ext uri="{FF2B5EF4-FFF2-40B4-BE49-F238E27FC236}">
                  <a16:creationId xmlns:a16="http://schemas.microsoft.com/office/drawing/2014/main" id="{D35C2F36-5A78-429F-A610-17E41648B9B4}"/>
                </a:ext>
              </a:extLst>
            </p:cNvPr>
            <p:cNvSpPr txBox="1"/>
            <p:nvPr/>
          </p:nvSpPr>
          <p:spPr>
            <a:xfrm>
              <a:off x="0" y="108857"/>
              <a:ext cx="1843774" cy="523220"/>
            </a:xfrm>
            <a:prstGeom prst="rect">
              <a:avLst/>
            </a:prstGeom>
            <a:noFill/>
          </p:spPr>
          <p:txBody>
            <a:bodyPr wrap="none" rtlCol="0">
              <a:spAutoFit/>
            </a:bodyPr>
            <a:lstStyle/>
            <a:p>
              <a:r>
                <a:rPr lang="en-US" sz="2800" b="1" dirty="0" err="1">
                  <a:solidFill>
                    <a:schemeClr val="accent6">
                      <a:lumMod val="75000"/>
                    </a:schemeClr>
                  </a:solidFill>
                  <a:latin typeface="Bookman Old Style" pitchFamily="18" charset="0"/>
                </a:rPr>
                <a:t>Rezumat</a:t>
              </a:r>
              <a:endParaRPr lang="x-none" sz="2800" b="1" dirty="0">
                <a:solidFill>
                  <a:schemeClr val="accent6">
                    <a:lumMod val="75000"/>
                  </a:schemeClr>
                </a:solidFill>
                <a:latin typeface="Bookman Old Style" pitchFamily="18" charset="0"/>
              </a:endParaRPr>
            </a:p>
          </p:txBody>
        </p:sp>
        <p:sp>
          <p:nvSpPr>
            <p:cNvPr id="4" name="TextBox 3">
              <a:extLst>
                <a:ext uri="{FF2B5EF4-FFF2-40B4-BE49-F238E27FC236}">
                  <a16:creationId xmlns:a16="http://schemas.microsoft.com/office/drawing/2014/main" id="{9A427CC1-1759-40B7-9D00-4CA9FD038800}"/>
                </a:ext>
              </a:extLst>
            </p:cNvPr>
            <p:cNvSpPr txBox="1"/>
            <p:nvPr/>
          </p:nvSpPr>
          <p:spPr>
            <a:xfrm>
              <a:off x="182880" y="637366"/>
              <a:ext cx="11347134" cy="5862246"/>
            </a:xfrm>
            <a:prstGeom prst="rect">
              <a:avLst/>
            </a:prstGeom>
            <a:noFill/>
          </p:spPr>
          <p:txBody>
            <a:bodyPr wrap="square" rtlCol="0">
              <a:spAutoFit/>
            </a:bodyPr>
            <a:lstStyle/>
            <a:p>
              <a:pPr algn="just">
                <a:lnSpc>
                  <a:spcPct val="150000"/>
                </a:lnSpc>
              </a:pPr>
              <a:r>
                <a:rPr lang="en-US" dirty="0" err="1">
                  <a:latin typeface="Bookman Old Style" pitchFamily="18" charset="0"/>
                </a:rPr>
                <a:t>Principalul</a:t>
              </a:r>
              <a:r>
                <a:rPr lang="en-US" dirty="0">
                  <a:latin typeface="Bookman Old Style" pitchFamily="18" charset="0"/>
                </a:rPr>
                <a:t> </a:t>
              </a:r>
              <a:r>
                <a:rPr lang="en-US" dirty="0" err="1">
                  <a:latin typeface="Bookman Old Style" pitchFamily="18" charset="0"/>
                </a:rPr>
                <a:t>obiectiv</a:t>
              </a:r>
              <a:r>
                <a:rPr lang="en-US" dirty="0">
                  <a:latin typeface="Bookman Old Style" pitchFamily="18" charset="0"/>
                </a:rPr>
                <a:t> al </a:t>
              </a:r>
              <a:r>
                <a:rPr lang="en-US" dirty="0" err="1">
                  <a:latin typeface="Bookman Old Style" pitchFamily="18" charset="0"/>
                </a:rPr>
                <a:t>acestui</a:t>
              </a:r>
              <a:r>
                <a:rPr lang="en-US" dirty="0">
                  <a:latin typeface="Bookman Old Style" pitchFamily="18" charset="0"/>
                </a:rPr>
                <a:t> </a:t>
              </a:r>
              <a:r>
                <a:rPr lang="en-US" dirty="0" err="1">
                  <a:latin typeface="Bookman Old Style" pitchFamily="18" charset="0"/>
                </a:rPr>
                <a:t>proiect</a:t>
              </a:r>
              <a:r>
                <a:rPr lang="en-US" dirty="0">
                  <a:latin typeface="Bookman Old Style" pitchFamily="18" charset="0"/>
                </a:rPr>
                <a:t> </a:t>
              </a:r>
              <a:r>
                <a:rPr lang="en-US" dirty="0" err="1">
                  <a:latin typeface="Bookman Old Style" pitchFamily="18" charset="0"/>
                </a:rPr>
                <a:t>il</a:t>
              </a:r>
              <a:r>
                <a:rPr lang="en-US" dirty="0">
                  <a:latin typeface="Bookman Old Style" pitchFamily="18" charset="0"/>
                </a:rPr>
                <a:t> </a:t>
              </a:r>
              <a:r>
                <a:rPr lang="en-US" dirty="0" err="1">
                  <a:latin typeface="Bookman Old Style" pitchFamily="18" charset="0"/>
                </a:rPr>
                <a:t>reprezinta</a:t>
              </a:r>
              <a:r>
                <a:rPr lang="en-US" dirty="0">
                  <a:latin typeface="Bookman Old Style" pitchFamily="18" charset="0"/>
                </a:rPr>
                <a:t> </a:t>
              </a:r>
              <a:r>
                <a:rPr lang="en-US" dirty="0" err="1">
                  <a:latin typeface="Bookman Old Style" pitchFamily="18" charset="0"/>
                </a:rPr>
                <a:t>investigarea</a:t>
              </a:r>
              <a:r>
                <a:rPr lang="en-US" dirty="0">
                  <a:latin typeface="Bookman Old Style" pitchFamily="18" charset="0"/>
                </a:rPr>
                <a:t> </a:t>
              </a:r>
              <a:r>
                <a:rPr lang="en-US" dirty="0" err="1">
                  <a:latin typeface="Bookman Old Style" pitchFamily="18" charset="0"/>
                </a:rPr>
                <a:t>experimentala</a:t>
              </a:r>
              <a:r>
                <a:rPr lang="en-US" dirty="0">
                  <a:latin typeface="Bookman Old Style" pitchFamily="18" charset="0"/>
                </a:rPr>
                <a:t> </a:t>
              </a:r>
              <a:r>
                <a:rPr lang="en-US" dirty="0" err="1">
                  <a:latin typeface="Bookman Old Style" pitchFamily="18" charset="0"/>
                </a:rPr>
                <a:t>si</a:t>
              </a:r>
              <a:r>
                <a:rPr lang="en-US" dirty="0">
                  <a:latin typeface="Bookman Old Style" pitchFamily="18" charset="0"/>
                </a:rPr>
                <a:t> </a:t>
              </a:r>
              <a:r>
                <a:rPr lang="en-US" dirty="0" err="1">
                  <a:latin typeface="Bookman Old Style" pitchFamily="18" charset="0"/>
                </a:rPr>
                <a:t>numerica</a:t>
              </a:r>
              <a:r>
                <a:rPr lang="en-US" dirty="0">
                  <a:latin typeface="Bookman Old Style" pitchFamily="18" charset="0"/>
                </a:rPr>
                <a:t> a </a:t>
              </a:r>
              <a:r>
                <a:rPr lang="en-US" dirty="0" err="1">
                  <a:latin typeface="Bookman Old Style" pitchFamily="18" charset="0"/>
                </a:rPr>
                <a:t>influentei</a:t>
              </a:r>
              <a:r>
                <a:rPr lang="en-US" dirty="0">
                  <a:latin typeface="Bookman Old Style" pitchFamily="18" charset="0"/>
                </a:rPr>
                <a:t> </a:t>
              </a:r>
              <a:r>
                <a:rPr lang="en-US" dirty="0" err="1">
                  <a:latin typeface="Bookman Old Style" pitchFamily="18" charset="0"/>
                </a:rPr>
                <a:t>hidrogenului</a:t>
              </a:r>
              <a:r>
                <a:rPr lang="en-US" dirty="0">
                  <a:latin typeface="Bookman Old Style" pitchFamily="18" charset="0"/>
                </a:rPr>
                <a:t> </a:t>
              </a:r>
              <a:r>
                <a:rPr lang="en-US" dirty="0" err="1">
                  <a:latin typeface="Bookman Old Style" pitchFamily="18" charset="0"/>
                </a:rPr>
                <a:t>asupra</a:t>
              </a:r>
              <a:r>
                <a:rPr lang="en-US" dirty="0">
                  <a:latin typeface="Bookman Old Style" pitchFamily="18" charset="0"/>
                </a:rPr>
                <a:t> </a:t>
              </a:r>
              <a:r>
                <a:rPr lang="en-US" dirty="0" err="1">
                  <a:latin typeface="Bookman Old Style" pitchFamily="18" charset="0"/>
                </a:rPr>
                <a:t>combustiei</a:t>
              </a:r>
              <a:r>
                <a:rPr lang="en-US" dirty="0">
                  <a:latin typeface="Bookman Old Style" pitchFamily="18" charset="0"/>
                </a:rPr>
                <a:t> in </a:t>
              </a:r>
              <a:r>
                <a:rPr lang="en-US" dirty="0" err="1">
                  <a:latin typeface="Bookman Old Style" pitchFamily="18" charset="0"/>
                </a:rPr>
                <a:t>faza</a:t>
              </a:r>
              <a:r>
                <a:rPr lang="en-US" dirty="0">
                  <a:latin typeface="Bookman Old Style" pitchFamily="18" charset="0"/>
                </a:rPr>
                <a:t> </a:t>
              </a:r>
              <a:r>
                <a:rPr lang="en-US" dirty="0" err="1">
                  <a:latin typeface="Bookman Old Style" pitchFamily="18" charset="0"/>
                </a:rPr>
                <a:t>gazoasa</a:t>
              </a:r>
              <a:r>
                <a:rPr lang="en-US" dirty="0">
                  <a:latin typeface="Bookman Old Style" pitchFamily="18" charset="0"/>
                </a:rPr>
                <a:t> a </a:t>
              </a:r>
              <a:r>
                <a:rPr lang="en-US" dirty="0" err="1">
                  <a:latin typeface="Bookman Old Style" pitchFamily="18" charset="0"/>
                </a:rPr>
                <a:t>amestecurilor</a:t>
              </a:r>
              <a:r>
                <a:rPr lang="en-US" dirty="0">
                  <a:latin typeface="Bookman Old Style" pitchFamily="18" charset="0"/>
                </a:rPr>
                <a:t> </a:t>
              </a:r>
              <a:r>
                <a:rPr lang="en-US" dirty="0" err="1">
                  <a:latin typeface="Bookman Old Style" pitchFamily="18" charset="0"/>
                </a:rPr>
                <a:t>hidrocarbura-aer</a:t>
              </a:r>
              <a:r>
                <a:rPr lang="en-US" dirty="0">
                  <a:latin typeface="Bookman Old Style" pitchFamily="18" charset="0"/>
                </a:rPr>
                <a:t> in vase </a:t>
              </a:r>
              <a:r>
                <a:rPr lang="en-US" dirty="0" err="1">
                  <a:latin typeface="Bookman Old Style" pitchFamily="18" charset="0"/>
                </a:rPr>
                <a:t>inchise</a:t>
              </a:r>
              <a:r>
                <a:rPr lang="en-US" dirty="0">
                  <a:latin typeface="Bookman Old Style" pitchFamily="18" charset="0"/>
                </a:rPr>
                <a:t>, in </a:t>
              </a:r>
              <a:r>
                <a:rPr lang="en-US" dirty="0" err="1">
                  <a:latin typeface="Bookman Old Style" pitchFamily="18" charset="0"/>
                </a:rPr>
                <a:t>regim</a:t>
              </a:r>
              <a:r>
                <a:rPr lang="en-US" dirty="0">
                  <a:latin typeface="Bookman Old Style" pitchFamily="18" charset="0"/>
                </a:rPr>
                <a:t> de </a:t>
              </a:r>
              <a:r>
                <a:rPr lang="en-US" dirty="0" err="1">
                  <a:latin typeface="Bookman Old Style" pitchFamily="18" charset="0"/>
                </a:rPr>
                <a:t>deflagratie</a:t>
              </a:r>
              <a:r>
                <a:rPr lang="en-US" dirty="0">
                  <a:latin typeface="Bookman Old Style" pitchFamily="18" charset="0"/>
                </a:rPr>
                <a:t>. In </a:t>
              </a:r>
              <a:r>
                <a:rPr lang="en-US" dirty="0" err="1">
                  <a:latin typeface="Bookman Old Style" pitchFamily="18" charset="0"/>
                </a:rPr>
                <a:t>cadrul</a:t>
              </a:r>
              <a:r>
                <a:rPr lang="en-US" dirty="0">
                  <a:latin typeface="Bookman Old Style" pitchFamily="18" charset="0"/>
                </a:rPr>
                <a:t> </a:t>
              </a:r>
              <a:r>
                <a:rPr lang="en-US" dirty="0" err="1">
                  <a:latin typeface="Bookman Old Style" pitchFamily="18" charset="0"/>
                </a:rPr>
                <a:t>acestui</a:t>
              </a:r>
              <a:r>
                <a:rPr lang="en-US" dirty="0">
                  <a:latin typeface="Bookman Old Style" pitchFamily="18" charset="0"/>
                </a:rPr>
                <a:t> </a:t>
              </a:r>
              <a:r>
                <a:rPr lang="en-US" dirty="0" err="1">
                  <a:latin typeface="Bookman Old Style" pitchFamily="18" charset="0"/>
                </a:rPr>
                <a:t>proiect</a:t>
              </a:r>
              <a:r>
                <a:rPr lang="en-US" dirty="0">
                  <a:latin typeface="Bookman Old Style" pitchFamily="18" charset="0"/>
                </a:rPr>
                <a:t> </a:t>
              </a:r>
              <a:r>
                <a:rPr lang="en-US" dirty="0" err="1">
                  <a:latin typeface="Bookman Old Style" pitchFamily="18" charset="0"/>
                </a:rPr>
                <a:t>vor</a:t>
              </a:r>
              <a:r>
                <a:rPr lang="en-US" dirty="0">
                  <a:latin typeface="Bookman Old Style" pitchFamily="18" charset="0"/>
                </a:rPr>
                <a:t> fi </a:t>
              </a:r>
              <a:r>
                <a:rPr lang="en-US" dirty="0" err="1">
                  <a:latin typeface="Bookman Old Style" pitchFamily="18" charset="0"/>
                </a:rPr>
                <a:t>examinati</a:t>
              </a:r>
              <a:r>
                <a:rPr lang="en-US" dirty="0">
                  <a:latin typeface="Bookman Old Style" pitchFamily="18" charset="0"/>
                </a:rPr>
                <a:t> </a:t>
              </a:r>
              <a:r>
                <a:rPr lang="en-US" dirty="0" err="1">
                  <a:latin typeface="Bookman Old Style" pitchFamily="18" charset="0"/>
                </a:rPr>
                <a:t>parametrii</a:t>
              </a:r>
              <a:r>
                <a:rPr lang="en-US" dirty="0">
                  <a:latin typeface="Bookman Old Style" pitchFamily="18" charset="0"/>
                </a:rPr>
                <a:t> de </a:t>
              </a:r>
              <a:r>
                <a:rPr lang="en-US" dirty="0" err="1">
                  <a:latin typeface="Bookman Old Style" pitchFamily="18" charset="0"/>
                </a:rPr>
                <a:t>initiere</a:t>
              </a:r>
              <a:r>
                <a:rPr lang="en-US" dirty="0">
                  <a:latin typeface="Bookman Old Style" pitchFamily="18" charset="0"/>
                </a:rPr>
                <a:t> (</a:t>
              </a:r>
              <a:r>
                <a:rPr lang="en-US" dirty="0" err="1">
                  <a:latin typeface="Bookman Old Style" pitchFamily="18" charset="0"/>
                </a:rPr>
                <a:t>distanta</a:t>
              </a:r>
              <a:r>
                <a:rPr lang="en-US" dirty="0">
                  <a:latin typeface="Bookman Old Style" pitchFamily="18" charset="0"/>
                </a:rPr>
                <a:t> de </a:t>
              </a:r>
              <a:r>
                <a:rPr lang="en-US" dirty="0" err="1">
                  <a:latin typeface="Bookman Old Style" pitchFamily="18" charset="0"/>
                </a:rPr>
                <a:t>stingere</a:t>
              </a:r>
              <a:r>
                <a:rPr lang="en-US" dirty="0">
                  <a:latin typeface="Bookman Old Style" pitchFamily="18" charset="0"/>
                </a:rPr>
                <a:t> </a:t>
              </a:r>
              <a:r>
                <a:rPr lang="en-US" dirty="0" err="1">
                  <a:latin typeface="Bookman Old Style" pitchFamily="18" charset="0"/>
                </a:rPr>
                <a:t>si</a:t>
              </a:r>
              <a:r>
                <a:rPr lang="en-US" dirty="0">
                  <a:latin typeface="Bookman Old Style" pitchFamily="18" charset="0"/>
                </a:rPr>
                <a:t> </a:t>
              </a:r>
              <a:r>
                <a:rPr lang="en-US" dirty="0" err="1">
                  <a:latin typeface="Bookman Old Style" pitchFamily="18" charset="0"/>
                </a:rPr>
                <a:t>energia</a:t>
              </a:r>
              <a:r>
                <a:rPr lang="en-US" dirty="0">
                  <a:latin typeface="Bookman Old Style" pitchFamily="18" charset="0"/>
                </a:rPr>
                <a:t> minima de </a:t>
              </a:r>
              <a:r>
                <a:rPr lang="en-US" dirty="0" err="1">
                  <a:latin typeface="Bookman Old Style" pitchFamily="18" charset="0"/>
                </a:rPr>
                <a:t>initiere</a:t>
              </a:r>
              <a:r>
                <a:rPr lang="en-US" dirty="0">
                  <a:latin typeface="Bookman Old Style" pitchFamily="18" charset="0"/>
                </a:rPr>
                <a:t>) </a:t>
              </a:r>
              <a:r>
                <a:rPr lang="en-US" dirty="0" err="1">
                  <a:latin typeface="Bookman Old Style" pitchFamily="18" charset="0"/>
                </a:rPr>
                <a:t>si</a:t>
              </a:r>
              <a:r>
                <a:rPr lang="en-US" dirty="0">
                  <a:latin typeface="Bookman Old Style" pitchFamily="18" charset="0"/>
                </a:rPr>
                <a:t> </a:t>
              </a:r>
              <a:r>
                <a:rPr lang="en-US" dirty="0" err="1">
                  <a:latin typeface="Bookman Old Style" pitchFamily="18" charset="0"/>
                </a:rPr>
                <a:t>parametrii</a:t>
              </a:r>
              <a:r>
                <a:rPr lang="en-US" dirty="0">
                  <a:latin typeface="Bookman Old Style" pitchFamily="18" charset="0"/>
                </a:rPr>
                <a:t> de </a:t>
              </a:r>
              <a:r>
                <a:rPr lang="en-US" dirty="0" err="1">
                  <a:latin typeface="Bookman Old Style" pitchFamily="18" charset="0"/>
                </a:rPr>
                <a:t>propagare</a:t>
              </a:r>
              <a:r>
                <a:rPr lang="en-US" dirty="0">
                  <a:latin typeface="Bookman Old Style" pitchFamily="18" charset="0"/>
                </a:rPr>
                <a:t> (</a:t>
              </a:r>
              <a:r>
                <a:rPr lang="en-US" dirty="0" err="1">
                  <a:latin typeface="Bookman Old Style" pitchFamily="18" charset="0"/>
                </a:rPr>
                <a:t>viteza</a:t>
              </a:r>
              <a:r>
                <a:rPr lang="en-US" dirty="0">
                  <a:latin typeface="Bookman Old Style" pitchFamily="18" charset="0"/>
                </a:rPr>
                <a:t> </a:t>
              </a:r>
              <a:r>
                <a:rPr lang="en-US" dirty="0" err="1">
                  <a:latin typeface="Bookman Old Style" pitchFamily="18" charset="0"/>
                </a:rPr>
                <a:t>normala</a:t>
              </a:r>
              <a:r>
                <a:rPr lang="en-US" dirty="0">
                  <a:latin typeface="Bookman Old Style" pitchFamily="18" charset="0"/>
                </a:rPr>
                <a:t> de </a:t>
              </a:r>
              <a:r>
                <a:rPr lang="en-US" dirty="0" err="1">
                  <a:latin typeface="Bookman Old Style" pitchFamily="18" charset="0"/>
                </a:rPr>
                <a:t>combustie</a:t>
              </a:r>
              <a:r>
                <a:rPr lang="en-US" dirty="0">
                  <a:latin typeface="Bookman Old Style" pitchFamily="18" charset="0"/>
                </a:rPr>
                <a:t> </a:t>
              </a:r>
              <a:r>
                <a:rPr lang="en-US" dirty="0" err="1">
                  <a:latin typeface="Bookman Old Style" pitchFamily="18" charset="0"/>
                </a:rPr>
                <a:t>si</a:t>
              </a:r>
              <a:r>
                <a:rPr lang="en-US" dirty="0">
                  <a:latin typeface="Bookman Old Style" pitchFamily="18" charset="0"/>
                </a:rPr>
                <a:t> </a:t>
              </a:r>
              <a:r>
                <a:rPr lang="en-US" dirty="0" err="1">
                  <a:latin typeface="Bookman Old Style" pitchFamily="18" charset="0"/>
                </a:rPr>
                <a:t>viteza</a:t>
              </a:r>
              <a:r>
                <a:rPr lang="en-US" dirty="0">
                  <a:latin typeface="Bookman Old Style" pitchFamily="18" charset="0"/>
                </a:rPr>
                <a:t> de </a:t>
              </a:r>
              <a:r>
                <a:rPr lang="en-US" dirty="0" err="1">
                  <a:latin typeface="Bookman Old Style" pitchFamily="18" charset="0"/>
                </a:rPr>
                <a:t>propagare</a:t>
              </a:r>
              <a:r>
                <a:rPr lang="en-US" dirty="0">
                  <a:latin typeface="Bookman Old Style" pitchFamily="18" charset="0"/>
                </a:rPr>
                <a:t>) </a:t>
              </a:r>
              <a:r>
                <a:rPr lang="en-US" dirty="0" err="1">
                  <a:latin typeface="Bookman Old Style" pitchFamily="18" charset="0"/>
                </a:rPr>
                <a:t>si</a:t>
              </a:r>
              <a:r>
                <a:rPr lang="en-US" dirty="0">
                  <a:latin typeface="Bookman Old Style" pitchFamily="18" charset="0"/>
                </a:rPr>
                <a:t> </a:t>
              </a:r>
              <a:r>
                <a:rPr lang="en-US" dirty="0" err="1">
                  <a:latin typeface="Bookman Old Style" pitchFamily="18" charset="0"/>
                </a:rPr>
                <a:t>acestea</a:t>
              </a:r>
              <a:r>
                <a:rPr lang="en-US" dirty="0">
                  <a:latin typeface="Bookman Old Style" pitchFamily="18" charset="0"/>
                </a:rPr>
                <a:t> </a:t>
              </a:r>
              <a:r>
                <a:rPr lang="en-US" dirty="0" err="1">
                  <a:latin typeface="Bookman Old Style" pitchFamily="18" charset="0"/>
                </a:rPr>
                <a:t>vor</a:t>
              </a:r>
              <a:r>
                <a:rPr lang="en-US" dirty="0">
                  <a:latin typeface="Bookman Old Style" pitchFamily="18" charset="0"/>
                </a:rPr>
                <a:t> fi </a:t>
              </a:r>
              <a:r>
                <a:rPr lang="en-US" dirty="0" err="1">
                  <a:latin typeface="Bookman Old Style" pitchFamily="18" charset="0"/>
                </a:rPr>
                <a:t>corelate</a:t>
              </a:r>
              <a:r>
                <a:rPr lang="en-US" dirty="0">
                  <a:latin typeface="Bookman Old Style" pitchFamily="18" charset="0"/>
                </a:rPr>
                <a:t> cu </a:t>
              </a:r>
              <a:r>
                <a:rPr lang="en-US" dirty="0" err="1">
                  <a:latin typeface="Bookman Old Style" pitchFamily="18" charset="0"/>
                </a:rPr>
                <a:t>compozitia</a:t>
              </a:r>
              <a:r>
                <a:rPr lang="en-US" dirty="0">
                  <a:latin typeface="Bookman Old Style" pitchFamily="18" charset="0"/>
                </a:rPr>
                <a:t> </a:t>
              </a:r>
              <a:r>
                <a:rPr lang="en-US" dirty="0" err="1">
                  <a:latin typeface="Bookman Old Style" pitchFamily="18" charset="0"/>
                </a:rPr>
                <a:t>si</a:t>
              </a:r>
              <a:r>
                <a:rPr lang="en-US" dirty="0">
                  <a:latin typeface="Bookman Old Style" pitchFamily="18" charset="0"/>
                </a:rPr>
                <a:t> </a:t>
              </a:r>
              <a:r>
                <a:rPr lang="en-US" dirty="0" err="1">
                  <a:latin typeface="Bookman Old Style" pitchFamily="18" charset="0"/>
                </a:rPr>
                <a:t>presiunea</a:t>
              </a:r>
              <a:r>
                <a:rPr lang="en-US" dirty="0">
                  <a:latin typeface="Bookman Old Style" pitchFamily="18" charset="0"/>
                </a:rPr>
                <a:t> </a:t>
              </a:r>
              <a:r>
                <a:rPr lang="en-US" dirty="0" err="1">
                  <a:latin typeface="Bookman Old Style" pitchFamily="18" charset="0"/>
                </a:rPr>
                <a:t>initiala</a:t>
              </a:r>
              <a:r>
                <a:rPr lang="en-US" dirty="0">
                  <a:latin typeface="Bookman Old Style" pitchFamily="18" charset="0"/>
                </a:rPr>
                <a:t> ale </a:t>
              </a:r>
              <a:r>
                <a:rPr lang="en-US" dirty="0" err="1">
                  <a:latin typeface="Bookman Old Style" pitchFamily="18" charset="0"/>
                </a:rPr>
                <a:t>amestecurilor</a:t>
              </a:r>
              <a:r>
                <a:rPr lang="en-US" dirty="0">
                  <a:latin typeface="Bookman Old Style" pitchFamily="18" charset="0"/>
                </a:rPr>
                <a:t> </a:t>
              </a:r>
              <a:r>
                <a:rPr lang="en-US" dirty="0" err="1">
                  <a:latin typeface="Bookman Old Style" pitchFamily="18" charset="0"/>
                </a:rPr>
                <a:t>inflamabile</a:t>
              </a:r>
              <a:r>
                <a:rPr lang="en-US" dirty="0">
                  <a:latin typeface="Bookman Old Style" pitchFamily="18" charset="0"/>
                </a:rPr>
                <a:t> </a:t>
              </a:r>
              <a:r>
                <a:rPr lang="en-US" dirty="0" err="1">
                  <a:latin typeface="Bookman Old Style" pitchFamily="18" charset="0"/>
                </a:rPr>
                <a:t>si</a:t>
              </a:r>
              <a:r>
                <a:rPr lang="en-US" dirty="0">
                  <a:latin typeface="Bookman Old Style" pitchFamily="18" charset="0"/>
                </a:rPr>
                <a:t> cu </a:t>
              </a:r>
              <a:r>
                <a:rPr lang="en-US" dirty="0" err="1">
                  <a:latin typeface="Bookman Old Style" pitchFamily="18" charset="0"/>
                </a:rPr>
                <a:t>proprietatile</a:t>
              </a:r>
              <a:r>
                <a:rPr lang="en-US" dirty="0">
                  <a:latin typeface="Bookman Old Style" pitchFamily="18" charset="0"/>
                </a:rPr>
                <a:t> </a:t>
              </a:r>
              <a:r>
                <a:rPr lang="en-US" dirty="0" err="1">
                  <a:latin typeface="Bookman Old Style" pitchFamily="18" charset="0"/>
                </a:rPr>
                <a:t>caracteristice</a:t>
              </a:r>
              <a:r>
                <a:rPr lang="en-US" dirty="0">
                  <a:latin typeface="Bookman Old Style" pitchFamily="18" charset="0"/>
                </a:rPr>
                <a:t> ale </a:t>
              </a:r>
              <a:r>
                <a:rPr lang="en-US" dirty="0" err="1">
                  <a:latin typeface="Bookman Old Style" pitchFamily="18" charset="0"/>
                </a:rPr>
                <a:t>flacarii</a:t>
              </a:r>
              <a:r>
                <a:rPr lang="en-US" dirty="0">
                  <a:latin typeface="Bookman Old Style" pitchFamily="18" charset="0"/>
                </a:rPr>
                <a:t> (temperature </a:t>
              </a:r>
              <a:r>
                <a:rPr lang="en-US" dirty="0" err="1">
                  <a:latin typeface="Bookman Old Style" pitchFamily="18" charset="0"/>
                </a:rPr>
                <a:t>adiabatica</a:t>
              </a:r>
              <a:r>
                <a:rPr lang="en-US" dirty="0">
                  <a:latin typeface="Bookman Old Style" pitchFamily="18" charset="0"/>
                </a:rPr>
                <a:t> de </a:t>
              </a:r>
              <a:r>
                <a:rPr lang="en-US" dirty="0" err="1">
                  <a:latin typeface="Bookman Old Style" pitchFamily="18" charset="0"/>
                </a:rPr>
                <a:t>flacara</a:t>
              </a:r>
              <a:r>
                <a:rPr lang="en-US" dirty="0">
                  <a:latin typeface="Bookman Old Style" pitchFamily="18" charset="0"/>
                </a:rPr>
                <a:t> </a:t>
              </a:r>
              <a:r>
                <a:rPr lang="en-US" dirty="0" err="1">
                  <a:latin typeface="Bookman Old Style" pitchFamily="18" charset="0"/>
                </a:rPr>
                <a:t>si</a:t>
              </a:r>
              <a:r>
                <a:rPr lang="en-US" dirty="0">
                  <a:latin typeface="Bookman Old Style" pitchFamily="18" charset="0"/>
                </a:rPr>
                <a:t> </a:t>
              </a:r>
              <a:r>
                <a:rPr lang="en-US" dirty="0" err="1">
                  <a:latin typeface="Bookman Old Style" pitchFamily="18" charset="0"/>
                </a:rPr>
                <a:t>concentratia</a:t>
              </a:r>
              <a:r>
                <a:rPr lang="en-US" dirty="0">
                  <a:latin typeface="Bookman Old Style" pitchFamily="18" charset="0"/>
                </a:rPr>
                <a:t> </a:t>
              </a:r>
              <a:r>
                <a:rPr lang="en-US" dirty="0" err="1">
                  <a:latin typeface="Bookman Old Style" pitchFamily="18" charset="0"/>
                </a:rPr>
                <a:t>totala</a:t>
              </a:r>
              <a:r>
                <a:rPr lang="en-US" dirty="0">
                  <a:latin typeface="Bookman Old Style" pitchFamily="18" charset="0"/>
                </a:rPr>
                <a:t> a </a:t>
              </a:r>
              <a:r>
                <a:rPr lang="en-US" dirty="0" err="1">
                  <a:latin typeface="Bookman Old Style" pitchFamily="18" charset="0"/>
                </a:rPr>
                <a:t>speciilor</a:t>
              </a:r>
              <a:r>
                <a:rPr lang="en-US" dirty="0">
                  <a:latin typeface="Bookman Old Style" pitchFamily="18" charset="0"/>
                </a:rPr>
                <a:t> </a:t>
              </a:r>
              <a:r>
                <a:rPr lang="en-US" dirty="0" err="1">
                  <a:latin typeface="Bookman Old Style" pitchFamily="18" charset="0"/>
                </a:rPr>
                <a:t>radicalice</a:t>
              </a:r>
              <a:r>
                <a:rPr lang="en-US" dirty="0">
                  <a:latin typeface="Bookman Old Style" pitchFamily="18" charset="0"/>
                </a:rPr>
                <a:t>). </a:t>
              </a:r>
              <a:r>
                <a:rPr lang="en-US" dirty="0" err="1">
                  <a:latin typeface="Bookman Old Style" pitchFamily="18" charset="0"/>
                </a:rPr>
                <a:t>Studiul</a:t>
              </a:r>
              <a:r>
                <a:rPr lang="en-US" dirty="0">
                  <a:latin typeface="Bookman Old Style" pitchFamily="18" charset="0"/>
                </a:rPr>
                <a:t> </a:t>
              </a:r>
              <a:r>
                <a:rPr lang="en-US" dirty="0" err="1">
                  <a:latin typeface="Bookman Old Style" pitchFamily="18" charset="0"/>
                </a:rPr>
                <a:t>va</a:t>
              </a:r>
              <a:r>
                <a:rPr lang="en-US" dirty="0">
                  <a:latin typeface="Bookman Old Style" pitchFamily="18" charset="0"/>
                </a:rPr>
                <a:t> fi </a:t>
              </a:r>
              <a:r>
                <a:rPr lang="en-US" dirty="0" err="1">
                  <a:latin typeface="Bookman Old Style" pitchFamily="18" charset="0"/>
                </a:rPr>
                <a:t>realizat</a:t>
              </a:r>
              <a:r>
                <a:rPr lang="en-US" dirty="0">
                  <a:latin typeface="Bookman Old Style" pitchFamily="18" charset="0"/>
                </a:rPr>
                <a:t> cu </a:t>
              </a:r>
              <a:r>
                <a:rPr lang="en-US" dirty="0" err="1">
                  <a:latin typeface="Bookman Old Style" pitchFamily="18" charset="0"/>
                </a:rPr>
                <a:t>amestecuri</a:t>
              </a:r>
              <a:r>
                <a:rPr lang="en-US" dirty="0">
                  <a:latin typeface="Bookman Old Style" pitchFamily="18" charset="0"/>
                </a:rPr>
                <a:t> LPG (</a:t>
              </a:r>
              <a:r>
                <a:rPr lang="en-US" dirty="0" err="1">
                  <a:latin typeface="Bookman Old Style" pitchFamily="18" charset="0"/>
                </a:rPr>
                <a:t>Gaz</a:t>
              </a:r>
              <a:r>
                <a:rPr lang="en-US" dirty="0">
                  <a:latin typeface="Bookman Old Style" pitchFamily="18" charset="0"/>
                </a:rPr>
                <a:t> Petrol </a:t>
              </a:r>
              <a:r>
                <a:rPr lang="en-US" dirty="0" err="1">
                  <a:latin typeface="Bookman Old Style" pitchFamily="18" charset="0"/>
                </a:rPr>
                <a:t>Lichefiat</a:t>
              </a:r>
              <a:r>
                <a:rPr lang="en-US" dirty="0">
                  <a:latin typeface="Bookman Old Style" pitchFamily="18" charset="0"/>
                </a:rPr>
                <a:t>)-</a:t>
              </a:r>
              <a:r>
                <a:rPr lang="en-US" dirty="0" err="1">
                  <a:latin typeface="Bookman Old Style" pitchFamily="18" charset="0"/>
                </a:rPr>
                <a:t>aer</a:t>
              </a:r>
              <a:r>
                <a:rPr lang="en-US" dirty="0">
                  <a:latin typeface="Bookman Old Style" pitchFamily="18" charset="0"/>
                </a:rPr>
                <a:t> cu </a:t>
              </a:r>
              <a:r>
                <a:rPr lang="en-US" dirty="0" err="1">
                  <a:latin typeface="Bookman Old Style" pitchFamily="18" charset="0"/>
                </a:rPr>
                <a:t>adaos</a:t>
              </a:r>
              <a:r>
                <a:rPr lang="en-US" dirty="0">
                  <a:latin typeface="Bookman Old Style" pitchFamily="18" charset="0"/>
                </a:rPr>
                <a:t> de H2, la </a:t>
              </a:r>
              <a:r>
                <a:rPr lang="en-US" dirty="0" err="1">
                  <a:latin typeface="Bookman Old Style" pitchFamily="18" charset="0"/>
                </a:rPr>
                <a:t>diferite</a:t>
              </a:r>
              <a:r>
                <a:rPr lang="en-US" dirty="0">
                  <a:latin typeface="Bookman Old Style" pitchFamily="18" charset="0"/>
                </a:rPr>
                <a:t> </a:t>
              </a:r>
              <a:r>
                <a:rPr lang="en-US" dirty="0" err="1">
                  <a:latin typeface="Bookman Old Style" pitchFamily="18" charset="0"/>
                </a:rPr>
                <a:t>concentratii</a:t>
              </a:r>
              <a:r>
                <a:rPr lang="en-US" dirty="0">
                  <a:latin typeface="Bookman Old Style" pitchFamily="18" charset="0"/>
                </a:rPr>
                <a:t> de LPG in </a:t>
              </a:r>
              <a:r>
                <a:rPr lang="en-US" dirty="0" err="1">
                  <a:latin typeface="Bookman Old Style" pitchFamily="18" charset="0"/>
                </a:rPr>
                <a:t>interiorul</a:t>
              </a:r>
              <a:r>
                <a:rPr lang="en-US" dirty="0">
                  <a:latin typeface="Bookman Old Style" pitchFamily="18" charset="0"/>
                </a:rPr>
                <a:t> </a:t>
              </a:r>
              <a:r>
                <a:rPr lang="en-US" dirty="0" err="1">
                  <a:latin typeface="Bookman Old Style" pitchFamily="18" charset="0"/>
                </a:rPr>
                <a:t>domeniului</a:t>
              </a:r>
              <a:r>
                <a:rPr lang="en-US" dirty="0">
                  <a:latin typeface="Bookman Old Style" pitchFamily="18" charset="0"/>
                </a:rPr>
                <a:t> de </a:t>
              </a:r>
              <a:r>
                <a:rPr lang="en-US" dirty="0" err="1">
                  <a:latin typeface="Bookman Old Style" pitchFamily="18" charset="0"/>
                </a:rPr>
                <a:t>inflamabilitate</a:t>
              </a:r>
              <a:r>
                <a:rPr lang="en-US" dirty="0">
                  <a:latin typeface="Bookman Old Style" pitchFamily="18" charset="0"/>
                </a:rPr>
                <a:t>, </a:t>
              </a:r>
              <a:r>
                <a:rPr lang="en-US" dirty="0" err="1">
                  <a:latin typeface="Bookman Old Style" pitchFamily="18" charset="0"/>
                </a:rPr>
                <a:t>diferite</a:t>
              </a:r>
              <a:r>
                <a:rPr lang="en-US" dirty="0">
                  <a:latin typeface="Bookman Old Style" pitchFamily="18" charset="0"/>
                </a:rPr>
                <a:t> </a:t>
              </a:r>
              <a:r>
                <a:rPr lang="en-US" dirty="0" err="1">
                  <a:latin typeface="Bookman Old Style" pitchFamily="18" charset="0"/>
                </a:rPr>
                <a:t>fractii</a:t>
              </a:r>
              <a:r>
                <a:rPr lang="en-US" dirty="0">
                  <a:latin typeface="Bookman Old Style" pitchFamily="18" charset="0"/>
                </a:rPr>
                <a:t> de </a:t>
              </a:r>
              <a:r>
                <a:rPr lang="en-US" dirty="0" err="1">
                  <a:latin typeface="Bookman Old Style" pitchFamily="18" charset="0"/>
                </a:rPr>
                <a:t>hidrogen</a:t>
              </a:r>
              <a:r>
                <a:rPr lang="en-US" dirty="0">
                  <a:latin typeface="Bookman Old Style" pitchFamily="18" charset="0"/>
                </a:rPr>
                <a:t> (5-30%) </a:t>
              </a:r>
              <a:r>
                <a:rPr lang="en-US" dirty="0" err="1">
                  <a:latin typeface="Bookman Old Style" pitchFamily="18" charset="0"/>
                </a:rPr>
                <a:t>si</a:t>
              </a:r>
              <a:r>
                <a:rPr lang="en-US" dirty="0">
                  <a:latin typeface="Bookman Old Style" pitchFamily="18" charset="0"/>
                </a:rPr>
                <a:t> </a:t>
              </a:r>
              <a:r>
                <a:rPr lang="en-US" dirty="0" err="1">
                  <a:latin typeface="Bookman Old Style" pitchFamily="18" charset="0"/>
                </a:rPr>
                <a:t>presiuni</a:t>
              </a:r>
              <a:r>
                <a:rPr lang="en-US" dirty="0">
                  <a:latin typeface="Bookman Old Style" pitchFamily="18" charset="0"/>
                </a:rPr>
                <a:t> </a:t>
              </a:r>
              <a:r>
                <a:rPr lang="en-US" dirty="0" err="1">
                  <a:latin typeface="Bookman Old Style" pitchFamily="18" charset="0"/>
                </a:rPr>
                <a:t>initiale</a:t>
              </a:r>
              <a:r>
                <a:rPr lang="en-US" dirty="0">
                  <a:latin typeface="Bookman Old Style" pitchFamily="18" charset="0"/>
                </a:rPr>
                <a:t> </a:t>
              </a:r>
              <a:r>
                <a:rPr lang="en-US" dirty="0" err="1">
                  <a:latin typeface="Bookman Old Style" pitchFamily="18" charset="0"/>
                </a:rPr>
                <a:t>intre</a:t>
              </a:r>
              <a:r>
                <a:rPr lang="en-US" dirty="0">
                  <a:latin typeface="Bookman Old Style" pitchFamily="18" charset="0"/>
                </a:rPr>
                <a:t> 0.5 </a:t>
              </a:r>
              <a:r>
                <a:rPr lang="en-US" dirty="0" err="1">
                  <a:latin typeface="Bookman Old Style" pitchFamily="18" charset="0"/>
                </a:rPr>
                <a:t>si</a:t>
              </a:r>
              <a:r>
                <a:rPr lang="en-US" dirty="0">
                  <a:latin typeface="Bookman Old Style" pitchFamily="18" charset="0"/>
                </a:rPr>
                <a:t> 2 bar, la </a:t>
              </a:r>
              <a:r>
                <a:rPr lang="en-US" dirty="0" err="1">
                  <a:latin typeface="Bookman Old Style" pitchFamily="18" charset="0"/>
                </a:rPr>
                <a:t>temperatura</a:t>
              </a:r>
              <a:r>
                <a:rPr lang="en-US" dirty="0">
                  <a:latin typeface="Bookman Old Style" pitchFamily="18" charset="0"/>
                </a:rPr>
                <a:t> </a:t>
              </a:r>
              <a:r>
                <a:rPr lang="en-US" dirty="0" err="1">
                  <a:latin typeface="Bookman Old Style" pitchFamily="18" charset="0"/>
                </a:rPr>
                <a:t>initiala</a:t>
              </a:r>
              <a:r>
                <a:rPr lang="en-US" dirty="0">
                  <a:latin typeface="Bookman Old Style" pitchFamily="18" charset="0"/>
                </a:rPr>
                <a:t> </a:t>
              </a:r>
              <a:r>
                <a:rPr lang="en-US" dirty="0" err="1">
                  <a:latin typeface="Bookman Old Style" pitchFamily="18" charset="0"/>
                </a:rPr>
                <a:t>ambianta</a:t>
              </a:r>
              <a:r>
                <a:rPr lang="en-US" dirty="0">
                  <a:latin typeface="Bookman Old Style" pitchFamily="18" charset="0"/>
                </a:rPr>
                <a:t>. Se </a:t>
              </a:r>
              <a:r>
                <a:rPr lang="en-US" dirty="0" err="1">
                  <a:latin typeface="Bookman Old Style" pitchFamily="18" charset="0"/>
                </a:rPr>
                <a:t>vor</a:t>
              </a:r>
              <a:r>
                <a:rPr lang="en-US" dirty="0">
                  <a:latin typeface="Bookman Old Style" pitchFamily="18" charset="0"/>
                </a:rPr>
                <a:t> </a:t>
              </a:r>
              <a:r>
                <a:rPr lang="en-US" dirty="0" err="1">
                  <a:latin typeface="Bookman Old Style" pitchFamily="18" charset="0"/>
                </a:rPr>
                <a:t>folosi</a:t>
              </a:r>
              <a:r>
                <a:rPr lang="en-US" dirty="0">
                  <a:latin typeface="Bookman Old Style" pitchFamily="18" charset="0"/>
                </a:rPr>
                <a:t> </a:t>
              </a:r>
              <a:r>
                <a:rPr lang="en-US" dirty="0" err="1">
                  <a:latin typeface="Bookman Old Style" pitchFamily="18" charset="0"/>
                </a:rPr>
                <a:t>sarje</a:t>
              </a:r>
              <a:r>
                <a:rPr lang="en-US" dirty="0">
                  <a:latin typeface="Bookman Old Style" pitchFamily="18" charset="0"/>
                </a:rPr>
                <a:t> de LPG </a:t>
              </a:r>
              <a:r>
                <a:rPr lang="en-US" dirty="0" err="1">
                  <a:latin typeface="Bookman Old Style" pitchFamily="18" charset="0"/>
                </a:rPr>
                <a:t>provenite</a:t>
              </a:r>
              <a:r>
                <a:rPr lang="en-US" dirty="0">
                  <a:latin typeface="Bookman Old Style" pitchFamily="18" charset="0"/>
                </a:rPr>
                <a:t> din Romania. </a:t>
              </a:r>
              <a:r>
                <a:rPr lang="en-US" dirty="0" err="1">
                  <a:latin typeface="Bookman Old Style" pitchFamily="18" charset="0"/>
                </a:rPr>
                <a:t>Rezultatele</a:t>
              </a:r>
              <a:r>
                <a:rPr lang="en-US" dirty="0">
                  <a:latin typeface="Bookman Old Style" pitchFamily="18" charset="0"/>
                </a:rPr>
                <a:t> </a:t>
              </a:r>
              <a:r>
                <a:rPr lang="en-US" dirty="0" err="1">
                  <a:latin typeface="Bookman Old Style" pitchFamily="18" charset="0"/>
                </a:rPr>
                <a:t>stiintifice</a:t>
              </a:r>
              <a:r>
                <a:rPr lang="en-US" dirty="0">
                  <a:latin typeface="Bookman Old Style" pitchFamily="18" charset="0"/>
                </a:rPr>
                <a:t> estimate a fi </a:t>
              </a:r>
              <a:r>
                <a:rPr lang="en-US" dirty="0" err="1">
                  <a:latin typeface="Bookman Old Style" pitchFamily="18" charset="0"/>
                </a:rPr>
                <a:t>obtinute</a:t>
              </a:r>
              <a:r>
                <a:rPr lang="en-US" dirty="0">
                  <a:latin typeface="Bookman Old Style" pitchFamily="18" charset="0"/>
                </a:rPr>
                <a:t> in </a:t>
              </a:r>
              <a:r>
                <a:rPr lang="en-US" dirty="0" err="1">
                  <a:latin typeface="Bookman Old Style" pitchFamily="18" charset="0"/>
                </a:rPr>
                <a:t>cadrul</a:t>
              </a:r>
              <a:r>
                <a:rPr lang="en-US" dirty="0">
                  <a:latin typeface="Bookman Old Style" pitchFamily="18" charset="0"/>
                </a:rPr>
                <a:t> </a:t>
              </a:r>
              <a:r>
                <a:rPr lang="en-US" dirty="0" err="1">
                  <a:latin typeface="Bookman Old Style" pitchFamily="18" charset="0"/>
                </a:rPr>
                <a:t>proiectului</a:t>
              </a:r>
              <a:r>
                <a:rPr lang="en-US" dirty="0">
                  <a:latin typeface="Bookman Old Style" pitchFamily="18" charset="0"/>
                </a:rPr>
                <a:t> </a:t>
              </a:r>
              <a:r>
                <a:rPr lang="en-US" dirty="0" err="1">
                  <a:latin typeface="Bookman Old Style" pitchFamily="18" charset="0"/>
                </a:rPr>
                <a:t>vor</a:t>
              </a:r>
              <a:r>
                <a:rPr lang="en-US" dirty="0">
                  <a:latin typeface="Bookman Old Style" pitchFamily="18" charset="0"/>
                </a:rPr>
                <a:t> </a:t>
              </a:r>
              <a:r>
                <a:rPr lang="en-US" dirty="0" err="1">
                  <a:latin typeface="Bookman Old Style" pitchFamily="18" charset="0"/>
                </a:rPr>
                <a:t>reprezenta</a:t>
              </a:r>
              <a:r>
                <a:rPr lang="en-US" dirty="0">
                  <a:latin typeface="Bookman Old Style" pitchFamily="18" charset="0"/>
                </a:rPr>
                <a:t> </a:t>
              </a:r>
              <a:r>
                <a:rPr lang="en-US" dirty="0" err="1">
                  <a:latin typeface="Bookman Old Style" pitchFamily="18" charset="0"/>
                </a:rPr>
                <a:t>caracterizarea</a:t>
              </a:r>
              <a:r>
                <a:rPr lang="en-US" dirty="0">
                  <a:latin typeface="Bookman Old Style" pitchFamily="18" charset="0"/>
                </a:rPr>
                <a:t> </a:t>
              </a:r>
              <a:r>
                <a:rPr lang="en-US" dirty="0" err="1">
                  <a:latin typeface="Bookman Old Style" pitchFamily="18" charset="0"/>
                </a:rPr>
                <a:t>globala</a:t>
              </a:r>
              <a:r>
                <a:rPr lang="en-US" dirty="0">
                  <a:latin typeface="Bookman Old Style" pitchFamily="18" charset="0"/>
                </a:rPr>
                <a:t> a </a:t>
              </a:r>
              <a:r>
                <a:rPr lang="en-US" dirty="0" err="1">
                  <a:latin typeface="Bookman Old Style" pitchFamily="18" charset="0"/>
                </a:rPr>
                <a:t>amestecurilor</a:t>
              </a:r>
              <a:r>
                <a:rPr lang="en-US" dirty="0">
                  <a:latin typeface="Bookman Old Style" pitchFamily="18" charset="0"/>
                </a:rPr>
                <a:t> LPG-aer-H2 din </a:t>
              </a:r>
              <a:r>
                <a:rPr lang="en-US" dirty="0" err="1">
                  <a:latin typeface="Bookman Old Style" pitchFamily="18" charset="0"/>
                </a:rPr>
                <a:t>punct</a:t>
              </a:r>
              <a:r>
                <a:rPr lang="en-US" dirty="0">
                  <a:latin typeface="Bookman Old Style" pitchFamily="18" charset="0"/>
                </a:rPr>
                <a:t> de </a:t>
              </a:r>
              <a:r>
                <a:rPr lang="en-US" dirty="0" err="1">
                  <a:latin typeface="Bookman Old Style" pitchFamily="18" charset="0"/>
                </a:rPr>
                <a:t>vedere</a:t>
              </a:r>
              <a:r>
                <a:rPr lang="en-US" dirty="0">
                  <a:latin typeface="Bookman Old Style" pitchFamily="18" charset="0"/>
                </a:rPr>
                <a:t> al </a:t>
              </a:r>
              <a:r>
                <a:rPr lang="en-US" dirty="0" err="1">
                  <a:latin typeface="Bookman Old Style" pitchFamily="18" charset="0"/>
                </a:rPr>
                <a:t>parametrilor</a:t>
              </a:r>
              <a:r>
                <a:rPr lang="en-US" dirty="0">
                  <a:latin typeface="Bookman Old Style" pitchFamily="18" charset="0"/>
                </a:rPr>
                <a:t> de </a:t>
              </a:r>
              <a:r>
                <a:rPr lang="en-US" dirty="0" err="1">
                  <a:latin typeface="Bookman Old Style" pitchFamily="18" charset="0"/>
                </a:rPr>
                <a:t>inflamabilitate</a:t>
              </a:r>
              <a:r>
                <a:rPr lang="en-US" dirty="0">
                  <a:latin typeface="Bookman Old Style" pitchFamily="18" charset="0"/>
                </a:rPr>
                <a:t> in </a:t>
              </a:r>
              <a:r>
                <a:rPr lang="en-US" dirty="0" err="1">
                  <a:latin typeface="Bookman Old Style" pitchFamily="18" charset="0"/>
                </a:rPr>
                <a:t>scopul</a:t>
              </a:r>
              <a:r>
                <a:rPr lang="en-US" dirty="0">
                  <a:latin typeface="Bookman Old Style" pitchFamily="18" charset="0"/>
                </a:rPr>
                <a:t> </a:t>
              </a:r>
              <a:r>
                <a:rPr lang="en-US" dirty="0" err="1">
                  <a:latin typeface="Bookman Old Style" pitchFamily="18" charset="0"/>
                </a:rPr>
                <a:t>obtinerii</a:t>
              </a:r>
              <a:r>
                <a:rPr lang="en-US" dirty="0">
                  <a:latin typeface="Bookman Old Style" pitchFamily="18" charset="0"/>
                </a:rPr>
                <a:t> </a:t>
              </a:r>
              <a:r>
                <a:rPr lang="en-US" dirty="0" err="1">
                  <a:latin typeface="Bookman Old Style" pitchFamily="18" charset="0"/>
                </a:rPr>
                <a:t>unor</a:t>
              </a:r>
              <a:r>
                <a:rPr lang="en-US" dirty="0">
                  <a:latin typeface="Bookman Old Style" pitchFamily="18" charset="0"/>
                </a:rPr>
                <a:t> </a:t>
              </a:r>
              <a:r>
                <a:rPr lang="en-US" dirty="0" err="1">
                  <a:latin typeface="Bookman Old Style" pitchFamily="18" charset="0"/>
                </a:rPr>
                <a:t>caracteristici</a:t>
              </a:r>
              <a:r>
                <a:rPr lang="en-US" dirty="0">
                  <a:latin typeface="Bookman Old Style" pitchFamily="18" charset="0"/>
                </a:rPr>
                <a:t> de </a:t>
              </a:r>
              <a:r>
                <a:rPr lang="en-US" dirty="0" err="1">
                  <a:latin typeface="Bookman Old Style" pitchFamily="18" charset="0"/>
                </a:rPr>
                <a:t>operare</a:t>
              </a:r>
              <a:r>
                <a:rPr lang="en-US" dirty="0">
                  <a:latin typeface="Bookman Old Style" pitchFamily="18" charset="0"/>
                </a:rPr>
                <a:t> in </a:t>
              </a:r>
              <a:r>
                <a:rPr lang="en-US" dirty="0" err="1">
                  <a:latin typeface="Bookman Old Style" pitchFamily="18" charset="0"/>
                </a:rPr>
                <a:t>siguranta</a:t>
              </a:r>
              <a:r>
                <a:rPr lang="en-US" dirty="0">
                  <a:latin typeface="Bookman Old Style" pitchFamily="18" charset="0"/>
                </a:rPr>
                <a:t> in </a:t>
              </a:r>
              <a:r>
                <a:rPr lang="en-US" dirty="0" err="1">
                  <a:latin typeface="Bookman Old Style" pitchFamily="18" charset="0"/>
                </a:rPr>
                <a:t>cazul</a:t>
              </a:r>
              <a:r>
                <a:rPr lang="en-US" dirty="0">
                  <a:latin typeface="Bookman Old Style" pitchFamily="18" charset="0"/>
                </a:rPr>
                <a:t> </a:t>
              </a:r>
              <a:r>
                <a:rPr lang="en-US" dirty="0" err="1">
                  <a:latin typeface="Bookman Old Style" pitchFamily="18" charset="0"/>
                </a:rPr>
                <a:t>depozitarii</a:t>
              </a:r>
              <a:r>
                <a:rPr lang="en-US" dirty="0">
                  <a:latin typeface="Bookman Old Style" pitchFamily="18" charset="0"/>
                </a:rPr>
                <a:t>, </a:t>
              </a:r>
              <a:r>
                <a:rPr lang="en-US" dirty="0" err="1">
                  <a:latin typeface="Bookman Old Style" pitchFamily="18" charset="0"/>
                </a:rPr>
                <a:t>transportului</a:t>
              </a:r>
              <a:r>
                <a:rPr lang="en-US" dirty="0">
                  <a:latin typeface="Bookman Old Style" pitchFamily="18" charset="0"/>
                </a:rPr>
                <a:t> </a:t>
              </a:r>
              <a:r>
                <a:rPr lang="en-US" dirty="0" err="1">
                  <a:latin typeface="Bookman Old Style" pitchFamily="18" charset="0"/>
                </a:rPr>
                <a:t>si</a:t>
              </a:r>
              <a:r>
                <a:rPr lang="en-US" dirty="0">
                  <a:latin typeface="Bookman Old Style" pitchFamily="18" charset="0"/>
                </a:rPr>
                <a:t> </a:t>
              </a:r>
              <a:r>
                <a:rPr lang="en-US" dirty="0" err="1">
                  <a:latin typeface="Bookman Old Style" pitchFamily="18" charset="0"/>
                </a:rPr>
                <a:t>manipularii</a:t>
              </a:r>
              <a:r>
                <a:rPr lang="en-US" dirty="0">
                  <a:latin typeface="Bookman Old Style" pitchFamily="18" charset="0"/>
                </a:rPr>
                <a:t> </a:t>
              </a:r>
              <a:r>
                <a:rPr lang="en-US" dirty="0" err="1">
                  <a:latin typeface="Bookman Old Style" pitchFamily="18" charset="0"/>
                </a:rPr>
                <a:t>unor</a:t>
              </a:r>
              <a:r>
                <a:rPr lang="en-US" dirty="0">
                  <a:latin typeface="Bookman Old Style" pitchFamily="18" charset="0"/>
                </a:rPr>
                <a:t> </a:t>
              </a:r>
              <a:r>
                <a:rPr lang="en-US" dirty="0" err="1">
                  <a:latin typeface="Bookman Old Style" pitchFamily="18" charset="0"/>
                </a:rPr>
                <a:t>astfel</a:t>
              </a:r>
              <a:r>
                <a:rPr lang="en-US" dirty="0">
                  <a:latin typeface="Bookman Old Style" pitchFamily="18" charset="0"/>
                </a:rPr>
                <a:t> de </a:t>
              </a:r>
              <a:r>
                <a:rPr lang="en-US" dirty="0" err="1">
                  <a:latin typeface="Bookman Old Style" pitchFamily="18" charset="0"/>
                </a:rPr>
                <a:t>amestecuri</a:t>
              </a:r>
              <a:r>
                <a:rPr lang="en-US" dirty="0">
                  <a:latin typeface="Bookman Old Style" pitchFamily="18" charset="0"/>
                </a:rPr>
                <a:t> </a:t>
              </a:r>
              <a:r>
                <a:rPr lang="en-US" dirty="0" err="1">
                  <a:latin typeface="Bookman Old Style" pitchFamily="18" charset="0"/>
                </a:rPr>
                <a:t>si</a:t>
              </a:r>
              <a:r>
                <a:rPr lang="en-US" dirty="0">
                  <a:latin typeface="Bookman Old Style" pitchFamily="18" charset="0"/>
                </a:rPr>
                <a:t> de a </a:t>
              </a:r>
              <a:r>
                <a:rPr lang="en-US" dirty="0" err="1">
                  <a:latin typeface="Bookman Old Style" pitchFamily="18" charset="0"/>
                </a:rPr>
                <a:t>obtine</a:t>
              </a:r>
              <a:r>
                <a:rPr lang="en-US" dirty="0">
                  <a:latin typeface="Bookman Old Style" pitchFamily="18" charset="0"/>
                </a:rPr>
                <a:t> o </a:t>
              </a:r>
              <a:r>
                <a:rPr lang="en-US" dirty="0" err="1">
                  <a:latin typeface="Bookman Old Style" pitchFamily="18" charset="0"/>
                </a:rPr>
                <a:t>eficienta</a:t>
              </a:r>
              <a:r>
                <a:rPr lang="en-US" dirty="0">
                  <a:latin typeface="Bookman Old Style" pitchFamily="18" charset="0"/>
                </a:rPr>
                <a:t> </a:t>
              </a:r>
              <a:r>
                <a:rPr lang="en-US" dirty="0" err="1">
                  <a:latin typeface="Bookman Old Style" pitchFamily="18" charset="0"/>
                </a:rPr>
                <a:t>energetica</a:t>
              </a:r>
              <a:r>
                <a:rPr lang="en-US" dirty="0">
                  <a:latin typeface="Bookman Old Style" pitchFamily="18" charset="0"/>
                </a:rPr>
                <a:t> </a:t>
              </a:r>
              <a:r>
                <a:rPr lang="en-US" dirty="0" err="1">
                  <a:latin typeface="Bookman Old Style" pitchFamily="18" charset="0"/>
                </a:rPr>
                <a:t>sporita</a:t>
              </a:r>
              <a:r>
                <a:rPr lang="en-US" dirty="0">
                  <a:latin typeface="Bookman Old Style" pitchFamily="18" charset="0"/>
                </a:rPr>
                <a:t> cu </a:t>
              </a:r>
              <a:r>
                <a:rPr lang="en-US" dirty="0" err="1">
                  <a:latin typeface="Bookman Old Style" pitchFamily="18" charset="0"/>
                </a:rPr>
                <a:t>emisii</a:t>
              </a:r>
              <a:r>
                <a:rPr lang="en-US" dirty="0">
                  <a:latin typeface="Bookman Old Style" pitchFamily="18" charset="0"/>
                </a:rPr>
                <a:t> </a:t>
              </a:r>
              <a:r>
                <a:rPr lang="en-US" dirty="0" err="1">
                  <a:latin typeface="Bookman Old Style" pitchFamily="18" charset="0"/>
                </a:rPr>
                <a:t>scazute</a:t>
              </a:r>
              <a:r>
                <a:rPr lang="en-US" dirty="0">
                  <a:latin typeface="Bookman Old Style" pitchFamily="18" charset="0"/>
                </a:rPr>
                <a:t> de </a:t>
              </a:r>
              <a:r>
                <a:rPr lang="en-US" dirty="0" err="1">
                  <a:latin typeface="Bookman Old Style" pitchFamily="18" charset="0"/>
                </a:rPr>
                <a:t>poluanti</a:t>
              </a:r>
              <a:r>
                <a:rPr lang="en-US" dirty="0">
                  <a:latin typeface="Bookman Old Style" pitchFamily="18" charset="0"/>
                </a:rPr>
                <a:t>.</a:t>
              </a:r>
              <a:endParaRPr lang="en-GB" dirty="0">
                <a:latin typeface="Bookman Old Style" pitchFamily="18" charset="0"/>
              </a:endParaRPr>
            </a:p>
          </p:txBody>
        </p:sp>
      </p:grpSp>
    </p:spTree>
    <p:extLst>
      <p:ext uri="{BB962C8B-B14F-4D97-AF65-F5344CB8AC3E}">
        <p14:creationId xmlns:p14="http://schemas.microsoft.com/office/powerpoint/2010/main" val="3126470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A3E88B-902B-42EF-812B-F9FDD3170246}"/>
              </a:ext>
            </a:extLst>
          </p:cNvPr>
          <p:cNvSpPr txBox="1"/>
          <p:nvPr/>
        </p:nvSpPr>
        <p:spPr>
          <a:xfrm>
            <a:off x="0" y="19050"/>
            <a:ext cx="3248005" cy="523220"/>
          </a:xfrm>
          <a:prstGeom prst="rect">
            <a:avLst/>
          </a:prstGeom>
          <a:noFill/>
        </p:spPr>
        <p:txBody>
          <a:bodyPr wrap="none" rtlCol="0">
            <a:spAutoFit/>
          </a:bodyPr>
          <a:lstStyle/>
          <a:p>
            <a:r>
              <a:rPr lang="en-US" sz="2800" b="1" dirty="0">
                <a:solidFill>
                  <a:schemeClr val="accent6">
                    <a:lumMod val="75000"/>
                  </a:schemeClr>
                </a:solidFill>
                <a:latin typeface="Book Antiqua" pitchFamily="18" charset="0"/>
              </a:rPr>
              <a:t>Specific objectives</a:t>
            </a:r>
          </a:p>
        </p:txBody>
      </p:sp>
      <p:sp>
        <p:nvSpPr>
          <p:cNvPr id="2" name="Rectangle 1"/>
          <p:cNvSpPr/>
          <p:nvPr/>
        </p:nvSpPr>
        <p:spPr>
          <a:xfrm>
            <a:off x="167640" y="585803"/>
            <a:ext cx="11445240" cy="6048451"/>
          </a:xfrm>
          <a:prstGeom prst="rect">
            <a:avLst/>
          </a:prstGeom>
        </p:spPr>
        <p:txBody>
          <a:bodyPr wrap="square">
            <a:spAutoFit/>
          </a:bodyPr>
          <a:lstStyle/>
          <a:p>
            <a:pPr algn="just">
              <a:lnSpc>
                <a:spcPct val="150000"/>
              </a:lnSpc>
            </a:pPr>
            <a:r>
              <a:rPr lang="en-GB" sz="2000" dirty="0">
                <a:solidFill>
                  <a:srgbClr val="C00000"/>
                </a:solidFill>
                <a:latin typeface="Book Antiqua" panose="02040602050305030304" pitchFamily="18" charset="0"/>
              </a:rPr>
              <a:t>O2. Experimental determination and computation of flammability parameters for stoichiometric (propane-hydrogen)-air and (butane-hydrogen)-air mixtures with various CnHm:H2 ratios and various initial pressures at ambient initial temperature. </a:t>
            </a:r>
          </a:p>
          <a:p>
            <a:pPr marL="342900" indent="-342900" algn="just">
              <a:lnSpc>
                <a:spcPct val="150000"/>
              </a:lnSpc>
              <a:buFont typeface="+mj-lt"/>
              <a:buAutoNum type="arabicPeriod"/>
            </a:pPr>
            <a:r>
              <a:rPr lang="en-GB" sz="2000" dirty="0">
                <a:latin typeface="Book Antiqua" panose="02040602050305030304" pitchFamily="18" charset="0"/>
              </a:rPr>
              <a:t>Cubic law coefficients determination from pressure-time records of stoichiometric (propane-hydrogen)-air and (butane-hydrogen)-air mixtures with various CnHm:H2 ratios and various initial pressures at ambient initial temperature and the computation of normal burning velocities and propagation velocities using this coefficients. </a:t>
            </a:r>
          </a:p>
          <a:p>
            <a:pPr marL="342900" indent="-342900" algn="just">
              <a:lnSpc>
                <a:spcPct val="150000"/>
              </a:lnSpc>
              <a:buFont typeface="+mj-lt"/>
              <a:buAutoNum type="arabicPeriod"/>
            </a:pPr>
            <a:r>
              <a:rPr lang="it-IT" sz="2000" dirty="0">
                <a:latin typeface="Book Antiqua" panose="02040602050305030304" pitchFamily="18" charset="0"/>
              </a:rPr>
              <a:t>Measurements of critical ignition conditions for </a:t>
            </a:r>
            <a:r>
              <a:rPr lang="en-GB" sz="2000" dirty="0">
                <a:latin typeface="Book Antiqua" panose="02040602050305030304" pitchFamily="18" charset="0"/>
              </a:rPr>
              <a:t>stoichiometric (propane-hydrogen)-air and (butane-hydrogen)-air mixtures with various CnHm:H2 ratios </a:t>
            </a:r>
            <a:r>
              <a:rPr lang="it-IT" sz="2000" dirty="0">
                <a:latin typeface="Book Antiqua" panose="02040602050305030304" pitchFamily="18" charset="0"/>
              </a:rPr>
              <a:t>using high voltage electric sparks (quenching distances and minimum ignition energies). </a:t>
            </a:r>
            <a:endParaRPr lang="en-GB" sz="2000" dirty="0">
              <a:latin typeface="Book Antiqua" panose="02040602050305030304" pitchFamily="18" charset="0"/>
            </a:endParaRPr>
          </a:p>
          <a:p>
            <a:pPr marL="342900" indent="-342900" algn="just">
              <a:lnSpc>
                <a:spcPct val="150000"/>
              </a:lnSpc>
              <a:buFont typeface="+mj-lt"/>
              <a:buAutoNum type="arabicPeriod"/>
            </a:pPr>
            <a:r>
              <a:rPr lang="en-GB" sz="2000" dirty="0">
                <a:latin typeface="Book Antiqua" panose="02040602050305030304" pitchFamily="18" charset="0"/>
              </a:rPr>
              <a:t>Computation of  normal burning velocities, adiabatic flame temperatures and flame front thickness for explosions of stoichiometric (propane-hydrogen)-air and (butane-hydrogen)-air mixtures with various CnHm:H2 ratios </a:t>
            </a:r>
          </a:p>
        </p:txBody>
      </p:sp>
    </p:spTree>
    <p:extLst>
      <p:ext uri="{BB962C8B-B14F-4D97-AF65-F5344CB8AC3E}">
        <p14:creationId xmlns:p14="http://schemas.microsoft.com/office/powerpoint/2010/main" val="3763655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A3E88B-902B-42EF-812B-F9FDD3170246}"/>
              </a:ext>
            </a:extLst>
          </p:cNvPr>
          <p:cNvSpPr txBox="1"/>
          <p:nvPr/>
        </p:nvSpPr>
        <p:spPr>
          <a:xfrm>
            <a:off x="0" y="19050"/>
            <a:ext cx="3248005" cy="523220"/>
          </a:xfrm>
          <a:prstGeom prst="rect">
            <a:avLst/>
          </a:prstGeom>
          <a:noFill/>
        </p:spPr>
        <p:txBody>
          <a:bodyPr wrap="none" rtlCol="0">
            <a:spAutoFit/>
          </a:bodyPr>
          <a:lstStyle/>
          <a:p>
            <a:r>
              <a:rPr lang="en-US" sz="2800" b="1" dirty="0">
                <a:solidFill>
                  <a:schemeClr val="accent6">
                    <a:lumMod val="75000"/>
                  </a:schemeClr>
                </a:solidFill>
                <a:latin typeface="Book Antiqua" pitchFamily="18" charset="0"/>
              </a:rPr>
              <a:t>Specific objectives</a:t>
            </a:r>
          </a:p>
        </p:txBody>
      </p:sp>
      <p:sp>
        <p:nvSpPr>
          <p:cNvPr id="2" name="Rectangle 1"/>
          <p:cNvSpPr/>
          <p:nvPr/>
        </p:nvSpPr>
        <p:spPr>
          <a:xfrm>
            <a:off x="167640" y="860123"/>
            <a:ext cx="11445240" cy="5125121"/>
          </a:xfrm>
          <a:prstGeom prst="rect">
            <a:avLst/>
          </a:prstGeom>
        </p:spPr>
        <p:txBody>
          <a:bodyPr wrap="square">
            <a:spAutoFit/>
          </a:bodyPr>
          <a:lstStyle/>
          <a:p>
            <a:pPr algn="just">
              <a:lnSpc>
                <a:spcPct val="150000"/>
              </a:lnSpc>
            </a:pPr>
            <a:r>
              <a:rPr lang="en-GB" sz="2000" dirty="0">
                <a:solidFill>
                  <a:srgbClr val="C00000"/>
                </a:solidFill>
                <a:latin typeface="Book Antiqua" panose="02040602050305030304" pitchFamily="18" charset="0"/>
              </a:rPr>
              <a:t>O3. Experimental determination and computation of flammability parameters for stoichiometric GPL-air mixtures with various H2 concentrations at various initial pressures at ambient initial temperature. </a:t>
            </a:r>
          </a:p>
          <a:p>
            <a:pPr marL="342900" indent="-342900" algn="just">
              <a:lnSpc>
                <a:spcPct val="150000"/>
              </a:lnSpc>
              <a:buFont typeface="+mj-lt"/>
              <a:buAutoNum type="arabicPeriod"/>
            </a:pPr>
            <a:r>
              <a:rPr lang="en-GB" sz="2000" dirty="0">
                <a:latin typeface="Book Antiqua" panose="02040602050305030304" pitchFamily="18" charset="0"/>
              </a:rPr>
              <a:t>Cubic law coefficients determination from pressure-time records stoichiometric GPL-air mixtures with various H2 concentrations at various initial pressures at ambient initial temperature and the computation of normal burning velocities and propagation velocities using this coefficients. </a:t>
            </a:r>
          </a:p>
          <a:p>
            <a:pPr marL="342900" indent="-342900" algn="just">
              <a:lnSpc>
                <a:spcPct val="150000"/>
              </a:lnSpc>
              <a:buFont typeface="+mj-lt"/>
              <a:buAutoNum type="arabicPeriod"/>
            </a:pPr>
            <a:r>
              <a:rPr lang="it-IT" sz="2000" dirty="0">
                <a:latin typeface="Book Antiqua" panose="02040602050305030304" pitchFamily="18" charset="0"/>
              </a:rPr>
              <a:t>Measurements of critical ignition conditions for </a:t>
            </a:r>
            <a:r>
              <a:rPr lang="en-GB" sz="2000" dirty="0">
                <a:latin typeface="Book Antiqua" panose="02040602050305030304" pitchFamily="18" charset="0"/>
              </a:rPr>
              <a:t>stoichiometric GPL-air mixtures with various H2 concentrations </a:t>
            </a:r>
            <a:r>
              <a:rPr lang="it-IT" sz="2000" dirty="0">
                <a:latin typeface="Book Antiqua" panose="02040602050305030304" pitchFamily="18" charset="0"/>
              </a:rPr>
              <a:t>using high voltage electric sparks (quenching distances and minimum ignition energies). </a:t>
            </a:r>
            <a:endParaRPr lang="en-GB" sz="2000" dirty="0">
              <a:latin typeface="Book Antiqua" panose="02040602050305030304" pitchFamily="18" charset="0"/>
            </a:endParaRPr>
          </a:p>
          <a:p>
            <a:pPr marL="342900" indent="-342900" algn="just">
              <a:lnSpc>
                <a:spcPct val="150000"/>
              </a:lnSpc>
              <a:buFont typeface="+mj-lt"/>
              <a:buAutoNum type="arabicPeriod"/>
            </a:pPr>
            <a:r>
              <a:rPr lang="en-GB" sz="2000" dirty="0">
                <a:latin typeface="Book Antiqua" panose="02040602050305030304" pitchFamily="18" charset="0"/>
              </a:rPr>
              <a:t>Computation of  normal burning velocities, adiabatic flame temperatures and flame front thickness for explosions of stoichiometric GPL-air mixtures with various H2 concentrations. </a:t>
            </a:r>
          </a:p>
        </p:txBody>
      </p:sp>
    </p:spTree>
    <p:extLst>
      <p:ext uri="{BB962C8B-B14F-4D97-AF65-F5344CB8AC3E}">
        <p14:creationId xmlns:p14="http://schemas.microsoft.com/office/powerpoint/2010/main" val="540407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10087743"/>
              </p:ext>
            </p:extLst>
          </p:nvPr>
        </p:nvGraphicFramePr>
        <p:xfrm>
          <a:off x="1036320" y="1385074"/>
          <a:ext cx="9546590" cy="4695688"/>
        </p:xfrm>
        <a:graphic>
          <a:graphicData uri="http://schemas.openxmlformats.org/drawingml/2006/table">
            <a:tbl>
              <a:tblPr firstRow="1" bandRow="1">
                <a:tableStyleId>{5C22544A-7EE6-4342-B048-85BDC9FD1C3A}</a:tableStyleId>
              </a:tblPr>
              <a:tblGrid>
                <a:gridCol w="3444240">
                  <a:extLst>
                    <a:ext uri="{9D8B030D-6E8A-4147-A177-3AD203B41FA5}">
                      <a16:colId xmlns:a16="http://schemas.microsoft.com/office/drawing/2014/main" val="20000"/>
                    </a:ext>
                  </a:extLst>
                </a:gridCol>
                <a:gridCol w="3760381">
                  <a:extLst>
                    <a:ext uri="{9D8B030D-6E8A-4147-A177-3AD203B41FA5}">
                      <a16:colId xmlns:a16="http://schemas.microsoft.com/office/drawing/2014/main" val="20001"/>
                    </a:ext>
                  </a:extLst>
                </a:gridCol>
                <a:gridCol w="2341969">
                  <a:extLst>
                    <a:ext uri="{9D8B030D-6E8A-4147-A177-3AD203B41FA5}">
                      <a16:colId xmlns:a16="http://schemas.microsoft.com/office/drawing/2014/main" val="20002"/>
                    </a:ext>
                  </a:extLst>
                </a:gridCol>
              </a:tblGrid>
              <a:tr h="586961">
                <a:tc>
                  <a:txBody>
                    <a:bodyPr/>
                    <a:lstStyle/>
                    <a:p>
                      <a:pPr marL="0" marR="0" algn="just">
                        <a:lnSpc>
                          <a:spcPct val="150000"/>
                        </a:lnSpc>
                        <a:spcBef>
                          <a:spcPts val="0"/>
                        </a:spcBef>
                        <a:spcAft>
                          <a:spcPts val="0"/>
                        </a:spcAft>
                      </a:pPr>
                      <a:r>
                        <a:rPr lang="en-US" sz="2000" dirty="0">
                          <a:effectLst/>
                          <a:latin typeface="Book Antiqua" pitchFamily="18" charset="0"/>
                        </a:rPr>
                        <a:t>Name</a:t>
                      </a:r>
                      <a:endParaRPr lang="en-US" sz="2000" dirty="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dirty="0">
                          <a:effectLst/>
                          <a:latin typeface="Book Antiqua" pitchFamily="18" charset="0"/>
                        </a:rPr>
                        <a:t>Position</a:t>
                      </a:r>
                      <a:endParaRPr lang="en-US" sz="2000" dirty="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a:effectLst/>
                          <a:latin typeface="Book Antiqua" pitchFamily="18" charset="0"/>
                        </a:rPr>
                        <a:t>Role in  project</a:t>
                      </a:r>
                      <a:endParaRPr lang="en-US" sz="200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6961">
                <a:tc>
                  <a:txBody>
                    <a:bodyPr/>
                    <a:lstStyle/>
                    <a:p>
                      <a:pPr marL="0" marR="0" algn="just">
                        <a:lnSpc>
                          <a:spcPct val="150000"/>
                        </a:lnSpc>
                        <a:spcBef>
                          <a:spcPts val="0"/>
                        </a:spcBef>
                        <a:spcAft>
                          <a:spcPts val="0"/>
                        </a:spcAft>
                      </a:pPr>
                      <a:r>
                        <a:rPr lang="en-US" sz="2000" dirty="0" err="1">
                          <a:effectLst/>
                          <a:latin typeface="Book Antiqua" pitchFamily="18" charset="0"/>
                        </a:rPr>
                        <a:t>Codina</a:t>
                      </a:r>
                      <a:r>
                        <a:rPr lang="en-US" sz="2000" dirty="0">
                          <a:effectLst/>
                          <a:latin typeface="Book Antiqua" pitchFamily="18" charset="0"/>
                        </a:rPr>
                        <a:t> </a:t>
                      </a:r>
                      <a:r>
                        <a:rPr lang="en-US" sz="2000" dirty="0" err="1">
                          <a:effectLst/>
                          <a:latin typeface="Book Antiqua" pitchFamily="18" charset="0"/>
                        </a:rPr>
                        <a:t>Movileanu</a:t>
                      </a:r>
                      <a:endParaRPr lang="en-US" sz="2000" dirty="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a:effectLst/>
                          <a:latin typeface="Book Antiqua" pitchFamily="18" charset="0"/>
                        </a:rPr>
                        <a:t>Scientific Researcher, CSII</a:t>
                      </a:r>
                      <a:endParaRPr lang="en-US" sz="200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a:effectLst/>
                          <a:latin typeface="Book Antiqua" pitchFamily="18" charset="0"/>
                        </a:rPr>
                        <a:t>Project leader</a:t>
                      </a:r>
                      <a:endParaRPr lang="en-US" sz="200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86961">
                <a:tc>
                  <a:txBody>
                    <a:bodyPr/>
                    <a:lstStyle/>
                    <a:p>
                      <a:pPr marL="0" marR="0" algn="just">
                        <a:lnSpc>
                          <a:spcPct val="150000"/>
                        </a:lnSpc>
                        <a:spcBef>
                          <a:spcPts val="0"/>
                        </a:spcBef>
                        <a:spcAft>
                          <a:spcPts val="0"/>
                        </a:spcAft>
                      </a:pPr>
                      <a:r>
                        <a:rPr lang="en-US" sz="2000" dirty="0" err="1">
                          <a:effectLst/>
                          <a:latin typeface="Book Antiqua" pitchFamily="18" charset="0"/>
                        </a:rPr>
                        <a:t>Domnina</a:t>
                      </a:r>
                      <a:r>
                        <a:rPr lang="en-US" sz="2000" dirty="0">
                          <a:effectLst/>
                          <a:latin typeface="Book Antiqua" pitchFamily="18" charset="0"/>
                        </a:rPr>
                        <a:t> Maria </a:t>
                      </a:r>
                      <a:r>
                        <a:rPr lang="en-US" sz="2000" dirty="0" err="1">
                          <a:effectLst/>
                          <a:latin typeface="Book Antiqua" pitchFamily="18" charset="0"/>
                        </a:rPr>
                        <a:t>Razus</a:t>
                      </a:r>
                      <a:endParaRPr lang="en-US" sz="2000" dirty="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a:effectLst/>
                          <a:latin typeface="Book Antiqua" pitchFamily="18" charset="0"/>
                        </a:rPr>
                        <a:t>Scientific Researcher, CSI</a:t>
                      </a:r>
                      <a:endParaRPr lang="en-US" sz="200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a:effectLst/>
                          <a:latin typeface="Book Antiqua" pitchFamily="18" charset="0"/>
                        </a:rPr>
                        <a:t>Team member</a:t>
                      </a:r>
                      <a:endParaRPr lang="en-US" sz="200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86961">
                <a:tc>
                  <a:txBody>
                    <a:bodyPr/>
                    <a:lstStyle/>
                    <a:p>
                      <a:pPr marL="0" marR="0" algn="just">
                        <a:lnSpc>
                          <a:spcPct val="150000"/>
                        </a:lnSpc>
                        <a:spcBef>
                          <a:spcPts val="0"/>
                        </a:spcBef>
                        <a:spcAft>
                          <a:spcPts val="0"/>
                        </a:spcAft>
                      </a:pPr>
                      <a:r>
                        <a:rPr lang="en-US" sz="2000" dirty="0">
                          <a:effectLst/>
                          <a:latin typeface="Book Antiqua" pitchFamily="18" charset="0"/>
                        </a:rPr>
                        <a:t>Maria </a:t>
                      </a:r>
                      <a:r>
                        <a:rPr lang="en-US" sz="2000" dirty="0" err="1">
                          <a:effectLst/>
                          <a:latin typeface="Book Antiqua" pitchFamily="18" charset="0"/>
                        </a:rPr>
                        <a:t>Mitu</a:t>
                      </a:r>
                      <a:endParaRPr lang="en-US" sz="2000" dirty="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dirty="0">
                          <a:effectLst/>
                          <a:latin typeface="Book Antiqua" pitchFamily="18" charset="0"/>
                        </a:rPr>
                        <a:t>Scientific Researcher, CSII</a:t>
                      </a:r>
                      <a:endParaRPr lang="en-US" sz="2000" dirty="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a:effectLst/>
                          <a:latin typeface="Book Antiqua" pitchFamily="18" charset="0"/>
                        </a:rPr>
                        <a:t>Team member</a:t>
                      </a:r>
                      <a:endParaRPr lang="en-US" sz="200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86961">
                <a:tc>
                  <a:txBody>
                    <a:bodyPr/>
                    <a:lstStyle/>
                    <a:p>
                      <a:pPr marL="0" marR="0" algn="just">
                        <a:lnSpc>
                          <a:spcPct val="150000"/>
                        </a:lnSpc>
                        <a:spcBef>
                          <a:spcPts val="0"/>
                        </a:spcBef>
                        <a:spcAft>
                          <a:spcPts val="0"/>
                        </a:spcAft>
                      </a:pPr>
                      <a:r>
                        <a:rPr lang="en-US" sz="2000">
                          <a:effectLst/>
                          <a:latin typeface="Book Antiqua" pitchFamily="18" charset="0"/>
                        </a:rPr>
                        <a:t>Venera Giurcan</a:t>
                      </a:r>
                      <a:endParaRPr lang="en-US" sz="200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dirty="0">
                          <a:effectLst/>
                          <a:latin typeface="Book Antiqua" pitchFamily="18" charset="0"/>
                        </a:rPr>
                        <a:t>Scientific Researcher, CSII</a:t>
                      </a:r>
                      <a:endParaRPr lang="en-US" sz="2000" dirty="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a:effectLst/>
                          <a:latin typeface="Book Antiqua" pitchFamily="18" charset="0"/>
                        </a:rPr>
                        <a:t>Team member</a:t>
                      </a:r>
                      <a:endParaRPr lang="en-US" sz="200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86961">
                <a:tc>
                  <a:txBody>
                    <a:bodyPr/>
                    <a:lstStyle/>
                    <a:p>
                      <a:pPr marL="0" marR="0" algn="just">
                        <a:lnSpc>
                          <a:spcPct val="150000"/>
                        </a:lnSpc>
                        <a:spcBef>
                          <a:spcPts val="0"/>
                        </a:spcBef>
                        <a:spcAft>
                          <a:spcPts val="0"/>
                        </a:spcAft>
                      </a:pPr>
                      <a:r>
                        <a:rPr lang="en-US" sz="2000">
                          <a:effectLst/>
                          <a:latin typeface="Book Antiqua" pitchFamily="18" charset="0"/>
                        </a:rPr>
                        <a:t>Adina Magdalena Musuc</a:t>
                      </a:r>
                      <a:endParaRPr lang="en-US" sz="200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dirty="0">
                          <a:effectLst/>
                          <a:latin typeface="Book Antiqua" pitchFamily="18" charset="0"/>
                        </a:rPr>
                        <a:t>Scientific Researcher, CSII</a:t>
                      </a:r>
                      <a:endParaRPr lang="en-US" sz="2000" dirty="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a:effectLst/>
                          <a:latin typeface="Book Antiqua" pitchFamily="18" charset="0"/>
                        </a:rPr>
                        <a:t>Team member</a:t>
                      </a:r>
                      <a:endParaRPr lang="en-US" sz="200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86961">
                <a:tc>
                  <a:txBody>
                    <a:bodyPr/>
                    <a:lstStyle/>
                    <a:p>
                      <a:pPr marL="0" marR="0" algn="just">
                        <a:lnSpc>
                          <a:spcPct val="150000"/>
                        </a:lnSpc>
                        <a:spcBef>
                          <a:spcPts val="0"/>
                        </a:spcBef>
                        <a:spcAft>
                          <a:spcPts val="0"/>
                        </a:spcAft>
                      </a:pPr>
                      <a:r>
                        <a:rPr lang="en-US" sz="2000">
                          <a:effectLst/>
                          <a:latin typeface="Book Antiqua" pitchFamily="18" charset="0"/>
                        </a:rPr>
                        <a:t>Ovidiu Cristian Hornoiu</a:t>
                      </a:r>
                      <a:endParaRPr lang="en-US" sz="200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dirty="0">
                          <a:effectLst/>
                          <a:latin typeface="Book Antiqua" pitchFamily="18" charset="0"/>
                        </a:rPr>
                        <a:t>Postdoctoral Researcher, CSII</a:t>
                      </a:r>
                      <a:endParaRPr lang="en-US" sz="2000" dirty="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dirty="0">
                          <a:effectLst/>
                          <a:latin typeface="Book Antiqua" pitchFamily="18" charset="0"/>
                        </a:rPr>
                        <a:t>Team member</a:t>
                      </a:r>
                      <a:endParaRPr lang="en-US" sz="2000" dirty="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86961">
                <a:tc>
                  <a:txBody>
                    <a:bodyPr/>
                    <a:lstStyle/>
                    <a:p>
                      <a:pPr marL="0" marR="0" algn="just">
                        <a:lnSpc>
                          <a:spcPct val="150000"/>
                        </a:lnSpc>
                        <a:spcBef>
                          <a:spcPts val="0"/>
                        </a:spcBef>
                        <a:spcAft>
                          <a:spcPts val="0"/>
                        </a:spcAft>
                      </a:pPr>
                      <a:r>
                        <a:rPr lang="en-US" sz="2000" dirty="0">
                          <a:effectLst/>
                          <a:latin typeface="Book Antiqua" pitchFamily="18" charset="0"/>
                        </a:rPr>
                        <a:t>Paul </a:t>
                      </a:r>
                      <a:r>
                        <a:rPr lang="en-US" sz="2000" dirty="0" err="1">
                          <a:effectLst/>
                          <a:latin typeface="Book Antiqua" pitchFamily="18" charset="0"/>
                        </a:rPr>
                        <a:t>Cristian</a:t>
                      </a:r>
                      <a:r>
                        <a:rPr lang="en-US" sz="2000" dirty="0">
                          <a:effectLst/>
                          <a:latin typeface="Book Antiqua" pitchFamily="18" charset="0"/>
                        </a:rPr>
                        <a:t> </a:t>
                      </a:r>
                      <a:r>
                        <a:rPr lang="en-US" sz="2000" dirty="0" err="1">
                          <a:effectLst/>
                          <a:latin typeface="Book Antiqua" pitchFamily="18" charset="0"/>
                        </a:rPr>
                        <a:t>Chesler</a:t>
                      </a:r>
                      <a:endParaRPr lang="en-US" sz="2000" dirty="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dirty="0">
                          <a:effectLst/>
                          <a:latin typeface="Book Antiqua" pitchFamily="18" charset="0"/>
                        </a:rPr>
                        <a:t>Postdoctoral  Researcher, CSIII</a:t>
                      </a:r>
                      <a:endParaRPr lang="en-US" sz="2000" dirty="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dirty="0">
                          <a:effectLst/>
                          <a:latin typeface="Book Antiqua" pitchFamily="18" charset="0"/>
                        </a:rPr>
                        <a:t>Team member</a:t>
                      </a:r>
                      <a:endParaRPr lang="en-US" sz="2000" dirty="0">
                        <a:solidFill>
                          <a:srgbClr val="000000"/>
                        </a:solidFill>
                        <a:effectLst/>
                        <a:latin typeface="Book Antiqua" pitchFamily="18" charset="0"/>
                        <a:ea typeface="Calibri"/>
                        <a:cs typeface="Palatino Linotyp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TextBox 3"/>
          <p:cNvSpPr txBox="1"/>
          <p:nvPr/>
        </p:nvSpPr>
        <p:spPr>
          <a:xfrm>
            <a:off x="4023360" y="822960"/>
            <a:ext cx="2483372" cy="523220"/>
          </a:xfrm>
          <a:prstGeom prst="rect">
            <a:avLst/>
          </a:prstGeom>
          <a:noFill/>
        </p:spPr>
        <p:txBody>
          <a:bodyPr wrap="none" rtlCol="0">
            <a:spAutoFit/>
          </a:bodyPr>
          <a:lstStyle/>
          <a:p>
            <a:r>
              <a:rPr lang="en-US" sz="2800" dirty="0">
                <a:solidFill>
                  <a:schemeClr val="accent6">
                    <a:lumMod val="75000"/>
                  </a:schemeClr>
                </a:solidFill>
                <a:latin typeface="Book Antiqua" pitchFamily="18" charset="0"/>
              </a:rPr>
              <a:t>Research team</a:t>
            </a:r>
          </a:p>
        </p:txBody>
      </p:sp>
    </p:spTree>
    <p:extLst>
      <p:ext uri="{BB962C8B-B14F-4D97-AF65-F5344CB8AC3E}">
        <p14:creationId xmlns:p14="http://schemas.microsoft.com/office/powerpoint/2010/main" val="291510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A7BFC1-9045-AA49-891A-C4A844C7E86B}"/>
              </a:ext>
            </a:extLst>
          </p:cNvPr>
          <p:cNvSpPr txBox="1"/>
          <p:nvPr/>
        </p:nvSpPr>
        <p:spPr>
          <a:xfrm flipH="1">
            <a:off x="3749038" y="374822"/>
            <a:ext cx="5116287" cy="523220"/>
          </a:xfrm>
          <a:prstGeom prst="rect">
            <a:avLst/>
          </a:prstGeom>
          <a:noFill/>
        </p:spPr>
        <p:txBody>
          <a:bodyPr wrap="square" rtlCol="0">
            <a:spAutoFit/>
          </a:bodyPr>
          <a:lstStyle/>
          <a:p>
            <a:pPr algn="ctr"/>
            <a:r>
              <a:rPr lang="en-US" sz="2800" b="1" dirty="0">
                <a:solidFill>
                  <a:schemeClr val="accent6">
                    <a:lumMod val="75000"/>
                  </a:schemeClr>
                </a:solidFill>
                <a:latin typeface="Book Antiqua" pitchFamily="18" charset="0"/>
              </a:rPr>
              <a:t>Budget Breakdown</a:t>
            </a:r>
            <a:endParaRPr lang="x-none" sz="2800" b="1" dirty="0">
              <a:solidFill>
                <a:schemeClr val="accent6">
                  <a:lumMod val="75000"/>
                </a:schemeClr>
              </a:solidFill>
              <a:latin typeface="Book Antiqua" pitchFamily="18" charset="0"/>
            </a:endParaRPr>
          </a:p>
        </p:txBody>
      </p:sp>
      <p:graphicFrame>
        <p:nvGraphicFramePr>
          <p:cNvPr id="3" name="Table 2">
            <a:extLst>
              <a:ext uri="{FF2B5EF4-FFF2-40B4-BE49-F238E27FC236}">
                <a16:creationId xmlns:a16="http://schemas.microsoft.com/office/drawing/2014/main" id="{9F6D9262-FAC4-1C4C-A801-E099C7D1204E}"/>
              </a:ext>
            </a:extLst>
          </p:cNvPr>
          <p:cNvGraphicFramePr>
            <a:graphicFrameLocks noGrp="1"/>
          </p:cNvGraphicFramePr>
          <p:nvPr>
            <p:extLst>
              <p:ext uri="{D42A27DB-BD31-4B8C-83A1-F6EECF244321}">
                <p14:modId xmlns:p14="http://schemas.microsoft.com/office/powerpoint/2010/main" val="3986724997"/>
              </p:ext>
            </p:extLst>
          </p:nvPr>
        </p:nvGraphicFramePr>
        <p:xfrm>
          <a:off x="914400" y="1097281"/>
          <a:ext cx="10881360" cy="4580139"/>
        </p:xfrm>
        <a:graphic>
          <a:graphicData uri="http://schemas.openxmlformats.org/drawingml/2006/table">
            <a:tbl>
              <a:tblPr firstRow="1" firstCol="1" lastRow="1" lastCol="1" bandRow="1" bandCol="1">
                <a:tableStyleId>{93296810-A885-4BE3-A3E7-6D5BEEA58F35}</a:tableStyleId>
              </a:tblPr>
              <a:tblGrid>
                <a:gridCol w="2646616">
                  <a:extLst>
                    <a:ext uri="{9D8B030D-6E8A-4147-A177-3AD203B41FA5}">
                      <a16:colId xmlns:a16="http://schemas.microsoft.com/office/drawing/2014/main" val="639092497"/>
                    </a:ext>
                  </a:extLst>
                </a:gridCol>
                <a:gridCol w="2127745">
                  <a:extLst>
                    <a:ext uri="{9D8B030D-6E8A-4147-A177-3AD203B41FA5}">
                      <a16:colId xmlns:a16="http://schemas.microsoft.com/office/drawing/2014/main" val="3597560529"/>
                    </a:ext>
                  </a:extLst>
                </a:gridCol>
                <a:gridCol w="2127745">
                  <a:extLst>
                    <a:ext uri="{9D8B030D-6E8A-4147-A177-3AD203B41FA5}">
                      <a16:colId xmlns:a16="http://schemas.microsoft.com/office/drawing/2014/main" val="762296808"/>
                    </a:ext>
                  </a:extLst>
                </a:gridCol>
                <a:gridCol w="1851509">
                  <a:extLst>
                    <a:ext uri="{9D8B030D-6E8A-4147-A177-3AD203B41FA5}">
                      <a16:colId xmlns:a16="http://schemas.microsoft.com/office/drawing/2014/main" val="340752291"/>
                    </a:ext>
                  </a:extLst>
                </a:gridCol>
                <a:gridCol w="2127745">
                  <a:extLst>
                    <a:ext uri="{9D8B030D-6E8A-4147-A177-3AD203B41FA5}">
                      <a16:colId xmlns:a16="http://schemas.microsoft.com/office/drawing/2014/main" val="1857344830"/>
                    </a:ext>
                  </a:extLst>
                </a:gridCol>
              </a:tblGrid>
              <a:tr h="899159">
                <a:tc>
                  <a:txBody>
                    <a:bodyPr/>
                    <a:lstStyle/>
                    <a:p>
                      <a:pPr algn="ctr">
                        <a:lnSpc>
                          <a:spcPct val="150000"/>
                        </a:lnSpc>
                        <a:spcBef>
                          <a:spcPts val="600"/>
                        </a:spcBef>
                        <a:spcAft>
                          <a:spcPts val="600"/>
                        </a:spcAft>
                      </a:pPr>
                      <a:r>
                        <a:rPr lang="en-US" sz="2000" dirty="0">
                          <a:solidFill>
                            <a:schemeClr val="tx1"/>
                          </a:solidFill>
                          <a:effectLst/>
                          <a:latin typeface="Book Antiqua" pitchFamily="18" charset="0"/>
                        </a:rPr>
                        <a:t>Category of expenses</a:t>
                      </a:r>
                      <a:endParaRPr lang="x-none" sz="2000" dirty="0">
                        <a:solidFill>
                          <a:schemeClr val="tx1"/>
                        </a:solidFill>
                        <a:effectLst/>
                        <a:latin typeface="Book Antiqua"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50000"/>
                        </a:lnSpc>
                        <a:spcBef>
                          <a:spcPts val="600"/>
                        </a:spcBef>
                        <a:spcAft>
                          <a:spcPts val="600"/>
                        </a:spcAft>
                      </a:pPr>
                      <a:r>
                        <a:rPr lang="en-US" sz="2000" dirty="0">
                          <a:solidFill>
                            <a:schemeClr val="tx1"/>
                          </a:solidFill>
                          <a:effectLst/>
                          <a:latin typeface="Book Antiqua" pitchFamily="18" charset="0"/>
                        </a:rPr>
                        <a:t>2022</a:t>
                      </a:r>
                      <a:endParaRPr lang="x-none" sz="2000" dirty="0">
                        <a:solidFill>
                          <a:schemeClr val="tx1"/>
                        </a:solidFill>
                        <a:effectLst/>
                        <a:latin typeface="Book Antiqua" pitchFamily="18" charset="0"/>
                      </a:endParaRPr>
                    </a:p>
                    <a:p>
                      <a:pPr algn="ctr">
                        <a:lnSpc>
                          <a:spcPct val="150000"/>
                        </a:lnSpc>
                        <a:spcBef>
                          <a:spcPts val="600"/>
                        </a:spcBef>
                        <a:spcAft>
                          <a:spcPts val="600"/>
                        </a:spcAft>
                      </a:pPr>
                      <a:r>
                        <a:rPr lang="en-US" sz="2000" dirty="0">
                          <a:solidFill>
                            <a:schemeClr val="tx1"/>
                          </a:solidFill>
                          <a:effectLst/>
                          <a:latin typeface="Book Antiqua" pitchFamily="18" charset="0"/>
                        </a:rPr>
                        <a:t>(lei)</a:t>
                      </a:r>
                      <a:endParaRPr lang="x-none" sz="2000" dirty="0">
                        <a:solidFill>
                          <a:schemeClr val="tx1"/>
                        </a:solidFill>
                        <a:effectLst/>
                        <a:latin typeface="Book Antiqua"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50000"/>
                        </a:lnSpc>
                        <a:spcBef>
                          <a:spcPts val="600"/>
                        </a:spcBef>
                        <a:spcAft>
                          <a:spcPts val="600"/>
                        </a:spcAft>
                      </a:pPr>
                      <a:r>
                        <a:rPr lang="en-US" sz="2000" dirty="0">
                          <a:solidFill>
                            <a:schemeClr val="tx1"/>
                          </a:solidFill>
                          <a:effectLst/>
                          <a:latin typeface="Book Antiqua" pitchFamily="18" charset="0"/>
                        </a:rPr>
                        <a:t>2023</a:t>
                      </a:r>
                      <a:endParaRPr lang="x-none" sz="2000">
                        <a:solidFill>
                          <a:schemeClr val="tx1"/>
                        </a:solidFill>
                        <a:effectLst/>
                        <a:latin typeface="Book Antiqua" pitchFamily="18" charset="0"/>
                      </a:endParaRPr>
                    </a:p>
                    <a:p>
                      <a:pPr algn="ctr">
                        <a:lnSpc>
                          <a:spcPct val="150000"/>
                        </a:lnSpc>
                        <a:spcBef>
                          <a:spcPts val="600"/>
                        </a:spcBef>
                        <a:spcAft>
                          <a:spcPts val="600"/>
                        </a:spcAft>
                      </a:pPr>
                      <a:r>
                        <a:rPr lang="en-US" sz="2000" dirty="0">
                          <a:solidFill>
                            <a:schemeClr val="tx1"/>
                          </a:solidFill>
                          <a:effectLst/>
                          <a:latin typeface="Book Antiqua" pitchFamily="18" charset="0"/>
                        </a:rPr>
                        <a:t>(lei)</a:t>
                      </a:r>
                      <a:endParaRPr lang="x-none" sz="2000">
                        <a:solidFill>
                          <a:schemeClr val="tx1"/>
                        </a:solidFill>
                        <a:effectLst/>
                        <a:latin typeface="Book Antiqua"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50000"/>
                        </a:lnSpc>
                        <a:spcBef>
                          <a:spcPts val="600"/>
                        </a:spcBef>
                        <a:spcAft>
                          <a:spcPts val="600"/>
                        </a:spcAft>
                      </a:pPr>
                      <a:r>
                        <a:rPr lang="en-US" sz="2000" dirty="0">
                          <a:solidFill>
                            <a:schemeClr val="tx1"/>
                          </a:solidFill>
                          <a:effectLst/>
                          <a:latin typeface="Book Antiqua" pitchFamily="18" charset="0"/>
                        </a:rPr>
                        <a:t>2024</a:t>
                      </a:r>
                      <a:endParaRPr lang="x-none" sz="2000">
                        <a:solidFill>
                          <a:schemeClr val="tx1"/>
                        </a:solidFill>
                        <a:effectLst/>
                        <a:latin typeface="Book Antiqua" pitchFamily="18" charset="0"/>
                      </a:endParaRPr>
                    </a:p>
                    <a:p>
                      <a:pPr algn="ctr">
                        <a:lnSpc>
                          <a:spcPct val="150000"/>
                        </a:lnSpc>
                        <a:spcBef>
                          <a:spcPts val="600"/>
                        </a:spcBef>
                        <a:spcAft>
                          <a:spcPts val="600"/>
                        </a:spcAft>
                      </a:pPr>
                      <a:r>
                        <a:rPr lang="en-US" sz="2000" dirty="0">
                          <a:solidFill>
                            <a:schemeClr val="tx1"/>
                          </a:solidFill>
                          <a:effectLst/>
                          <a:latin typeface="Book Antiqua" pitchFamily="18" charset="0"/>
                        </a:rPr>
                        <a:t>(lei)</a:t>
                      </a:r>
                      <a:endParaRPr lang="x-none" sz="2000">
                        <a:solidFill>
                          <a:schemeClr val="tx1"/>
                        </a:solidFill>
                        <a:effectLst/>
                        <a:latin typeface="Book Antiqua"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50000"/>
                        </a:lnSpc>
                        <a:spcBef>
                          <a:spcPts val="600"/>
                        </a:spcBef>
                        <a:spcAft>
                          <a:spcPts val="600"/>
                        </a:spcAft>
                      </a:pPr>
                      <a:r>
                        <a:rPr lang="en-US" sz="2000" dirty="0">
                          <a:solidFill>
                            <a:schemeClr val="tx1"/>
                          </a:solidFill>
                          <a:effectLst/>
                          <a:latin typeface="Book Antiqua" pitchFamily="18" charset="0"/>
                        </a:rPr>
                        <a:t>Total </a:t>
                      </a:r>
                      <a:endParaRPr lang="x-none" sz="2000" dirty="0">
                        <a:solidFill>
                          <a:schemeClr val="tx1"/>
                        </a:solidFill>
                        <a:effectLst/>
                        <a:latin typeface="Book Antiqua" pitchFamily="18" charset="0"/>
                      </a:endParaRPr>
                    </a:p>
                    <a:p>
                      <a:pPr algn="ctr">
                        <a:lnSpc>
                          <a:spcPct val="150000"/>
                        </a:lnSpc>
                        <a:spcBef>
                          <a:spcPts val="600"/>
                        </a:spcBef>
                        <a:spcAft>
                          <a:spcPts val="600"/>
                        </a:spcAft>
                      </a:pPr>
                      <a:r>
                        <a:rPr lang="en-US" sz="2000" dirty="0">
                          <a:solidFill>
                            <a:schemeClr val="tx1"/>
                          </a:solidFill>
                          <a:effectLst/>
                          <a:latin typeface="Book Antiqua" pitchFamily="18" charset="0"/>
                        </a:rPr>
                        <a:t>(lei)</a:t>
                      </a:r>
                      <a:endParaRPr lang="x-none" sz="2000" dirty="0">
                        <a:solidFill>
                          <a:schemeClr val="tx1"/>
                        </a:solidFill>
                        <a:effectLst/>
                        <a:latin typeface="Book Antiqua"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129142717"/>
                  </a:ext>
                </a:extLst>
              </a:tr>
              <a:tr h="711926">
                <a:tc>
                  <a:txBody>
                    <a:bodyPr/>
                    <a:lstStyle/>
                    <a:p>
                      <a:pPr>
                        <a:lnSpc>
                          <a:spcPct val="150000"/>
                        </a:lnSpc>
                        <a:spcBef>
                          <a:spcPts val="600"/>
                        </a:spcBef>
                        <a:spcAft>
                          <a:spcPts val="600"/>
                        </a:spcAft>
                      </a:pPr>
                      <a:r>
                        <a:rPr lang="en-US" sz="2000" dirty="0">
                          <a:solidFill>
                            <a:schemeClr val="tx1"/>
                          </a:solidFill>
                          <a:effectLst/>
                          <a:latin typeface="Book Antiqua" pitchFamily="18" charset="0"/>
                        </a:rPr>
                        <a:t>Personnel</a:t>
                      </a:r>
                      <a:endParaRPr lang="x-none" sz="2000">
                        <a:solidFill>
                          <a:schemeClr val="tx1"/>
                        </a:solidFill>
                        <a:effectLst/>
                        <a:latin typeface="Book Antiqua"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Bef>
                          <a:spcPts val="600"/>
                        </a:spcBef>
                        <a:spcAft>
                          <a:spcPts val="600"/>
                        </a:spcAft>
                        <a:tabLst>
                          <a:tab pos="651510" algn="l"/>
                          <a:tab pos="687705" algn="l"/>
                        </a:tabLst>
                      </a:pPr>
                      <a:r>
                        <a:rPr lang="en-GB" sz="2000" b="0" i="0" u="none" strike="noStrike" kern="1200" baseline="0" dirty="0">
                          <a:solidFill>
                            <a:schemeClr val="tx1"/>
                          </a:solidFill>
                          <a:latin typeface="Book Antiqua" panose="02040602050305030304" pitchFamily="18" charset="0"/>
                          <a:ea typeface="+mn-ea"/>
                          <a:cs typeface="+mn-cs"/>
                        </a:rPr>
                        <a:t>90.000 </a:t>
                      </a:r>
                      <a:r>
                        <a:rPr lang="ro-RO" sz="2000" spc="30" dirty="0">
                          <a:solidFill>
                            <a:schemeClr val="tx1"/>
                          </a:solidFill>
                          <a:effectLst/>
                          <a:latin typeface="Book Antiqua" panose="02040602050305030304" pitchFamily="18" charset="0"/>
                        </a:rPr>
                        <a:t> </a:t>
                      </a:r>
                      <a:endParaRPr lang="en-GB" sz="2000" dirty="0">
                        <a:solidFill>
                          <a:schemeClr val="tx1"/>
                        </a:solidFill>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Bef>
                          <a:spcPts val="600"/>
                        </a:spcBef>
                        <a:spcAft>
                          <a:spcPts val="600"/>
                        </a:spcAft>
                        <a:tabLst>
                          <a:tab pos="651510" algn="l"/>
                          <a:tab pos="687705" algn="l"/>
                        </a:tabLst>
                      </a:pPr>
                      <a:r>
                        <a:rPr lang="en-GB" sz="2000" b="0" i="0" u="none" strike="noStrike" kern="1200" baseline="0" dirty="0">
                          <a:solidFill>
                            <a:schemeClr val="tx1"/>
                          </a:solidFill>
                          <a:latin typeface="Book Antiqua" panose="02040602050305030304" pitchFamily="18" charset="0"/>
                          <a:ea typeface="+mn-ea"/>
                          <a:cs typeface="+mn-cs"/>
                        </a:rPr>
                        <a:t>180.000 </a:t>
                      </a:r>
                      <a:r>
                        <a:rPr lang="ro-RO" sz="2000" spc="30" dirty="0">
                          <a:solidFill>
                            <a:schemeClr val="tx1"/>
                          </a:solidFill>
                          <a:effectLst/>
                          <a:latin typeface="Book Antiqua" panose="02040602050305030304" pitchFamily="18" charset="0"/>
                        </a:rPr>
                        <a:t> </a:t>
                      </a:r>
                      <a:endParaRPr lang="en-GB" sz="2000" dirty="0">
                        <a:solidFill>
                          <a:schemeClr val="tx1"/>
                        </a:solidFill>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Bef>
                          <a:spcPts val="600"/>
                        </a:spcBef>
                        <a:spcAft>
                          <a:spcPts val="600"/>
                        </a:spcAft>
                        <a:tabLst>
                          <a:tab pos="651510" algn="l"/>
                          <a:tab pos="687705" algn="l"/>
                        </a:tabLst>
                      </a:pPr>
                      <a:r>
                        <a:rPr lang="en-GB" sz="2000" b="0" i="0" u="none" strike="noStrike" kern="1200" baseline="0" dirty="0">
                          <a:solidFill>
                            <a:schemeClr val="tx1"/>
                          </a:solidFill>
                          <a:latin typeface="Book Antiqua" panose="02040602050305030304" pitchFamily="18" charset="0"/>
                          <a:ea typeface="+mn-ea"/>
                          <a:cs typeface="+mn-cs"/>
                        </a:rPr>
                        <a:t>180.000 </a:t>
                      </a:r>
                      <a:r>
                        <a:rPr lang="ro-RO" sz="2000" spc="30" dirty="0">
                          <a:solidFill>
                            <a:schemeClr val="tx1"/>
                          </a:solidFill>
                          <a:effectLst/>
                          <a:latin typeface="Book Antiqua" panose="02040602050305030304" pitchFamily="18" charset="0"/>
                        </a:rPr>
                        <a:t> </a:t>
                      </a:r>
                      <a:endParaRPr lang="en-GB" sz="2000" dirty="0">
                        <a:solidFill>
                          <a:schemeClr val="tx1"/>
                        </a:solidFill>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Bef>
                          <a:spcPts val="600"/>
                        </a:spcBef>
                        <a:spcAft>
                          <a:spcPts val="600"/>
                        </a:spcAft>
                        <a:tabLst>
                          <a:tab pos="651510" algn="l"/>
                          <a:tab pos="687705" algn="l"/>
                        </a:tabLst>
                      </a:pPr>
                      <a:r>
                        <a:rPr lang="en-GB" sz="2000" b="1" i="0" u="none" strike="noStrike" kern="1200" baseline="0" dirty="0">
                          <a:solidFill>
                            <a:schemeClr val="tx1"/>
                          </a:solidFill>
                          <a:latin typeface="Book Antiqua" panose="02040602050305030304" pitchFamily="18" charset="0"/>
                          <a:ea typeface="+mn-ea"/>
                          <a:cs typeface="+mn-cs"/>
                        </a:rPr>
                        <a:t>450.000</a:t>
                      </a:r>
                      <a:r>
                        <a:rPr lang="ro-RO" sz="2000" spc="30" dirty="0">
                          <a:solidFill>
                            <a:schemeClr val="tx1"/>
                          </a:solidFill>
                          <a:effectLst/>
                          <a:latin typeface="Book Antiqua" panose="02040602050305030304" pitchFamily="18" charset="0"/>
                        </a:rPr>
                        <a:t> </a:t>
                      </a:r>
                      <a:endParaRPr lang="en-GB" sz="2000" dirty="0">
                        <a:solidFill>
                          <a:schemeClr val="tx1"/>
                        </a:solidFill>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240916169"/>
                  </a:ext>
                </a:extLst>
              </a:tr>
              <a:tr h="711926">
                <a:tc>
                  <a:txBody>
                    <a:bodyPr/>
                    <a:lstStyle/>
                    <a:p>
                      <a:pPr>
                        <a:lnSpc>
                          <a:spcPct val="150000"/>
                        </a:lnSpc>
                        <a:spcBef>
                          <a:spcPts val="600"/>
                        </a:spcBef>
                        <a:spcAft>
                          <a:spcPts val="600"/>
                        </a:spcAft>
                      </a:pPr>
                      <a:r>
                        <a:rPr lang="en-US" sz="2000" dirty="0">
                          <a:solidFill>
                            <a:schemeClr val="tx1"/>
                          </a:solidFill>
                          <a:effectLst/>
                          <a:latin typeface="Book Antiqua" pitchFamily="18" charset="0"/>
                        </a:rPr>
                        <a:t>Logistics</a:t>
                      </a:r>
                      <a:endParaRPr lang="x-none" sz="2000">
                        <a:solidFill>
                          <a:schemeClr val="tx1"/>
                        </a:solidFill>
                        <a:effectLst/>
                        <a:latin typeface="Book Antiqua"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50000"/>
                        </a:lnSpc>
                        <a:spcBef>
                          <a:spcPts val="600"/>
                        </a:spcBef>
                        <a:spcAft>
                          <a:spcPts val="600"/>
                        </a:spcAft>
                        <a:tabLst>
                          <a:tab pos="651510" algn="l"/>
                          <a:tab pos="687705" algn="l"/>
                        </a:tabLst>
                      </a:pPr>
                      <a:r>
                        <a:rPr lang="ro-RO" sz="2000" spc="30" dirty="0">
                          <a:solidFill>
                            <a:schemeClr val="tx1"/>
                          </a:solidFill>
                          <a:effectLst/>
                          <a:latin typeface="Book Antiqua" panose="02040602050305030304" pitchFamily="18" charset="0"/>
                        </a:rPr>
                        <a:t> </a:t>
                      </a:r>
                      <a:r>
                        <a:rPr lang="en-GB" sz="2000" b="0" i="0" u="none" strike="noStrike" kern="1200" baseline="0" dirty="0">
                          <a:solidFill>
                            <a:schemeClr val="tx1"/>
                          </a:solidFill>
                          <a:latin typeface="Book Antiqua" panose="02040602050305030304" pitchFamily="18" charset="0"/>
                          <a:ea typeface="+mn-ea"/>
                          <a:cs typeface="+mn-cs"/>
                        </a:rPr>
                        <a:t>72.510 </a:t>
                      </a:r>
                      <a:endParaRPr lang="en-GB" sz="2000" dirty="0">
                        <a:solidFill>
                          <a:schemeClr val="tx1"/>
                        </a:solidFill>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50000"/>
                        </a:lnSpc>
                        <a:spcBef>
                          <a:spcPts val="600"/>
                        </a:spcBef>
                        <a:spcAft>
                          <a:spcPts val="600"/>
                        </a:spcAft>
                        <a:tabLst>
                          <a:tab pos="651510" algn="l"/>
                          <a:tab pos="687705" algn="l"/>
                        </a:tabLst>
                      </a:pPr>
                      <a:r>
                        <a:rPr lang="ro-RO" sz="2000" spc="30" dirty="0">
                          <a:solidFill>
                            <a:schemeClr val="tx1"/>
                          </a:solidFill>
                          <a:effectLst/>
                          <a:latin typeface="Book Antiqua" panose="02040602050305030304" pitchFamily="18" charset="0"/>
                        </a:rPr>
                        <a:t> </a:t>
                      </a:r>
                      <a:r>
                        <a:rPr lang="en-GB" sz="2000" b="0" i="0" u="none" strike="noStrike" kern="1200" baseline="0" dirty="0">
                          <a:solidFill>
                            <a:schemeClr val="tx1"/>
                          </a:solidFill>
                          <a:latin typeface="Book Antiqua" panose="02040602050305030304" pitchFamily="18" charset="0"/>
                          <a:ea typeface="+mn-ea"/>
                          <a:cs typeface="+mn-cs"/>
                        </a:rPr>
                        <a:t>209.275</a:t>
                      </a:r>
                      <a:endParaRPr lang="en-GB" sz="2000" dirty="0">
                        <a:solidFill>
                          <a:schemeClr val="tx1"/>
                        </a:solidFill>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50000"/>
                        </a:lnSpc>
                        <a:spcBef>
                          <a:spcPts val="600"/>
                        </a:spcBef>
                        <a:spcAft>
                          <a:spcPts val="600"/>
                        </a:spcAft>
                        <a:tabLst>
                          <a:tab pos="651510" algn="l"/>
                          <a:tab pos="687705" algn="l"/>
                        </a:tabLst>
                      </a:pPr>
                      <a:r>
                        <a:rPr lang="en-GB" sz="2000" b="0" i="0" u="none" strike="noStrike" kern="1200" baseline="0" dirty="0">
                          <a:solidFill>
                            <a:schemeClr val="tx1"/>
                          </a:solidFill>
                          <a:latin typeface="Book Antiqua" panose="02040602050305030304" pitchFamily="18" charset="0"/>
                          <a:ea typeface="+mn-ea"/>
                          <a:cs typeface="+mn-cs"/>
                        </a:rPr>
                        <a:t>120.765 </a:t>
                      </a:r>
                      <a:r>
                        <a:rPr lang="ro-RO" sz="2000" spc="30" dirty="0">
                          <a:solidFill>
                            <a:schemeClr val="tx1"/>
                          </a:solidFill>
                          <a:effectLst/>
                          <a:latin typeface="Book Antiqua" panose="02040602050305030304" pitchFamily="18" charset="0"/>
                        </a:rPr>
                        <a:t> </a:t>
                      </a:r>
                      <a:endParaRPr lang="en-GB" sz="2000" dirty="0">
                        <a:solidFill>
                          <a:schemeClr val="tx1"/>
                        </a:solidFill>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50000"/>
                        </a:lnSpc>
                        <a:spcBef>
                          <a:spcPts val="600"/>
                        </a:spcBef>
                        <a:spcAft>
                          <a:spcPts val="600"/>
                        </a:spcAft>
                        <a:tabLst>
                          <a:tab pos="651510" algn="l"/>
                          <a:tab pos="687705" algn="l"/>
                        </a:tabLst>
                      </a:pPr>
                      <a:r>
                        <a:rPr lang="en-GB" sz="2000" b="1" i="0" u="none" strike="noStrike" kern="1200" baseline="0" dirty="0">
                          <a:solidFill>
                            <a:schemeClr val="tx1"/>
                          </a:solidFill>
                          <a:latin typeface="Book Antiqua" panose="02040602050305030304" pitchFamily="18" charset="0"/>
                          <a:ea typeface="+mn-ea"/>
                          <a:cs typeface="+mn-cs"/>
                        </a:rPr>
                        <a:t>402.550</a:t>
                      </a:r>
                      <a:r>
                        <a:rPr lang="ro-RO" sz="2000" spc="30" dirty="0">
                          <a:solidFill>
                            <a:schemeClr val="tx1"/>
                          </a:solidFill>
                          <a:effectLst/>
                          <a:latin typeface="Book Antiqua" panose="02040602050305030304" pitchFamily="18" charset="0"/>
                        </a:rPr>
                        <a:t> </a:t>
                      </a:r>
                      <a:endParaRPr lang="en-GB" sz="2000" dirty="0">
                        <a:solidFill>
                          <a:schemeClr val="tx1"/>
                        </a:solidFill>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940452081"/>
                  </a:ext>
                </a:extLst>
              </a:tr>
              <a:tr h="711926">
                <a:tc>
                  <a:txBody>
                    <a:bodyPr/>
                    <a:lstStyle/>
                    <a:p>
                      <a:pPr>
                        <a:lnSpc>
                          <a:spcPct val="150000"/>
                        </a:lnSpc>
                        <a:spcBef>
                          <a:spcPts val="600"/>
                        </a:spcBef>
                        <a:spcAft>
                          <a:spcPts val="600"/>
                        </a:spcAft>
                      </a:pPr>
                      <a:r>
                        <a:rPr lang="en-US" sz="2000" dirty="0">
                          <a:solidFill>
                            <a:schemeClr val="tx1"/>
                          </a:solidFill>
                          <a:effectLst/>
                          <a:latin typeface="Book Antiqua" pitchFamily="18" charset="0"/>
                        </a:rPr>
                        <a:t>Travel</a:t>
                      </a:r>
                      <a:endParaRPr lang="x-none" sz="2000">
                        <a:solidFill>
                          <a:schemeClr val="tx1"/>
                        </a:solidFill>
                        <a:effectLst/>
                        <a:latin typeface="Book Antiqua"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Bef>
                          <a:spcPts val="600"/>
                        </a:spcBef>
                        <a:spcAft>
                          <a:spcPts val="600"/>
                        </a:spcAft>
                        <a:tabLst>
                          <a:tab pos="651510" algn="l"/>
                          <a:tab pos="687705" algn="l"/>
                        </a:tabLst>
                      </a:pPr>
                      <a:r>
                        <a:rPr lang="ro-RO" sz="2000" spc="30" dirty="0">
                          <a:solidFill>
                            <a:schemeClr val="tx1"/>
                          </a:solidFill>
                          <a:effectLst/>
                          <a:latin typeface="Book Antiqua" panose="02040602050305030304" pitchFamily="18" charset="0"/>
                        </a:rPr>
                        <a:t> </a:t>
                      </a:r>
                      <a:r>
                        <a:rPr lang="en-GB" sz="2000" b="0" i="0" u="none" strike="noStrike" kern="1200" baseline="0" dirty="0">
                          <a:solidFill>
                            <a:schemeClr val="tx1"/>
                          </a:solidFill>
                          <a:latin typeface="Book Antiqua" panose="02040602050305030304" pitchFamily="18" charset="0"/>
                          <a:ea typeface="+mn-ea"/>
                          <a:cs typeface="+mn-cs"/>
                        </a:rPr>
                        <a:t>42.000 </a:t>
                      </a:r>
                      <a:endParaRPr lang="en-GB" sz="2000" dirty="0">
                        <a:solidFill>
                          <a:schemeClr val="tx1"/>
                        </a:solidFill>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Bef>
                          <a:spcPts val="600"/>
                        </a:spcBef>
                        <a:spcAft>
                          <a:spcPts val="600"/>
                        </a:spcAft>
                        <a:tabLst>
                          <a:tab pos="651510" algn="l"/>
                          <a:tab pos="687705" algn="l"/>
                        </a:tabLst>
                      </a:pPr>
                      <a:r>
                        <a:rPr lang="en-GB" sz="2000" b="0" i="0" u="none" strike="noStrike" kern="1200" baseline="0" dirty="0">
                          <a:solidFill>
                            <a:schemeClr val="tx1"/>
                          </a:solidFill>
                          <a:latin typeface="Book Antiqua" panose="02040602050305030304" pitchFamily="18" charset="0"/>
                          <a:ea typeface="+mn-ea"/>
                          <a:cs typeface="+mn-cs"/>
                        </a:rPr>
                        <a:t>96.000 </a:t>
                      </a:r>
                      <a:r>
                        <a:rPr lang="ro-RO" sz="2000" spc="30" dirty="0">
                          <a:solidFill>
                            <a:schemeClr val="tx1"/>
                          </a:solidFill>
                          <a:effectLst/>
                          <a:latin typeface="Book Antiqua" panose="02040602050305030304" pitchFamily="18" charset="0"/>
                        </a:rPr>
                        <a:t> </a:t>
                      </a:r>
                      <a:endParaRPr lang="en-GB" sz="2000" dirty="0">
                        <a:solidFill>
                          <a:schemeClr val="tx1"/>
                        </a:solidFill>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Bef>
                          <a:spcPts val="600"/>
                        </a:spcBef>
                        <a:spcAft>
                          <a:spcPts val="600"/>
                        </a:spcAft>
                        <a:tabLst>
                          <a:tab pos="651510" algn="l"/>
                          <a:tab pos="687705" algn="l"/>
                        </a:tabLst>
                      </a:pPr>
                      <a:r>
                        <a:rPr lang="en-GB" sz="2000" b="0" i="0" u="none" strike="noStrike" kern="1200" baseline="0" dirty="0">
                          <a:solidFill>
                            <a:schemeClr val="tx1"/>
                          </a:solidFill>
                          <a:latin typeface="Book Antiqua" panose="02040602050305030304" pitchFamily="18" charset="0"/>
                          <a:ea typeface="+mn-ea"/>
                          <a:cs typeface="+mn-cs"/>
                        </a:rPr>
                        <a:t>92.000 </a:t>
                      </a:r>
                      <a:r>
                        <a:rPr lang="ro-RO" sz="2000" spc="30" dirty="0">
                          <a:solidFill>
                            <a:schemeClr val="tx1"/>
                          </a:solidFill>
                          <a:effectLst/>
                          <a:latin typeface="Book Antiqua" panose="02040602050305030304" pitchFamily="18" charset="0"/>
                        </a:rPr>
                        <a:t> </a:t>
                      </a:r>
                      <a:endParaRPr lang="en-GB" sz="2000" dirty="0">
                        <a:solidFill>
                          <a:schemeClr val="tx1"/>
                        </a:solidFill>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Bef>
                          <a:spcPts val="600"/>
                        </a:spcBef>
                        <a:spcAft>
                          <a:spcPts val="600"/>
                        </a:spcAft>
                        <a:tabLst>
                          <a:tab pos="651510" algn="l"/>
                          <a:tab pos="687705" algn="l"/>
                        </a:tabLst>
                      </a:pPr>
                      <a:r>
                        <a:rPr lang="en-GB" sz="2000" b="1" i="0" u="none" strike="noStrike" kern="1200" baseline="0" dirty="0">
                          <a:solidFill>
                            <a:schemeClr val="tx1"/>
                          </a:solidFill>
                          <a:latin typeface="Book Antiqua" panose="02040602050305030304" pitchFamily="18" charset="0"/>
                          <a:ea typeface="+mn-ea"/>
                          <a:cs typeface="+mn-cs"/>
                        </a:rPr>
                        <a:t>230.000</a:t>
                      </a:r>
                      <a:r>
                        <a:rPr lang="ro-RO" sz="2000" spc="30" dirty="0">
                          <a:solidFill>
                            <a:schemeClr val="tx1"/>
                          </a:solidFill>
                          <a:effectLst/>
                          <a:latin typeface="Book Antiqua" panose="02040602050305030304" pitchFamily="18" charset="0"/>
                        </a:rPr>
                        <a:t> </a:t>
                      </a:r>
                      <a:endParaRPr lang="en-GB" sz="2000" dirty="0">
                        <a:solidFill>
                          <a:schemeClr val="tx1"/>
                        </a:solidFill>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297391592"/>
                  </a:ext>
                </a:extLst>
              </a:tr>
              <a:tr h="711926">
                <a:tc>
                  <a:txBody>
                    <a:bodyPr/>
                    <a:lstStyle/>
                    <a:p>
                      <a:pPr>
                        <a:lnSpc>
                          <a:spcPct val="150000"/>
                        </a:lnSpc>
                        <a:spcBef>
                          <a:spcPts val="600"/>
                        </a:spcBef>
                        <a:spcAft>
                          <a:spcPts val="600"/>
                        </a:spcAft>
                      </a:pPr>
                      <a:r>
                        <a:rPr lang="en-US" sz="2000" dirty="0">
                          <a:solidFill>
                            <a:schemeClr val="tx1"/>
                          </a:solidFill>
                          <a:effectLst/>
                          <a:latin typeface="Book Antiqua" pitchFamily="18" charset="0"/>
                        </a:rPr>
                        <a:t>Overhead</a:t>
                      </a:r>
                      <a:endParaRPr lang="x-none" sz="2000">
                        <a:solidFill>
                          <a:schemeClr val="tx1"/>
                        </a:solidFill>
                        <a:effectLst/>
                        <a:latin typeface="Book Antiqua"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50000"/>
                        </a:lnSpc>
                        <a:spcBef>
                          <a:spcPts val="600"/>
                        </a:spcBef>
                        <a:spcAft>
                          <a:spcPts val="600"/>
                        </a:spcAft>
                        <a:tabLst>
                          <a:tab pos="651510" algn="l"/>
                          <a:tab pos="687705" algn="l"/>
                        </a:tabLst>
                      </a:pPr>
                      <a:r>
                        <a:rPr lang="ro-RO" sz="2000" spc="30" dirty="0">
                          <a:solidFill>
                            <a:schemeClr val="tx1"/>
                          </a:solidFill>
                          <a:effectLst/>
                          <a:latin typeface="Book Antiqua" panose="02040602050305030304" pitchFamily="18" charset="0"/>
                        </a:rPr>
                        <a:t> </a:t>
                      </a:r>
                      <a:r>
                        <a:rPr lang="en-GB" sz="2000" b="0" i="0" u="none" strike="noStrike" kern="1200" baseline="0" dirty="0">
                          <a:solidFill>
                            <a:schemeClr val="tx1"/>
                          </a:solidFill>
                          <a:latin typeface="Book Antiqua" panose="02040602050305030304" pitchFamily="18" charset="0"/>
                          <a:ea typeface="+mn-ea"/>
                          <a:cs typeface="+mn-cs"/>
                        </a:rPr>
                        <a:t>23.490</a:t>
                      </a:r>
                      <a:endParaRPr lang="en-GB" sz="2000" dirty="0">
                        <a:solidFill>
                          <a:schemeClr val="tx1"/>
                        </a:solidFill>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50000"/>
                        </a:lnSpc>
                        <a:spcBef>
                          <a:spcPts val="600"/>
                        </a:spcBef>
                        <a:spcAft>
                          <a:spcPts val="600"/>
                        </a:spcAft>
                        <a:tabLst>
                          <a:tab pos="651510" algn="l"/>
                          <a:tab pos="687705" algn="l"/>
                        </a:tabLst>
                      </a:pPr>
                      <a:r>
                        <a:rPr lang="en-GB" sz="2000" b="0" i="0" u="none" strike="noStrike" kern="1200" baseline="0" dirty="0">
                          <a:solidFill>
                            <a:schemeClr val="tx1"/>
                          </a:solidFill>
                          <a:latin typeface="Book Antiqua" panose="02040602050305030304" pitchFamily="18" charset="0"/>
                          <a:ea typeface="+mn-ea"/>
                          <a:cs typeface="+mn-cs"/>
                        </a:rPr>
                        <a:t>58.725</a:t>
                      </a:r>
                      <a:r>
                        <a:rPr lang="ro-RO" sz="2000" spc="30" dirty="0">
                          <a:solidFill>
                            <a:schemeClr val="tx1"/>
                          </a:solidFill>
                          <a:effectLst/>
                          <a:latin typeface="Book Antiqua" panose="02040602050305030304" pitchFamily="18" charset="0"/>
                        </a:rPr>
                        <a:t> </a:t>
                      </a:r>
                      <a:endParaRPr lang="en-GB" sz="2000" dirty="0">
                        <a:solidFill>
                          <a:schemeClr val="tx1"/>
                        </a:solidFill>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50000"/>
                        </a:lnSpc>
                        <a:spcBef>
                          <a:spcPts val="600"/>
                        </a:spcBef>
                        <a:spcAft>
                          <a:spcPts val="600"/>
                        </a:spcAft>
                        <a:tabLst>
                          <a:tab pos="651510" algn="l"/>
                          <a:tab pos="687705" algn="l"/>
                        </a:tabLst>
                      </a:pPr>
                      <a:r>
                        <a:rPr lang="ro-RO" sz="2000" spc="30" dirty="0">
                          <a:solidFill>
                            <a:schemeClr val="tx1"/>
                          </a:solidFill>
                          <a:effectLst/>
                          <a:latin typeface="Book Antiqua" panose="02040602050305030304" pitchFamily="18" charset="0"/>
                        </a:rPr>
                        <a:t>  </a:t>
                      </a:r>
                      <a:r>
                        <a:rPr lang="en-GB" sz="2000" b="0" i="0" u="none" strike="noStrike" kern="1200" baseline="0" dirty="0">
                          <a:solidFill>
                            <a:schemeClr val="tx1"/>
                          </a:solidFill>
                          <a:latin typeface="Book Antiqua" panose="02040602050305030304" pitchFamily="18" charset="0"/>
                          <a:ea typeface="+mn-ea"/>
                          <a:cs typeface="+mn-cs"/>
                        </a:rPr>
                        <a:t> 35.235 </a:t>
                      </a:r>
                      <a:endParaRPr lang="en-GB" sz="2000" dirty="0">
                        <a:solidFill>
                          <a:schemeClr val="tx1"/>
                        </a:solidFill>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50000"/>
                        </a:lnSpc>
                        <a:spcBef>
                          <a:spcPts val="600"/>
                        </a:spcBef>
                        <a:spcAft>
                          <a:spcPts val="600"/>
                        </a:spcAft>
                        <a:tabLst>
                          <a:tab pos="651510" algn="l"/>
                          <a:tab pos="687705" algn="l"/>
                        </a:tabLst>
                      </a:pPr>
                      <a:r>
                        <a:rPr lang="en-GB" sz="2000" b="1" i="0" u="none" strike="noStrike" kern="1200" baseline="0" dirty="0">
                          <a:solidFill>
                            <a:schemeClr val="tx1"/>
                          </a:solidFill>
                          <a:latin typeface="Book Antiqua" panose="02040602050305030304" pitchFamily="18" charset="0"/>
                          <a:ea typeface="+mn-ea"/>
                          <a:cs typeface="+mn-cs"/>
                        </a:rPr>
                        <a:t>117.450</a:t>
                      </a:r>
                      <a:endParaRPr lang="en-GB" sz="2000" dirty="0">
                        <a:solidFill>
                          <a:schemeClr val="tx1"/>
                        </a:solidFill>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975448500"/>
                  </a:ext>
                </a:extLst>
              </a:tr>
              <a:tr h="711926">
                <a:tc>
                  <a:txBody>
                    <a:bodyPr/>
                    <a:lstStyle/>
                    <a:p>
                      <a:pPr>
                        <a:lnSpc>
                          <a:spcPct val="150000"/>
                        </a:lnSpc>
                        <a:spcBef>
                          <a:spcPts val="600"/>
                        </a:spcBef>
                        <a:spcAft>
                          <a:spcPts val="600"/>
                        </a:spcAft>
                      </a:pPr>
                      <a:r>
                        <a:rPr lang="en-US" sz="2000" dirty="0">
                          <a:solidFill>
                            <a:schemeClr val="tx1"/>
                          </a:solidFill>
                          <a:effectLst/>
                          <a:latin typeface="Book Antiqua" pitchFamily="18" charset="0"/>
                        </a:rPr>
                        <a:t>Total</a:t>
                      </a:r>
                      <a:endParaRPr lang="x-none" sz="2000">
                        <a:solidFill>
                          <a:schemeClr val="tx1"/>
                        </a:solidFill>
                        <a:effectLst/>
                        <a:latin typeface="Book Antiqua"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Bef>
                          <a:spcPts val="600"/>
                        </a:spcBef>
                        <a:spcAft>
                          <a:spcPts val="600"/>
                        </a:spcAft>
                        <a:tabLst>
                          <a:tab pos="651510" algn="l"/>
                          <a:tab pos="687705" algn="l"/>
                        </a:tabLst>
                      </a:pPr>
                      <a:r>
                        <a:rPr lang="en-GB" sz="2000" b="1" i="0" u="none" strike="noStrike" kern="1200" baseline="0" dirty="0">
                          <a:solidFill>
                            <a:schemeClr val="tx1"/>
                          </a:solidFill>
                          <a:latin typeface="Book Antiqua" panose="02040602050305030304" pitchFamily="18" charset="0"/>
                          <a:ea typeface="+mn-ea"/>
                          <a:cs typeface="+mn-cs"/>
                        </a:rPr>
                        <a:t>228.000 </a:t>
                      </a:r>
                      <a:r>
                        <a:rPr lang="ro-RO" sz="2000" spc="30" dirty="0">
                          <a:solidFill>
                            <a:schemeClr val="tx1"/>
                          </a:solidFill>
                          <a:effectLst/>
                          <a:latin typeface="Book Antiqua" panose="02040602050305030304" pitchFamily="18" charset="0"/>
                        </a:rPr>
                        <a:t> </a:t>
                      </a:r>
                      <a:endParaRPr lang="en-GB" sz="2000" dirty="0">
                        <a:solidFill>
                          <a:schemeClr val="tx1"/>
                        </a:solidFill>
                        <a:effectLst/>
                        <a:latin typeface="Book Antiqua" panose="02040602050305030304" pitchFamily="18" charset="0"/>
                        <a:ea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Bef>
                          <a:spcPts val="600"/>
                        </a:spcBef>
                        <a:spcAft>
                          <a:spcPts val="600"/>
                        </a:spcAft>
                        <a:tabLst>
                          <a:tab pos="651510" algn="l"/>
                          <a:tab pos="687705" algn="l"/>
                        </a:tabLst>
                      </a:pPr>
                      <a:r>
                        <a:rPr lang="ro-RO" sz="2000" spc="30" dirty="0">
                          <a:solidFill>
                            <a:schemeClr val="tx1"/>
                          </a:solidFill>
                          <a:effectLst/>
                          <a:latin typeface="Book Antiqua" panose="02040602050305030304" pitchFamily="18" charset="0"/>
                        </a:rPr>
                        <a:t> </a:t>
                      </a:r>
                      <a:r>
                        <a:rPr lang="en-GB" sz="2000" b="1" i="0" u="none" strike="noStrike" kern="1200" baseline="0" dirty="0">
                          <a:solidFill>
                            <a:schemeClr val="tx1"/>
                          </a:solidFill>
                          <a:latin typeface="Book Antiqua" panose="02040602050305030304" pitchFamily="18" charset="0"/>
                          <a:ea typeface="+mn-ea"/>
                          <a:cs typeface="+mn-cs"/>
                        </a:rPr>
                        <a:t>544.000 </a:t>
                      </a:r>
                      <a:endParaRPr lang="en-GB" sz="2000" dirty="0">
                        <a:solidFill>
                          <a:schemeClr val="tx1"/>
                        </a:solidFill>
                        <a:effectLst/>
                        <a:latin typeface="Book Antiqua" panose="02040602050305030304" pitchFamily="18" charset="0"/>
                        <a:ea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Bef>
                          <a:spcPts val="600"/>
                        </a:spcBef>
                        <a:spcAft>
                          <a:spcPts val="600"/>
                        </a:spcAft>
                        <a:tabLst>
                          <a:tab pos="651510" algn="l"/>
                          <a:tab pos="687705" algn="l"/>
                        </a:tabLst>
                      </a:pPr>
                      <a:r>
                        <a:rPr lang="en-GB" sz="2000" b="1" i="0" u="none" strike="noStrike" kern="1200" baseline="0" dirty="0">
                          <a:solidFill>
                            <a:schemeClr val="tx1"/>
                          </a:solidFill>
                          <a:latin typeface="Book Antiqua" panose="02040602050305030304" pitchFamily="18" charset="0"/>
                          <a:ea typeface="+mn-ea"/>
                          <a:cs typeface="+mn-cs"/>
                        </a:rPr>
                        <a:t>428.000 </a:t>
                      </a:r>
                      <a:r>
                        <a:rPr lang="ro-RO" sz="2000" spc="30" dirty="0">
                          <a:solidFill>
                            <a:schemeClr val="tx1"/>
                          </a:solidFill>
                          <a:effectLst/>
                          <a:latin typeface="Book Antiqua" panose="02040602050305030304" pitchFamily="18" charset="0"/>
                        </a:rPr>
                        <a:t> </a:t>
                      </a:r>
                      <a:endParaRPr lang="en-GB" sz="2000" dirty="0">
                        <a:solidFill>
                          <a:schemeClr val="tx1"/>
                        </a:solidFill>
                        <a:effectLst/>
                        <a:latin typeface="Book Antiqua" panose="02040602050305030304" pitchFamily="18" charset="0"/>
                        <a:ea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Bef>
                          <a:spcPts val="600"/>
                        </a:spcBef>
                        <a:spcAft>
                          <a:spcPts val="600"/>
                        </a:spcAft>
                        <a:tabLst>
                          <a:tab pos="651510" algn="l"/>
                          <a:tab pos="687705" algn="l"/>
                        </a:tabLst>
                      </a:pPr>
                      <a:r>
                        <a:rPr lang="en-GB" sz="2000" b="1" i="0" u="none" strike="noStrike" kern="1200" baseline="0" dirty="0">
                          <a:solidFill>
                            <a:schemeClr val="tx1"/>
                          </a:solidFill>
                          <a:latin typeface="Book Antiqua" panose="02040602050305030304" pitchFamily="18" charset="0"/>
                          <a:ea typeface="+mn-ea"/>
                          <a:cs typeface="+mn-cs"/>
                        </a:rPr>
                        <a:t>1.200.000</a:t>
                      </a:r>
                      <a:r>
                        <a:rPr lang="ro-RO" sz="2000" spc="30" dirty="0">
                          <a:solidFill>
                            <a:schemeClr val="tx1"/>
                          </a:solidFill>
                          <a:effectLst/>
                          <a:latin typeface="Book Antiqua" panose="02040602050305030304" pitchFamily="18" charset="0"/>
                        </a:rPr>
                        <a:t> </a:t>
                      </a:r>
                      <a:endParaRPr lang="en-GB" sz="2000" dirty="0">
                        <a:solidFill>
                          <a:schemeClr val="tx1"/>
                        </a:solidFill>
                        <a:effectLst/>
                        <a:latin typeface="Book Antiqua" panose="02040602050305030304" pitchFamily="18" charset="0"/>
                        <a:ea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46723141"/>
                  </a:ext>
                </a:extLst>
              </a:tr>
            </a:tbl>
          </a:graphicData>
        </a:graphic>
      </p:graphicFrame>
    </p:spTree>
    <p:extLst>
      <p:ext uri="{BB962C8B-B14F-4D97-AF65-F5344CB8AC3E}">
        <p14:creationId xmlns:p14="http://schemas.microsoft.com/office/powerpoint/2010/main" val="272721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FC24E-1507-7C1E-3566-231C42A05D2B}"/>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DE4F031-D243-D5D6-D85E-4717C00D2DF8}"/>
              </a:ext>
            </a:extLst>
          </p:cNvPr>
          <p:cNvGrpSpPr/>
          <p:nvPr/>
        </p:nvGrpSpPr>
        <p:grpSpPr>
          <a:xfrm>
            <a:off x="198783" y="15902"/>
            <a:ext cx="8810045" cy="6759437"/>
            <a:chOff x="-115542" y="15902"/>
            <a:chExt cx="8810045" cy="6759437"/>
          </a:xfrm>
        </p:grpSpPr>
        <p:sp>
          <p:nvSpPr>
            <p:cNvPr id="3" name="TextBox 2">
              <a:extLst>
                <a:ext uri="{FF2B5EF4-FFF2-40B4-BE49-F238E27FC236}">
                  <a16:creationId xmlns:a16="http://schemas.microsoft.com/office/drawing/2014/main" id="{AE80540C-5B84-B6B8-D557-9F6EDE77D545}"/>
                </a:ext>
              </a:extLst>
            </p:cNvPr>
            <p:cNvSpPr txBox="1"/>
            <p:nvPr/>
          </p:nvSpPr>
          <p:spPr>
            <a:xfrm flipH="1">
              <a:off x="2763740" y="15902"/>
              <a:ext cx="51162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AD47">
                      <a:lumMod val="75000"/>
                    </a:srgbClr>
                  </a:solidFill>
                  <a:effectLst/>
                  <a:uLnTx/>
                  <a:uFillTx/>
                  <a:latin typeface="Book Antiqua" panose="02040602050305030304" pitchFamily="18" charset="0"/>
                  <a:ea typeface="+mn-ea"/>
                  <a:cs typeface="+mn-cs"/>
                </a:rPr>
                <a:t>Disemination</a:t>
              </a:r>
              <a:r>
                <a:rPr kumimoji="0" lang="en-US" sz="2800" b="1" i="0" u="none" strike="noStrike" kern="1200" cap="none" spc="0" normalizeH="0" baseline="0" noProof="0" dirty="0">
                  <a:ln>
                    <a:noFill/>
                  </a:ln>
                  <a:solidFill>
                    <a:srgbClr val="70AD47">
                      <a:lumMod val="75000"/>
                    </a:srgbClr>
                  </a:solidFill>
                  <a:effectLst/>
                  <a:uLnTx/>
                  <a:uFillTx/>
                  <a:latin typeface="Book Antiqua" panose="02040602050305030304" pitchFamily="18" charset="0"/>
                  <a:ea typeface="+mn-ea"/>
                  <a:cs typeface="+mn-cs"/>
                </a:rPr>
                <a:t> 2022 - 2024</a:t>
              </a:r>
              <a:endParaRPr kumimoji="0" lang="x-none" sz="2800" b="1" i="0" u="none" strike="noStrike" kern="1200" cap="none" spc="0" normalizeH="0" baseline="0" noProof="0" dirty="0">
                <a:ln>
                  <a:noFill/>
                </a:ln>
                <a:solidFill>
                  <a:srgbClr val="70AD47">
                    <a:lumMod val="75000"/>
                  </a:srgbClr>
                </a:solidFill>
                <a:effectLst/>
                <a:uLnTx/>
                <a:uFillTx/>
                <a:latin typeface="Book Antiqua" panose="02040602050305030304" pitchFamily="18" charset="0"/>
                <a:ea typeface="+mn-ea"/>
                <a:cs typeface="+mn-cs"/>
              </a:endParaRPr>
            </a:p>
          </p:txBody>
        </p:sp>
        <p:sp>
          <p:nvSpPr>
            <p:cNvPr id="4" name="TextBox 3">
              <a:extLst>
                <a:ext uri="{FF2B5EF4-FFF2-40B4-BE49-F238E27FC236}">
                  <a16:creationId xmlns:a16="http://schemas.microsoft.com/office/drawing/2014/main" id="{134CACCA-E561-5070-ED6F-E5660196BB2F}"/>
                </a:ext>
              </a:extLst>
            </p:cNvPr>
            <p:cNvSpPr txBox="1"/>
            <p:nvPr/>
          </p:nvSpPr>
          <p:spPr>
            <a:xfrm>
              <a:off x="76200" y="707552"/>
              <a:ext cx="5963492" cy="461665"/>
            </a:xfrm>
            <a:prstGeom prst="rect">
              <a:avLst/>
            </a:prstGeom>
            <a:noFill/>
          </p:spPr>
          <p:txBody>
            <a:bodyPr wrap="none" rtlCol="0">
              <a:spAutoFit/>
            </a:bodyPr>
            <a:lstStyle/>
            <a:p>
              <a:r>
                <a:rPr lang="en-US" sz="2400" b="1" i="1" dirty="0">
                  <a:solidFill>
                    <a:srgbClr val="C00000"/>
                  </a:solidFill>
                  <a:latin typeface="Book Antiqua" pitchFamily="18" charset="0"/>
                  <a:cs typeface="Arial" panose="020B0604020202020204" pitchFamily="34" charset="0"/>
                </a:rPr>
                <a:t>Participation to international conferences</a:t>
              </a:r>
            </a:p>
          </p:txBody>
        </p:sp>
        <p:sp>
          <p:nvSpPr>
            <p:cNvPr id="5" name="TextBox 4">
              <a:extLst>
                <a:ext uri="{FF2B5EF4-FFF2-40B4-BE49-F238E27FC236}">
                  <a16:creationId xmlns:a16="http://schemas.microsoft.com/office/drawing/2014/main" id="{2EB5AAB9-2D43-2202-437E-4EDEBB0EC3C0}"/>
                </a:ext>
              </a:extLst>
            </p:cNvPr>
            <p:cNvSpPr txBox="1"/>
            <p:nvPr/>
          </p:nvSpPr>
          <p:spPr>
            <a:xfrm>
              <a:off x="-115542" y="1112250"/>
              <a:ext cx="8810045" cy="5663089"/>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800"/>
                </a:spcAft>
                <a:buClrTx/>
                <a:buSzTx/>
                <a:buFont typeface="+mj-lt"/>
                <a:buAutoNum type="arabicPeriod"/>
                <a:tabLst>
                  <a:tab pos="457200" algn="l"/>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Numerical study of hydrogen influence on burning velocity of propane-air mixtures”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autori</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Codina Movileanu,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Domnina</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Razus</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Maria Mitu, Venera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Giurcan</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Adina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Musuc</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Cristian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Hornoiu</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Paul Chesler, </a:t>
              </a:r>
              <a:r>
                <a:rPr kumimoji="0" lang="pt-PT" sz="18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8</a:t>
              </a:r>
              <a:r>
                <a:rPr kumimoji="0" lang="pt-PT" sz="1800" b="1" i="1" u="none" strike="noStrike" kern="1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th</a:t>
              </a:r>
              <a:r>
                <a:rPr kumimoji="0" lang="pt-PT" sz="18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International Congress on Energy Efficiency and Energy Related Materials (ENEFM)</a:t>
              </a:r>
              <a:r>
                <a:rPr kumimoji="0" lang="en-US" sz="18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pt-PT"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Muğla, Turcia</a:t>
              </a:r>
              <a:r>
                <a:rPr kumimoji="0" lang="en-US" sz="1800" b="0"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Poster</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800"/>
                </a:spcAft>
                <a:buClrTx/>
                <a:buSzTx/>
                <a:buFont typeface="+mj-lt"/>
                <a:buAutoNum type="arabicPeriod"/>
                <a:tabLst>
                  <a:tab pos="457200" algn="l"/>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Flame propagation of LPG-air mixtures in a closed cylindrical vessel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autori</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Codina Movileanu,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Domnina</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Razus</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Maria Mitu, Venera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Giurcan</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Adina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Musuc</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Cristian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Hornoiu</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Paul Chesler, The 2</a:t>
              </a:r>
              <a:r>
                <a:rPr kumimoji="0" lang="en-US" sz="1800" b="0" i="0" u="none" strike="noStrike" kern="1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nd</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International Conference on Applied Physics and Engineering (ICAPE) Paris, France-Poster.</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800"/>
                </a:spcAft>
                <a:buClrTx/>
                <a:buSzTx/>
                <a:buFont typeface="+mj-lt"/>
                <a:buAutoNum type="arabicPeriod"/>
                <a:tabLst>
                  <a:tab pos="457200" algn="l"/>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“Explosion characteristics of hydrogen-hydrocarbon-air mixtures at sub-atmospheric pressures”, C. Movileanu, D.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Razus</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M. Mitu, V.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Giurcan</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Musuc</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C.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Hornoiu</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P. Chesler,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prezentata</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la </a:t>
              </a:r>
              <a:r>
                <a:rPr kumimoji="0" lang="pt-PT"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a:t>
              </a:r>
              <a:r>
                <a:rPr kumimoji="0" lang="pt-PT" sz="18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16th International Conference on Chemical and Process Engineering, ICHEAP 16”</a:t>
              </a:r>
              <a:r>
                <a:rPr kumimoji="0" lang="en-US" sz="18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2023, </a:t>
              </a:r>
              <a:r>
                <a:rPr kumimoji="0" lang="pt-PT"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Napoli, Italia </a:t>
              </a:r>
              <a:r>
                <a:rPr kumimoji="0" lang="en-US" sz="1800" b="0"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Poster; </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C00000"/>
                </a:solidFill>
                <a:effectLst/>
                <a:uLnTx/>
                <a:uFillTx/>
                <a:latin typeface="Book Antiqua" panose="02040602050305030304" pitchFamily="18" charset="0"/>
                <a:ea typeface="+mn-ea"/>
                <a:cs typeface="+mn-cs"/>
              </a:endParaRPr>
            </a:p>
          </p:txBody>
        </p:sp>
      </p:grpSp>
      <p:pic>
        <p:nvPicPr>
          <p:cNvPr id="8" name="Picture 7">
            <a:extLst>
              <a:ext uri="{FF2B5EF4-FFF2-40B4-BE49-F238E27FC236}">
                <a16:creationId xmlns:a16="http://schemas.microsoft.com/office/drawing/2014/main" id="{1D1F9A42-368E-2EA2-8D91-587573CB9920}"/>
              </a:ext>
            </a:extLst>
          </p:cNvPr>
          <p:cNvPicPr>
            <a:picLocks noChangeAspect="1"/>
          </p:cNvPicPr>
          <p:nvPr/>
        </p:nvPicPr>
        <p:blipFill>
          <a:blip r:embed="rId2"/>
          <a:stretch>
            <a:fillRect/>
          </a:stretch>
        </p:blipFill>
        <p:spPr>
          <a:xfrm>
            <a:off x="9535933" y="1041274"/>
            <a:ext cx="2526196" cy="3521364"/>
          </a:xfrm>
          <a:prstGeom prst="rect">
            <a:avLst/>
          </a:prstGeom>
        </p:spPr>
      </p:pic>
    </p:spTree>
    <p:extLst>
      <p:ext uri="{BB962C8B-B14F-4D97-AF65-F5344CB8AC3E}">
        <p14:creationId xmlns:p14="http://schemas.microsoft.com/office/powerpoint/2010/main" val="474359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F1EBD-0FD5-843F-C763-C9A863B1477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9418005-3B9D-70D7-D859-28ECA84C97AB}"/>
              </a:ext>
            </a:extLst>
          </p:cNvPr>
          <p:cNvSpPr txBox="1"/>
          <p:nvPr/>
        </p:nvSpPr>
        <p:spPr>
          <a:xfrm>
            <a:off x="413657" y="158730"/>
            <a:ext cx="11364686" cy="669927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800"/>
              </a:spcAft>
              <a:buClrTx/>
              <a:buSzTx/>
              <a:buFontTx/>
              <a:buNone/>
              <a:tabLst>
                <a:tab pos="457200" algn="l"/>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4. “The expansion coefficients and propagation speeds of n-butane-air mixtures in enclosures”,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autori</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V.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Giurcan</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C. Movileanu, M. Mitu, D.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Razus</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prezentata</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la </a:t>
            </a:r>
            <a:r>
              <a:rPr kumimoji="0" lang="pt-PT"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a:t>
            </a:r>
            <a:r>
              <a:rPr kumimoji="0" lang="pt-PT" sz="18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16th International Conference on  Chemical and Process Engineering, ICHEAP 16”, 2023</a:t>
            </a:r>
            <a:r>
              <a:rPr kumimoji="0" lang="en-US" sz="18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pt-PT"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Napoli, Italia </a:t>
            </a:r>
            <a:r>
              <a:rPr kumimoji="0" lang="en-US" sz="1800" b="0"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Poster </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tab pos="457200" algn="l"/>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5. “</a:t>
            </a:r>
            <a:r>
              <a:rPr kumimoji="0" lang="ro-RO"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Explosion of hydrogen-hydrocarbon-air mixtures in spherical vessel”</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ro-RO"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C. Movileanu, D. Razus, M. Mitu, V. Giurcan, A. Musuc, C. Hornoiu, P. Chesler, Conferinta Internationala </a:t>
            </a:r>
            <a:r>
              <a:rPr kumimoji="0" lang="ro-RO" sz="18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“Ecology &amp; Safety”, 2023</a:t>
            </a:r>
            <a:r>
              <a:rPr kumimoji="0" lang="ro-RO"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Burgas, Bulgaria-Poster; </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tab pos="457200" algn="l"/>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6. “Pressure influence on laminar burning velocity of hydrogen-blended propane-air mixtures”, M. Mitu, D.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Razus</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V.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Giurcan</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A.M.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Musuc</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C. Movileanu-poster; </a:t>
            </a:r>
            <a:r>
              <a:rPr kumimoji="0" lang="ro-RO" sz="18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17th </a:t>
            </a:r>
            <a:r>
              <a:rPr kumimoji="0" lang="en-US" sz="18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International Conference of Physical Chemistry – ROMPHYSCHEM, 2023</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Bucuresti</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Romania;</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tab pos="457200" algn="l"/>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7. “Propagation of premixed hydrogen-hydrocarbon–air flames in a closed spherical vessel with central ignition”, P. Chesler, C.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Hornoiu</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V.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Giurcan</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M. Mitu, A. M.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Musuc</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C. Movileanu-poster; </a:t>
            </a:r>
            <a:r>
              <a:rPr kumimoji="0" lang="ro-RO" sz="18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17th </a:t>
            </a:r>
            <a:r>
              <a:rPr kumimoji="0" lang="en-US" sz="18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International Conference of Physical Chemistry – ROMPHYSCHEM, 2023</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Bucuresti</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Romania</a:t>
            </a:r>
            <a:r>
              <a:rPr kumimoji="0" lang="ro-RO"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-Poster</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tab pos="457200" algn="l"/>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8. “Hydrogen influence on ignition and quenching of n-butane-air explosions in deflagration regime”, C.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Hornoiu</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P. Chesler, A. M.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Musuc</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V.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Giurcan</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M. Mitu, C. Movileanu-poster; </a:t>
            </a:r>
            <a:r>
              <a:rPr kumimoji="0" lang="ro-RO" sz="18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17th </a:t>
            </a:r>
            <a:r>
              <a:rPr kumimoji="0" lang="en-US" sz="18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International Conference of Physical Chemistry – ROMPHYSCHEM, 2023</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Bucuresti</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Romania</a:t>
            </a:r>
            <a:r>
              <a:rPr kumimoji="0" lang="ro-RO"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-Poster</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70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3F4CB-D71F-D0BE-D21B-C3728F29510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51F10D-7AFF-7777-0E2F-501D12D3C013}"/>
              </a:ext>
            </a:extLst>
          </p:cNvPr>
          <p:cNvSpPr txBox="1"/>
          <p:nvPr/>
        </p:nvSpPr>
        <p:spPr>
          <a:xfrm>
            <a:off x="247650" y="723900"/>
            <a:ext cx="11772900" cy="566308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800"/>
              </a:spcAft>
              <a:buClrTx/>
              <a:buSzTx/>
              <a:buFontTx/>
              <a:buNone/>
              <a:tabLst>
                <a:tab pos="457200" algn="l"/>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9. “The impact of hydrogen enrichment on flame structure and combustion characteristic properties of premixed hydrocarbon-air flames”, D.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Razus</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M. Mitu, C. Movileanu and V.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Giurcan</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-keynote; </a:t>
            </a:r>
            <a:r>
              <a:rPr kumimoji="0" lang="ro-RO" sz="18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17th </a:t>
            </a:r>
            <a:r>
              <a:rPr kumimoji="0" lang="en-US" sz="18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International Conference of Physical Chemistry – ROMPHYSCHEM, 2023</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Bucuresti</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Romania</a:t>
            </a:r>
            <a:r>
              <a:rPr kumimoji="0" lang="ro-RO"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-Comunicare orala</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tab pos="457200" algn="l"/>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10. “Quenching distances for hydrogen-blended alkanes-air mixtures”, A. M.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Musuc</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D.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Razus</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V.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Giurcan</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M. Mitu, C. Movileanu, </a:t>
            </a:r>
            <a:r>
              <a:rPr kumimoji="0" lang="en-US" sz="18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49th IUPAC World Chemistry Congress and the 11th edition of CHAINS (IUPAC|CHAINS2023)</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Haga,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Olanda</a:t>
            </a:r>
            <a:r>
              <a:rPr kumimoji="0" lang="ro-RO"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-Poster</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800"/>
              </a:spcAft>
              <a:buClrTx/>
              <a:buSzTx/>
              <a:buFontTx/>
              <a:buNone/>
              <a:tabLst>
                <a:tab pos="457200" algn="l"/>
              </a:tabLst>
              <a:defRPr/>
            </a:pP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11. “Propagation speeds of hydrogen-enriched fuel-air mixtures”, V.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Giurcan</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C. Movileanu, M. Mitu, </a:t>
            </a:r>
            <a:r>
              <a:rPr kumimoji="0" lang="en-US" sz="1800" b="1"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9th CHT-24 ICHMT International Symposium on Advances in Computational Heat Transfer, 26-30 Mai 2024</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Istanbul,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Turcia</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Comunicare</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orala</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Tx/>
              <a:buNone/>
              <a:tabLst>
                <a:tab pos="457200" algn="l"/>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12. “Ignition and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quencing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of multifuel-air explosion in deflagration regime”, C. Movileanu, V.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Giurcan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 Mitu, </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9th CHT-24 ICHMT International Symposium on Advances in Computational Heat Transfer, 26-30 Mai 2024</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Istanbul,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Turcia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Comunicare</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orala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8155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15B9A-2115-708B-ADA5-8AFEB462702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05FBB79-E0BF-A1DE-FD22-EBC51371CE32}"/>
              </a:ext>
            </a:extLst>
          </p:cNvPr>
          <p:cNvSpPr txBox="1"/>
          <p:nvPr/>
        </p:nvSpPr>
        <p:spPr>
          <a:xfrm>
            <a:off x="171450" y="647700"/>
            <a:ext cx="11601450" cy="4939814"/>
          </a:xfrm>
          <a:prstGeom prst="rect">
            <a:avLst/>
          </a:prstGeom>
          <a:noFill/>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Tx/>
              <a:buSzTx/>
              <a:buFontTx/>
              <a:buNone/>
              <a:tabLst>
                <a:tab pos="457200" algn="l"/>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13. “A computational study of NO formation in hydrogen-enriched propane flames at various initial pressures and temperatures”, M. Mitu, V.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Giurcan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 Movileanu, D.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Razus</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ADCM-2024, Adria – Danube Combustion Meeting, 9-11 </a:t>
            </a:r>
            <a:r>
              <a:rPr kumimoji="0" lang="en-US" sz="1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septembrie</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2024</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Brno,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Cehia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-Poster.</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50000"/>
              </a:lnSpc>
              <a:spcBef>
                <a:spcPts val="0"/>
              </a:spcBef>
              <a:spcAft>
                <a:spcPts val="0"/>
              </a:spcAft>
              <a:buClrTx/>
              <a:buSzTx/>
              <a:buFontTx/>
              <a:buNone/>
              <a:tabLst>
                <a:tab pos="457200" algn="l"/>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14. “The impact of H2-enrichment on combustion characteristic properties of LPG-air flames”, C. Movileanu, D.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Razus</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Giurcan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 Mitu,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ACS Fall 2024 Elevating Chemistry, Denver, USA, August 18-22, 2024</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-Poster.</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50000"/>
              </a:lnSpc>
              <a:spcBef>
                <a:spcPts val="0"/>
              </a:spcBef>
              <a:spcAft>
                <a:spcPts val="0"/>
              </a:spcAft>
              <a:buClrTx/>
              <a:buSzTx/>
              <a:buFontTx/>
              <a:buNone/>
              <a:tabLst>
                <a:tab pos="457200" algn="l"/>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15. “Explosion characteristics of hydrogen-LPG-air mixtures in a cylindrical vessel”, C. Movileanu, D.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Razus</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 Mitu, V.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Giurcan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M.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Musuc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Hornoiu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 Chesler, </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4th International Conference on Energy, Environment and Storage of Energy (ICEESEN 2024)-Cappadocia, Turkey, September 5 – 7, 2024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-Poster</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50000"/>
              </a:lnSpc>
              <a:spcBef>
                <a:spcPts val="0"/>
              </a:spcBef>
              <a:spcAft>
                <a:spcPts val="0"/>
              </a:spcAft>
              <a:buClrTx/>
              <a:buSzTx/>
              <a:buFontTx/>
              <a:buNone/>
              <a:tabLst>
                <a:tab pos="457200" algn="l"/>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16. “Explosion of LPG-air mixtures in spherical vessel in the presence of hydrogen”, C. Movileanu, D.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Razus</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Giurcan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 Mitu, </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5th International Conference on Advances in Energy Research and Applications (ICAERA 2024), 21-23 </a:t>
            </a:r>
            <a:r>
              <a:rPr kumimoji="0" lang="en-US" sz="1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Noiembrie</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2024</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Lisabona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Portugalia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-Poster.</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2551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AF5B2-2A2D-631E-B5CE-F5021B3CCED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33D8159-848A-BA4D-CD3C-460E28C9CADB}"/>
              </a:ext>
            </a:extLst>
          </p:cNvPr>
          <p:cNvSpPr txBox="1"/>
          <p:nvPr/>
        </p:nvSpPr>
        <p:spPr>
          <a:xfrm>
            <a:off x="400050" y="889338"/>
            <a:ext cx="11506200" cy="3744615"/>
          </a:xfrm>
          <a:prstGeom prst="rect">
            <a:avLst/>
          </a:prstGeom>
          <a:noFill/>
        </p:spPr>
        <p:txBody>
          <a:bodyPr wrap="square">
            <a:spAutoFit/>
          </a:bodyPr>
          <a:lstStyle/>
          <a:p>
            <a:r>
              <a:rPr lang="en-US" sz="2400" b="1" i="1" dirty="0">
                <a:solidFill>
                  <a:srgbClr val="C00000"/>
                </a:solidFill>
                <a:latin typeface="Book Antiqua" pitchFamily="18" charset="0"/>
                <a:cs typeface="Arial" panose="020B0604020202020204" pitchFamily="34" charset="0"/>
              </a:rPr>
              <a:t>Participation to international combustion schools</a:t>
            </a:r>
          </a:p>
          <a:p>
            <a:pPr marL="342900" marR="0" lvl="0" indent="-34290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tab pos="457200" algn="l"/>
              </a:tabLst>
              <a:defRPr/>
            </a:pPr>
            <a:r>
              <a:rPr kumimoji="0" lang="ro-RO"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Joint European Summer School for Fuel Cell, Electrolyser and Batter Technologies-JESS 2022,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Vravrona</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Greece.</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tab pos="457200" algn="l"/>
              </a:tabLst>
              <a:defRPr/>
            </a:pPr>
            <a:r>
              <a:rPr kumimoji="0" lang="ro-RO"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CoEC Combustion Autumn School 2022, Burgas, Bulgaria</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tab pos="457200" algn="l"/>
              </a:tabLst>
              <a:defRPr/>
            </a:pPr>
            <a:r>
              <a:rPr kumimoji="0" lang="ro-RO"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FLOW Summer School on “Advancements in assessment of high temperature flows”, Stockholm, Suedia, 2023.</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tab pos="457200" algn="l"/>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o-RO"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CoEC Combustion Autumn School 2023, Burgas, Bulgaria.</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tab pos="457200" algn="l"/>
              </a:tabLst>
              <a:defRPr/>
            </a:pPr>
            <a:r>
              <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Princeton-Combustion Institute Summer School on Combustion and the Environment, Princeton, New York, USA, 2024.</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Book Antiqua" pitchFamily="18" charset="0"/>
              <a:ea typeface="Calibri" panose="020F0502020204030204" pitchFamily="34" charset="0"/>
              <a:cs typeface="Palatino Linotype" panose="02040502050505030304" pitchFamily="18" charset="0"/>
            </a:endParaRPr>
          </a:p>
        </p:txBody>
      </p:sp>
    </p:spTree>
    <p:extLst>
      <p:ext uri="{BB962C8B-B14F-4D97-AF65-F5344CB8AC3E}">
        <p14:creationId xmlns:p14="http://schemas.microsoft.com/office/powerpoint/2010/main" val="870791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750E7-086F-F178-836A-893D19046C7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700B63F-D3D1-77AE-2C32-D0DE6260FD50}"/>
              </a:ext>
            </a:extLst>
          </p:cNvPr>
          <p:cNvSpPr txBox="1"/>
          <p:nvPr/>
        </p:nvSpPr>
        <p:spPr>
          <a:xfrm>
            <a:off x="3635675" y="30620"/>
            <a:ext cx="386997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1" dirty="0">
                <a:solidFill>
                  <a:srgbClr val="C00000"/>
                </a:solidFill>
                <a:latin typeface="Book Antiqua" pitchFamily="18" charset="0"/>
              </a:rPr>
              <a:t>Publications in ISI journal</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66BA9A49-4116-860A-1F18-C30639BAFB04}"/>
              </a:ext>
            </a:extLst>
          </p:cNvPr>
          <p:cNvSpPr/>
          <p:nvPr/>
        </p:nvSpPr>
        <p:spPr>
          <a:xfrm>
            <a:off x="-85286" y="399952"/>
            <a:ext cx="12124886" cy="6601807"/>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Tx/>
              <a:buNone/>
              <a:tabLst>
                <a:tab pos="457200" algn="l"/>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1. V.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Giurcan</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D.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Razus</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M. Mitu, </a:t>
            </a:r>
            <a:r>
              <a:rPr kumimoji="0" lang="en-US"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C. Movileanu*</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Dynamics of Pressure Variation in Closed Vessel Explosions of Diluted Fuel/Oxidant Mixtures, Processes, 10, 2726, 2022, </a:t>
            </a:r>
            <a:r>
              <a:rPr kumimoji="0" lang="en-US" sz="1800" b="0" i="0" u="sng" strike="noStrike" kern="1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Arial" panose="020B0604020202020204" pitchFamily="34" charset="0"/>
                <a:hlinkClick r:id="rId2"/>
              </a:rPr>
              <a:t>https://doi.org/10.3390/pr10122726</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Tx/>
              <a:buNone/>
              <a:tabLst>
                <a:tab pos="457200" algn="l"/>
              </a:tabLst>
              <a:defRPr/>
            </a:pP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2. D.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Razus</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 M. Mitu, </a:t>
            </a:r>
            <a:r>
              <a:rPr kumimoji="0" lang="en-US" sz="18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C. Movileanu</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 V.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Giurcan</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 Calculated Adiabatic Flame Temperature - a Tool for Ascertaining the Minimum Inert Concentration of Fuel-Nitrous Oxide-Inert Gaseous Mixtures, Rev.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Roum</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 Chim., 68(7-8), 321-326, 2023, DOI: 10.33224/rrch.2023.68.7-8.01.</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Tx/>
              <a:buNone/>
              <a:tabLst>
                <a:tab pos="457200" algn="l"/>
              </a:tabLst>
              <a:defRPr/>
            </a:pP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3. D.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Razus</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18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C. Movileanu</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 M. Mitu; V. </a:t>
            </a:r>
            <a:r>
              <a:rPr kumimoji="0" lang="en-US" sz="1800" b="0" i="0" u="none" strike="noStrike" kern="1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Giurcan</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 Expansion coefficients and propagation speeds of premixed n-butane-air flames, Energies, 16(15), 5728, 2023, </a:t>
            </a:r>
            <a:r>
              <a:rPr kumimoji="0" lang="en-US" sz="1800" b="0" i="0" u="sng"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hlinkClick r:id="rId3"/>
              </a:rPr>
              <a:t>https://doi.org/10.3390/en16155728</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startAt="4"/>
              <a:tabLst>
                <a:tab pos="457200" algn="l"/>
              </a:tabLst>
              <a:defRPr/>
            </a:pPr>
            <a:r>
              <a:rPr kumimoji="0" lang="ro-RO"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D. Razus, M. Mitu, C. Movileanu, V. Giurcan, Calculated Adiabatic Flame Temperature - a Tool for Ascertaining the Minimum Inert Concentration of Fuel-Nitrous Oxide-Inert Gaseous Mixtures, Revue Roumaine de Chimie, 68(7-8), 321-326</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ro-RO"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2023.</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Tx/>
              <a:buNone/>
              <a:tabLst>
                <a:tab pos="457200" algn="l"/>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5. V.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Giurcan</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C. Movileanu*</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M. Mitu, D.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Razus</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The impact of H2-enrichment on flame structure and combustion characteristic properties of premixed hydrocarbon-air flames, Fuel, 376, 132674, 2024,  </a:t>
            </a:r>
            <a:r>
              <a:rPr kumimoji="0" lang="ro-RO" sz="1800" b="0" i="0" u="sng" strike="noStrike" kern="1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Arial" panose="020B0604020202020204" pitchFamily="34" charset="0"/>
                <a:hlinkClick r:id="rId4" tooltip="Persistent link using digital object identifier"/>
              </a:rPr>
              <a:t>https://doi.org/10.1016/j.fuel.2024.132674</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Tx/>
              <a:buNone/>
              <a:tabLst>
                <a:tab pos="457200" algn="l"/>
              </a:tabLst>
              <a:defRPr/>
            </a:pPr>
            <a:r>
              <a:rPr kumimoji="0" lang="en-US"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6. C. Movileanu</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V.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Giurcan</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D.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Razus</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 M.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Musuc</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C. </a:t>
            </a:r>
            <a:r>
              <a:rPr kumimoji="0" lang="en-US"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Hornoiu</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P. Chesler, M. Mitu, Hydrogen influence on confined explosion characteristics of hydrocarbon-air mixtures at sub-atmospheric pressures, Intern. J. Hydrogen Energy, 67, 150–158, 2024,  </a:t>
            </a:r>
            <a:r>
              <a:rPr kumimoji="0" lang="en-US" sz="1800" b="0" i="0" u="sng" strike="noStrike" kern="1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Arial" panose="020B0604020202020204" pitchFamily="34" charset="0"/>
                <a:hlinkClick r:id="rId5" tooltip="Persistent link using digital object identifier"/>
              </a:rPr>
              <a:t>https://doi.org/10.1016/j.ijhydene.2024.04.128</a:t>
            </a:r>
            <a:r>
              <a:rPr kumimoji="0" lang="en-US" sz="1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2169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25A56E-94C7-4625-ACCA-CA2861D3FE4A}"/>
              </a:ext>
            </a:extLst>
          </p:cNvPr>
          <p:cNvGrpSpPr/>
          <p:nvPr/>
        </p:nvGrpSpPr>
        <p:grpSpPr>
          <a:xfrm>
            <a:off x="143118" y="3499"/>
            <a:ext cx="11314432" cy="6089717"/>
            <a:chOff x="-126366" y="-143966"/>
            <a:chExt cx="5645379" cy="6089717"/>
          </a:xfrm>
        </p:grpSpPr>
        <p:sp>
          <p:nvSpPr>
            <p:cNvPr id="2" name="TextBox 1">
              <a:extLst>
                <a:ext uri="{FF2B5EF4-FFF2-40B4-BE49-F238E27FC236}">
                  <a16:creationId xmlns:a16="http://schemas.microsoft.com/office/drawing/2014/main" id="{000364E4-7AEB-4549-B44D-B8A8EDAB11D2}"/>
                </a:ext>
              </a:extLst>
            </p:cNvPr>
            <p:cNvSpPr txBox="1"/>
            <p:nvPr/>
          </p:nvSpPr>
          <p:spPr>
            <a:xfrm>
              <a:off x="-126366" y="-143966"/>
              <a:ext cx="973546" cy="523220"/>
            </a:xfrm>
            <a:prstGeom prst="rect">
              <a:avLst/>
            </a:prstGeom>
            <a:noFill/>
          </p:spPr>
          <p:txBody>
            <a:bodyPr wrap="none" rtlCol="0">
              <a:spAutoFit/>
            </a:bodyPr>
            <a:lstStyle/>
            <a:p>
              <a:r>
                <a:rPr lang="x-none" sz="2800" b="1" dirty="0">
                  <a:solidFill>
                    <a:schemeClr val="accent6">
                      <a:lumMod val="75000"/>
                    </a:schemeClr>
                  </a:solidFill>
                  <a:latin typeface="Bookman Old Style" pitchFamily="18" charset="0"/>
                </a:rPr>
                <a:t>Ob</a:t>
              </a:r>
              <a:r>
                <a:rPr lang="en-US" sz="2800" b="1" dirty="0" err="1">
                  <a:solidFill>
                    <a:schemeClr val="accent6">
                      <a:lumMod val="75000"/>
                    </a:schemeClr>
                  </a:solidFill>
                  <a:latin typeface="Bookman Old Style" pitchFamily="18" charset="0"/>
                </a:rPr>
                <a:t>iective</a:t>
              </a:r>
              <a:endParaRPr lang="x-none" sz="2800" b="1" dirty="0">
                <a:solidFill>
                  <a:schemeClr val="accent6">
                    <a:lumMod val="75000"/>
                  </a:schemeClr>
                </a:solidFill>
                <a:latin typeface="Bookman Old Style" pitchFamily="18" charset="0"/>
              </a:endParaRPr>
            </a:p>
          </p:txBody>
        </p:sp>
        <p:sp>
          <p:nvSpPr>
            <p:cNvPr id="4" name="TextBox 3">
              <a:extLst>
                <a:ext uri="{FF2B5EF4-FFF2-40B4-BE49-F238E27FC236}">
                  <a16:creationId xmlns:a16="http://schemas.microsoft.com/office/drawing/2014/main" id="{18C8E7E8-9760-354B-BFEE-DFBB17220AF5}"/>
                </a:ext>
              </a:extLst>
            </p:cNvPr>
            <p:cNvSpPr txBox="1"/>
            <p:nvPr/>
          </p:nvSpPr>
          <p:spPr>
            <a:xfrm>
              <a:off x="-43683" y="365634"/>
              <a:ext cx="5562696" cy="5580117"/>
            </a:xfrm>
            <a:prstGeom prst="rect">
              <a:avLst/>
            </a:prstGeom>
            <a:noFill/>
          </p:spPr>
          <p:txBody>
            <a:bodyPr wrap="square" rtlCol="0">
              <a:spAutoFit/>
            </a:bodyPr>
            <a:lstStyle/>
            <a:p>
              <a:pPr algn="just">
                <a:lnSpc>
                  <a:spcPct val="150000"/>
                </a:lnSpc>
              </a:pPr>
              <a:r>
                <a:rPr lang="en-GB" sz="2000" b="1" dirty="0" err="1">
                  <a:latin typeface="Bookman Old Style" pitchFamily="18" charset="0"/>
                </a:rPr>
                <a:t>Obiectivul</a:t>
              </a:r>
              <a:r>
                <a:rPr lang="en-GB" sz="2000" b="1" dirty="0">
                  <a:latin typeface="Bookman Old Style" pitchFamily="18" charset="0"/>
                </a:rPr>
                <a:t> principal</a:t>
              </a:r>
              <a:r>
                <a:rPr lang="en-GB" sz="2000" dirty="0">
                  <a:latin typeface="Bookman Old Style" pitchFamily="18" charset="0"/>
                </a:rPr>
                <a:t>: </a:t>
              </a:r>
              <a:r>
                <a:rPr lang="en-US" sz="2000" dirty="0" err="1">
                  <a:latin typeface="Bookman Old Style" pitchFamily="18" charset="0"/>
                </a:rPr>
                <a:t>investigarea</a:t>
              </a:r>
              <a:r>
                <a:rPr lang="en-US" sz="2000" dirty="0">
                  <a:latin typeface="Bookman Old Style" pitchFamily="18" charset="0"/>
                </a:rPr>
                <a:t> </a:t>
              </a:r>
              <a:r>
                <a:rPr lang="en-US" sz="2000" dirty="0" err="1">
                  <a:latin typeface="Bookman Old Style" pitchFamily="18" charset="0"/>
                </a:rPr>
                <a:t>experimentala</a:t>
              </a:r>
              <a:r>
                <a:rPr lang="en-US" sz="2000" dirty="0">
                  <a:latin typeface="Bookman Old Style" pitchFamily="18" charset="0"/>
                </a:rPr>
                <a:t> a </a:t>
              </a:r>
              <a:r>
                <a:rPr lang="en-US" sz="2000" dirty="0" err="1">
                  <a:latin typeface="Bookman Old Style" pitchFamily="18" charset="0"/>
                </a:rPr>
                <a:t>influentei</a:t>
              </a:r>
              <a:r>
                <a:rPr lang="en-US" sz="2000" dirty="0">
                  <a:latin typeface="Bookman Old Style" pitchFamily="18" charset="0"/>
                </a:rPr>
                <a:t> </a:t>
              </a:r>
              <a:r>
                <a:rPr lang="en-US" sz="2000" dirty="0" err="1">
                  <a:latin typeface="Bookman Old Style" pitchFamily="18" charset="0"/>
                </a:rPr>
                <a:t>adaosului</a:t>
              </a:r>
              <a:r>
                <a:rPr lang="en-US" sz="2000" dirty="0">
                  <a:latin typeface="Bookman Old Style" pitchFamily="18" charset="0"/>
                </a:rPr>
                <a:t> de </a:t>
              </a:r>
              <a:r>
                <a:rPr lang="en-US" sz="2000" dirty="0" err="1">
                  <a:latin typeface="Bookman Old Style" pitchFamily="18" charset="0"/>
                </a:rPr>
                <a:t>hidrogen</a:t>
              </a:r>
              <a:r>
                <a:rPr lang="en-US" sz="2000" dirty="0">
                  <a:latin typeface="Bookman Old Style" pitchFamily="18" charset="0"/>
                </a:rPr>
                <a:t> </a:t>
              </a:r>
              <a:r>
                <a:rPr lang="en-US" sz="2000" dirty="0" err="1">
                  <a:latin typeface="Bookman Old Style" pitchFamily="18" charset="0"/>
                </a:rPr>
                <a:t>asupara</a:t>
              </a:r>
              <a:r>
                <a:rPr lang="en-US" sz="2000" dirty="0">
                  <a:latin typeface="Bookman Old Style" pitchFamily="18" charset="0"/>
                </a:rPr>
                <a:t> </a:t>
              </a:r>
              <a:r>
                <a:rPr lang="en-US" sz="2000" dirty="0" err="1">
                  <a:latin typeface="Bookman Old Style" pitchFamily="18" charset="0"/>
                </a:rPr>
                <a:t>parametrilor</a:t>
              </a:r>
              <a:r>
                <a:rPr lang="en-US" sz="2000" dirty="0">
                  <a:latin typeface="Bookman Old Style" pitchFamily="18" charset="0"/>
                </a:rPr>
                <a:t> de </a:t>
              </a:r>
              <a:r>
                <a:rPr lang="en-US" sz="2000" dirty="0" err="1">
                  <a:latin typeface="Bookman Old Style" pitchFamily="18" charset="0"/>
                </a:rPr>
                <a:t>inflamabilitate</a:t>
              </a:r>
              <a:r>
                <a:rPr lang="en-GB" sz="2000" dirty="0">
                  <a:latin typeface="Bookman Old Style" pitchFamily="18" charset="0"/>
                </a:rPr>
                <a:t> </a:t>
              </a:r>
              <a:r>
                <a:rPr lang="en-GB" sz="2000" dirty="0" err="1">
                  <a:latin typeface="Bookman Old Style" pitchFamily="18" charset="0"/>
                </a:rPr>
                <a:t>ai</a:t>
              </a:r>
              <a:r>
                <a:rPr lang="en-GB" sz="2000" dirty="0">
                  <a:latin typeface="Bookman Old Style" pitchFamily="18" charset="0"/>
                </a:rPr>
                <a:t> </a:t>
              </a:r>
              <a:r>
                <a:rPr lang="en-GB" sz="2000" dirty="0" err="1">
                  <a:latin typeface="Bookman Old Style" pitchFamily="18" charset="0"/>
                </a:rPr>
                <a:t>amestecurilor</a:t>
              </a:r>
              <a:r>
                <a:rPr lang="en-GB" sz="2000" dirty="0">
                  <a:latin typeface="Bookman Old Style" pitchFamily="18" charset="0"/>
                </a:rPr>
                <a:t> </a:t>
              </a:r>
              <a:r>
                <a:rPr lang="en-GB" sz="2000" dirty="0" err="1">
                  <a:latin typeface="Bookman Old Style" pitchFamily="18" charset="0"/>
                </a:rPr>
                <a:t>explozive</a:t>
              </a:r>
              <a:r>
                <a:rPr lang="en-GB" sz="2000" dirty="0">
                  <a:latin typeface="Bookman Old Style" pitchFamily="18" charset="0"/>
                </a:rPr>
                <a:t> </a:t>
              </a:r>
              <a:r>
                <a:rPr lang="en-GB" sz="2000" dirty="0" err="1">
                  <a:latin typeface="Bookman Old Style" pitchFamily="18" charset="0"/>
                </a:rPr>
                <a:t>combustibil-aer</a:t>
              </a:r>
              <a:r>
                <a:rPr lang="en-GB" sz="2000" dirty="0">
                  <a:latin typeface="Bookman Old Style" pitchFamily="18" charset="0"/>
                </a:rPr>
                <a:t>:</a:t>
              </a:r>
            </a:p>
            <a:p>
              <a:pPr marL="285750" indent="-285750" algn="just">
                <a:lnSpc>
                  <a:spcPct val="150000"/>
                </a:lnSpc>
                <a:buFontTx/>
                <a:buChar char="-"/>
              </a:pPr>
              <a:r>
                <a:rPr lang="en-GB" sz="2000" dirty="0" err="1">
                  <a:latin typeface="Bookman Old Style" pitchFamily="18" charset="0"/>
                </a:rPr>
                <a:t>Parametri</a:t>
              </a:r>
              <a:r>
                <a:rPr lang="en-GB" sz="2000" dirty="0">
                  <a:latin typeface="Bookman Old Style" pitchFamily="18" charset="0"/>
                </a:rPr>
                <a:t> de </a:t>
              </a:r>
              <a:r>
                <a:rPr lang="en-GB" sz="2000" dirty="0" err="1">
                  <a:latin typeface="Bookman Old Style" pitchFamily="18" charset="0"/>
                </a:rPr>
                <a:t>initiere</a:t>
              </a:r>
              <a:r>
                <a:rPr lang="en-GB" sz="2000" dirty="0">
                  <a:latin typeface="Bookman Old Style" pitchFamily="18" charset="0"/>
                </a:rPr>
                <a:t>: </a:t>
              </a:r>
              <a:r>
                <a:rPr lang="en-GB" sz="2000" dirty="0" err="1">
                  <a:latin typeface="Bookman Old Style" pitchFamily="18" charset="0"/>
                </a:rPr>
                <a:t>distanta</a:t>
              </a:r>
              <a:r>
                <a:rPr lang="en-GB" sz="2000" dirty="0">
                  <a:latin typeface="Bookman Old Style" pitchFamily="18" charset="0"/>
                </a:rPr>
                <a:t> de </a:t>
              </a:r>
              <a:r>
                <a:rPr lang="en-GB" sz="2000" dirty="0" err="1">
                  <a:latin typeface="Bookman Old Style" pitchFamily="18" charset="0"/>
                </a:rPr>
                <a:t>stingere</a:t>
              </a:r>
              <a:r>
                <a:rPr lang="en-GB" sz="2000" dirty="0">
                  <a:latin typeface="Bookman Old Style" pitchFamily="18" charset="0"/>
                </a:rPr>
                <a:t> </a:t>
              </a:r>
              <a:r>
                <a:rPr lang="en-GB" sz="2000" dirty="0" err="1">
                  <a:latin typeface="Bookman Old Style" pitchFamily="18" charset="0"/>
                </a:rPr>
                <a:t>dintre</a:t>
              </a:r>
              <a:r>
                <a:rPr lang="en-GB" sz="2000" dirty="0">
                  <a:latin typeface="Bookman Old Style" pitchFamily="18" charset="0"/>
                </a:rPr>
                <a:t> </a:t>
              </a:r>
              <a:r>
                <a:rPr lang="en-GB" sz="2000" dirty="0" err="1">
                  <a:latin typeface="Bookman Old Style" pitchFamily="18" charset="0"/>
                </a:rPr>
                <a:t>doua</a:t>
              </a:r>
              <a:r>
                <a:rPr lang="en-GB" sz="2000" dirty="0">
                  <a:latin typeface="Bookman Old Style" pitchFamily="18" charset="0"/>
                </a:rPr>
                <a:t> plane </a:t>
              </a:r>
              <a:r>
                <a:rPr lang="en-GB" sz="2000" dirty="0" err="1">
                  <a:latin typeface="Bookman Old Style" pitchFamily="18" charset="0"/>
                </a:rPr>
                <a:t>paralele</a:t>
              </a:r>
              <a:r>
                <a:rPr lang="en-GB" sz="2000" dirty="0">
                  <a:latin typeface="Bookman Old Style" pitchFamily="18" charset="0"/>
                </a:rPr>
                <a:t> </a:t>
              </a:r>
              <a:r>
                <a:rPr lang="en-GB" sz="2000" dirty="0" err="1">
                  <a:latin typeface="Bookman Old Style" pitchFamily="18" charset="0"/>
                </a:rPr>
                <a:t>si</a:t>
              </a:r>
              <a:r>
                <a:rPr lang="en-GB" sz="2000" dirty="0">
                  <a:latin typeface="Bookman Old Style" pitchFamily="18" charset="0"/>
                </a:rPr>
                <a:t> </a:t>
              </a:r>
              <a:r>
                <a:rPr lang="en-GB" sz="2000" dirty="0" err="1">
                  <a:latin typeface="Bookman Old Style" pitchFamily="18" charset="0"/>
                </a:rPr>
                <a:t>energia</a:t>
              </a:r>
              <a:r>
                <a:rPr lang="en-GB" sz="2000" dirty="0">
                  <a:latin typeface="Bookman Old Style" pitchFamily="18" charset="0"/>
                </a:rPr>
                <a:t> minima de </a:t>
              </a:r>
              <a:r>
                <a:rPr lang="en-GB" sz="2000" dirty="0" err="1">
                  <a:latin typeface="Bookman Old Style" pitchFamily="18" charset="0"/>
                </a:rPr>
                <a:t>initiere</a:t>
              </a:r>
              <a:endParaRPr lang="en-GB" sz="2000" dirty="0">
                <a:latin typeface="Bookman Old Style" pitchFamily="18" charset="0"/>
              </a:endParaRPr>
            </a:p>
            <a:p>
              <a:pPr marL="285750" indent="-285750" algn="just">
                <a:lnSpc>
                  <a:spcPct val="150000"/>
                </a:lnSpc>
                <a:buFontTx/>
                <a:buChar char="-"/>
              </a:pPr>
              <a:r>
                <a:rPr lang="en-GB" sz="2000" dirty="0" err="1">
                  <a:latin typeface="Bookman Old Style" pitchFamily="18" charset="0"/>
                </a:rPr>
                <a:t>Parametri</a:t>
              </a:r>
              <a:r>
                <a:rPr lang="en-GB" sz="2000" dirty="0">
                  <a:latin typeface="Bookman Old Style" pitchFamily="18" charset="0"/>
                </a:rPr>
                <a:t> de </a:t>
              </a:r>
              <a:r>
                <a:rPr lang="en-GB" sz="2000" dirty="0" err="1">
                  <a:latin typeface="Bookman Old Style" pitchFamily="18" charset="0"/>
                </a:rPr>
                <a:t>propagare</a:t>
              </a:r>
              <a:r>
                <a:rPr lang="en-GB" sz="2000" dirty="0">
                  <a:latin typeface="Bookman Old Style" pitchFamily="18" charset="0"/>
                </a:rPr>
                <a:t>: </a:t>
              </a:r>
              <a:r>
                <a:rPr lang="en-GB" sz="2000" dirty="0" err="1">
                  <a:latin typeface="Bookman Old Style" pitchFamily="18" charset="0"/>
                </a:rPr>
                <a:t>viteza</a:t>
              </a:r>
              <a:r>
                <a:rPr lang="en-GB" sz="2000" dirty="0">
                  <a:latin typeface="Bookman Old Style" pitchFamily="18" charset="0"/>
                </a:rPr>
                <a:t> </a:t>
              </a:r>
              <a:r>
                <a:rPr lang="en-GB" sz="2000" dirty="0" err="1">
                  <a:latin typeface="Bookman Old Style" pitchFamily="18" charset="0"/>
                </a:rPr>
                <a:t>normala</a:t>
              </a:r>
              <a:r>
                <a:rPr lang="en-GB" sz="2000" dirty="0">
                  <a:latin typeface="Bookman Old Style" pitchFamily="18" charset="0"/>
                </a:rPr>
                <a:t> de </a:t>
              </a:r>
              <a:r>
                <a:rPr lang="en-GB" sz="2000" dirty="0" err="1">
                  <a:latin typeface="Bookman Old Style" pitchFamily="18" charset="0"/>
                </a:rPr>
                <a:t>combustie</a:t>
              </a:r>
              <a:r>
                <a:rPr lang="en-GB" sz="2000" dirty="0">
                  <a:latin typeface="Bookman Old Style" pitchFamily="18" charset="0"/>
                </a:rPr>
                <a:t> </a:t>
              </a:r>
              <a:r>
                <a:rPr lang="en-GB" sz="2000" dirty="0" err="1">
                  <a:latin typeface="Bookman Old Style" pitchFamily="18" charset="0"/>
                </a:rPr>
                <a:t>si</a:t>
              </a:r>
              <a:r>
                <a:rPr lang="en-GB" sz="2000" dirty="0">
                  <a:latin typeface="Bookman Old Style" pitchFamily="18" charset="0"/>
                </a:rPr>
                <a:t> </a:t>
              </a:r>
              <a:r>
                <a:rPr lang="en-GB" sz="2000" dirty="0" err="1">
                  <a:latin typeface="Bookman Old Style" pitchFamily="18" charset="0"/>
                </a:rPr>
                <a:t>viteza</a:t>
              </a:r>
              <a:r>
                <a:rPr lang="en-GB" sz="2000" dirty="0">
                  <a:latin typeface="Bookman Old Style" pitchFamily="18" charset="0"/>
                </a:rPr>
                <a:t> de </a:t>
              </a:r>
              <a:r>
                <a:rPr lang="en-GB" sz="2000" dirty="0" err="1">
                  <a:latin typeface="Bookman Old Style" pitchFamily="18" charset="0"/>
                </a:rPr>
                <a:t>propagare</a:t>
              </a:r>
              <a:r>
                <a:rPr lang="en-GB" sz="2000" dirty="0">
                  <a:latin typeface="Bookman Old Style" pitchFamily="18" charset="0"/>
                </a:rPr>
                <a:t>.</a:t>
              </a:r>
            </a:p>
            <a:p>
              <a:pPr algn="just">
                <a:lnSpc>
                  <a:spcPct val="150000"/>
                </a:lnSpc>
              </a:pPr>
              <a:r>
                <a:rPr lang="en-GB" sz="2000" dirty="0" err="1">
                  <a:latin typeface="Bookman Old Style" pitchFamily="18" charset="0"/>
                </a:rPr>
                <a:t>Modelarea</a:t>
              </a:r>
              <a:r>
                <a:rPr lang="en-GB" sz="2000" dirty="0">
                  <a:latin typeface="Bookman Old Style" pitchFamily="18" charset="0"/>
                </a:rPr>
                <a:t> </a:t>
              </a:r>
              <a:r>
                <a:rPr lang="en-GB" sz="2000" dirty="0" err="1">
                  <a:latin typeface="Bookman Old Style" pitchFamily="18" charset="0"/>
                </a:rPr>
                <a:t>chimica</a:t>
              </a:r>
              <a:r>
                <a:rPr lang="en-GB" sz="2000" dirty="0">
                  <a:latin typeface="Bookman Old Style" pitchFamily="18" charset="0"/>
                </a:rPr>
                <a:t> a </a:t>
              </a:r>
              <a:r>
                <a:rPr lang="en-GB" sz="2000" dirty="0" err="1">
                  <a:latin typeface="Bookman Old Style" pitchFamily="18" charset="0"/>
                </a:rPr>
                <a:t>propagarii</a:t>
              </a:r>
              <a:r>
                <a:rPr lang="en-GB" sz="2000" dirty="0">
                  <a:latin typeface="Bookman Old Style" pitchFamily="18" charset="0"/>
                </a:rPr>
                <a:t> </a:t>
              </a:r>
              <a:r>
                <a:rPr lang="en-GB" sz="2000" dirty="0" err="1">
                  <a:latin typeface="Bookman Old Style" pitchFamily="18" charset="0"/>
                </a:rPr>
                <a:t>flacarii</a:t>
              </a:r>
              <a:r>
                <a:rPr lang="en-GB" sz="2000" dirty="0">
                  <a:latin typeface="Bookman Old Style" pitchFamily="18" charset="0"/>
                </a:rPr>
                <a:t> in </a:t>
              </a:r>
              <a:r>
                <a:rPr lang="en-GB" sz="2000" dirty="0" err="1">
                  <a:latin typeface="Bookman Old Style" pitchFamily="18" charset="0"/>
                </a:rPr>
                <a:t>amestecuri</a:t>
              </a:r>
              <a:r>
                <a:rPr lang="en-GB" sz="2000" dirty="0">
                  <a:latin typeface="Bookman Old Style" pitchFamily="18" charset="0"/>
                </a:rPr>
                <a:t> reactive </a:t>
              </a:r>
              <a:r>
                <a:rPr lang="en-GB" sz="2000" dirty="0" err="1">
                  <a:latin typeface="Bookman Old Style" pitchFamily="18" charset="0"/>
                </a:rPr>
                <a:t>ofera</a:t>
              </a:r>
              <a:r>
                <a:rPr lang="en-GB" sz="2000" dirty="0">
                  <a:latin typeface="Bookman Old Style" pitchFamily="18" charset="0"/>
                </a:rPr>
                <a:t>, in plus, profile de </a:t>
              </a:r>
              <a:r>
                <a:rPr lang="en-GB" sz="2000" dirty="0" err="1">
                  <a:latin typeface="Bookman Old Style" pitchFamily="18" charset="0"/>
                </a:rPr>
                <a:t>temperatura</a:t>
              </a:r>
              <a:r>
                <a:rPr lang="en-GB" sz="2000" dirty="0">
                  <a:latin typeface="Bookman Old Style" pitchFamily="18" charset="0"/>
                </a:rPr>
                <a:t> </a:t>
              </a:r>
              <a:r>
                <a:rPr lang="en-GB" sz="2000" dirty="0" err="1">
                  <a:latin typeface="Bookman Old Style" pitchFamily="18" charset="0"/>
                </a:rPr>
                <a:t>si</a:t>
              </a:r>
              <a:r>
                <a:rPr lang="en-GB" sz="2000" dirty="0">
                  <a:latin typeface="Bookman Old Style" pitchFamily="18" charset="0"/>
                </a:rPr>
                <a:t> </a:t>
              </a:r>
              <a:r>
                <a:rPr lang="en-GB" sz="2000" dirty="0" err="1">
                  <a:latin typeface="Bookman Old Style" pitchFamily="18" charset="0"/>
                </a:rPr>
                <a:t>specii</a:t>
              </a:r>
              <a:r>
                <a:rPr lang="en-GB" sz="2000" dirty="0">
                  <a:latin typeface="Bookman Old Style" pitchFamily="18" charset="0"/>
                </a:rPr>
                <a:t> </a:t>
              </a:r>
              <a:r>
                <a:rPr lang="en-GB" sz="2000" dirty="0" err="1">
                  <a:latin typeface="Bookman Old Style" pitchFamily="18" charset="0"/>
                </a:rPr>
                <a:t>chimice</a:t>
              </a:r>
              <a:r>
                <a:rPr lang="en-GB" sz="2000" dirty="0">
                  <a:latin typeface="Bookman Old Style" pitchFamily="18" charset="0"/>
                </a:rPr>
                <a:t> in </a:t>
              </a:r>
              <a:r>
                <a:rPr lang="en-GB" sz="2000" dirty="0" err="1">
                  <a:latin typeface="Bookman Old Style" pitchFamily="18" charset="0"/>
                </a:rPr>
                <a:t>flacara</a:t>
              </a:r>
              <a:r>
                <a:rPr lang="en-GB" sz="2000" dirty="0">
                  <a:latin typeface="Bookman Old Style" pitchFamily="18" charset="0"/>
                </a:rPr>
                <a:t>, </a:t>
              </a:r>
              <a:r>
                <a:rPr lang="en-GB" sz="2000" dirty="0" err="1">
                  <a:latin typeface="Bookman Old Style" pitchFamily="18" charset="0"/>
                </a:rPr>
                <a:t>viteze</a:t>
              </a:r>
              <a:r>
                <a:rPr lang="en-GB" sz="2000" dirty="0">
                  <a:latin typeface="Bookman Old Style" pitchFamily="18" charset="0"/>
                </a:rPr>
                <a:t> de </a:t>
              </a:r>
              <a:r>
                <a:rPr lang="en-GB" sz="2000" dirty="0" err="1">
                  <a:latin typeface="Bookman Old Style" pitchFamily="18" charset="0"/>
                </a:rPr>
                <a:t>eliberare</a:t>
              </a:r>
              <a:r>
                <a:rPr lang="en-GB" sz="2000" dirty="0">
                  <a:latin typeface="Bookman Old Style" pitchFamily="18" charset="0"/>
                </a:rPr>
                <a:t> a </a:t>
              </a:r>
              <a:r>
                <a:rPr lang="en-GB" sz="2000" dirty="0" err="1">
                  <a:latin typeface="Bookman Old Style" pitchFamily="18" charset="0"/>
                </a:rPr>
                <a:t>caldurii</a:t>
              </a:r>
              <a:r>
                <a:rPr lang="en-GB" sz="2000" dirty="0">
                  <a:latin typeface="Bookman Old Style" pitchFamily="18" charset="0"/>
                </a:rPr>
                <a:t> </a:t>
              </a:r>
              <a:r>
                <a:rPr lang="en-GB" sz="2000" dirty="0" err="1">
                  <a:latin typeface="Bookman Old Style" pitchFamily="18" charset="0"/>
                </a:rPr>
                <a:t>si</a:t>
              </a:r>
              <a:r>
                <a:rPr lang="en-GB" sz="2000" dirty="0">
                  <a:latin typeface="Bookman Old Style" pitchFamily="18" charset="0"/>
                </a:rPr>
                <a:t> </a:t>
              </a:r>
              <a:r>
                <a:rPr lang="en-GB" sz="2000" dirty="0" err="1">
                  <a:latin typeface="Bookman Old Style" pitchFamily="18" charset="0"/>
                </a:rPr>
                <a:t>grosimi</a:t>
              </a:r>
              <a:r>
                <a:rPr lang="en-GB" sz="2000" dirty="0">
                  <a:latin typeface="Bookman Old Style" pitchFamily="18" charset="0"/>
                </a:rPr>
                <a:t> de front de </a:t>
              </a:r>
              <a:r>
                <a:rPr lang="en-GB" sz="2000" dirty="0" err="1">
                  <a:latin typeface="Bookman Old Style" pitchFamily="18" charset="0"/>
                </a:rPr>
                <a:t>flacara</a:t>
              </a:r>
              <a:r>
                <a:rPr lang="en-GB" sz="2000" dirty="0">
                  <a:latin typeface="Bookman Old Style" pitchFamily="18" charset="0"/>
                </a:rPr>
                <a:t>.</a:t>
              </a:r>
            </a:p>
            <a:p>
              <a:pPr algn="just">
                <a:lnSpc>
                  <a:spcPct val="150000"/>
                </a:lnSpc>
              </a:pPr>
              <a:r>
                <a:rPr lang="en-GB" sz="2000" dirty="0" err="1">
                  <a:latin typeface="Bookman Old Style" pitchFamily="18" charset="0"/>
                </a:rPr>
                <a:t>Studiile</a:t>
              </a:r>
              <a:r>
                <a:rPr lang="en-GB" sz="2000" dirty="0">
                  <a:latin typeface="Bookman Old Style" pitchFamily="18" charset="0"/>
                </a:rPr>
                <a:t> </a:t>
              </a:r>
              <a:r>
                <a:rPr lang="en-GB" sz="2000" dirty="0" err="1">
                  <a:latin typeface="Bookman Old Style" pitchFamily="18" charset="0"/>
                </a:rPr>
                <a:t>vor</a:t>
              </a:r>
              <a:r>
                <a:rPr lang="en-GB" sz="2000" dirty="0">
                  <a:latin typeface="Bookman Old Style" pitchFamily="18" charset="0"/>
                </a:rPr>
                <a:t> fi </a:t>
              </a:r>
              <a:r>
                <a:rPr lang="en-GB" sz="2000" dirty="0" err="1">
                  <a:latin typeface="Bookman Old Style" pitchFamily="18" charset="0"/>
                </a:rPr>
                <a:t>realizate</a:t>
              </a:r>
              <a:r>
                <a:rPr lang="en-GB" sz="2000" dirty="0">
                  <a:latin typeface="Bookman Old Style" pitchFamily="18" charset="0"/>
                </a:rPr>
                <a:t> cu LPG </a:t>
              </a:r>
              <a:r>
                <a:rPr lang="en-GB" sz="2000" dirty="0" err="1">
                  <a:latin typeface="Bookman Old Style" pitchFamily="18" charset="0"/>
                </a:rPr>
                <a:t>avand</a:t>
              </a:r>
              <a:r>
                <a:rPr lang="en-GB" sz="2000" dirty="0">
                  <a:latin typeface="Bookman Old Style" pitchFamily="18" charset="0"/>
                </a:rPr>
                <a:t> </a:t>
              </a:r>
              <a:r>
                <a:rPr lang="en-GB" sz="2000" dirty="0" err="1">
                  <a:latin typeface="Bookman Old Style" pitchFamily="18" charset="0"/>
                </a:rPr>
                <a:t>compozitia</a:t>
              </a:r>
              <a:r>
                <a:rPr lang="en-GB" sz="2000" dirty="0">
                  <a:latin typeface="Bookman Old Style" pitchFamily="18" charset="0"/>
                </a:rPr>
                <a:t> </a:t>
              </a:r>
              <a:r>
                <a:rPr lang="en-GB" sz="2000" dirty="0" err="1">
                  <a:latin typeface="Bookman Old Style" pitchFamily="18" charset="0"/>
                </a:rPr>
                <a:t>regasita</a:t>
              </a:r>
              <a:r>
                <a:rPr lang="en-GB" sz="2000" dirty="0">
                  <a:latin typeface="Bookman Old Style" pitchFamily="18" charset="0"/>
                </a:rPr>
                <a:t> in Romania (</a:t>
              </a:r>
              <a:r>
                <a:rPr lang="en-GB" sz="2000" dirty="0" err="1">
                  <a:latin typeface="Bookman Old Style" pitchFamily="18" charset="0"/>
                </a:rPr>
                <a:t>amestec</a:t>
              </a:r>
              <a:r>
                <a:rPr lang="en-GB" sz="2000" dirty="0">
                  <a:latin typeface="Bookman Old Style" pitchFamily="18" charset="0"/>
                </a:rPr>
                <a:t> de </a:t>
              </a:r>
              <a:r>
                <a:rPr lang="en-GB" sz="2000" dirty="0" err="1">
                  <a:latin typeface="Bookman Old Style" pitchFamily="18" charset="0"/>
                </a:rPr>
                <a:t>propan</a:t>
              </a:r>
              <a:r>
                <a:rPr lang="en-GB" sz="2000" dirty="0">
                  <a:latin typeface="Bookman Old Style" pitchFamily="18" charset="0"/>
                </a:rPr>
                <a:t>, n-</a:t>
              </a:r>
              <a:r>
                <a:rPr lang="en-GB" sz="2000" dirty="0" err="1">
                  <a:latin typeface="Bookman Old Style" pitchFamily="18" charset="0"/>
                </a:rPr>
                <a:t>butan</a:t>
              </a:r>
              <a:r>
                <a:rPr lang="en-GB" sz="2000" dirty="0">
                  <a:latin typeface="Bookman Old Style" pitchFamily="18" charset="0"/>
                </a:rPr>
                <a:t> </a:t>
              </a:r>
              <a:r>
                <a:rPr lang="en-GB" sz="2000" dirty="0" err="1">
                  <a:latin typeface="Bookman Old Style" pitchFamily="18" charset="0"/>
                </a:rPr>
                <a:t>si</a:t>
              </a:r>
              <a:r>
                <a:rPr lang="en-GB" sz="2000" dirty="0">
                  <a:latin typeface="Bookman Old Style" pitchFamily="18" charset="0"/>
                </a:rPr>
                <a:t> i-</a:t>
              </a:r>
              <a:r>
                <a:rPr lang="en-GB" sz="2000" dirty="0" err="1">
                  <a:latin typeface="Bookman Old Style" pitchFamily="18" charset="0"/>
                </a:rPr>
                <a:t>butan</a:t>
              </a:r>
              <a:r>
                <a:rPr lang="en-GB" sz="2000" dirty="0">
                  <a:latin typeface="Bookman Old Style" pitchFamily="18" charset="0"/>
                </a:rPr>
                <a:t>) cu </a:t>
              </a:r>
              <a:r>
                <a:rPr lang="en-GB" sz="2000" dirty="0" err="1">
                  <a:latin typeface="Bookman Old Style" pitchFamily="18" charset="0"/>
                </a:rPr>
                <a:t>aer</a:t>
              </a:r>
              <a:r>
                <a:rPr lang="en-GB" sz="2000" dirty="0">
                  <a:latin typeface="Bookman Old Style" pitchFamily="18" charset="0"/>
                </a:rPr>
                <a:t> cu </a:t>
              </a:r>
              <a:r>
                <a:rPr lang="en-GB" sz="2000" dirty="0" err="1">
                  <a:latin typeface="Bookman Old Style" pitchFamily="18" charset="0"/>
                </a:rPr>
                <a:t>diferite</a:t>
              </a:r>
              <a:r>
                <a:rPr lang="en-GB" sz="2000" dirty="0">
                  <a:latin typeface="Bookman Old Style" pitchFamily="18" charset="0"/>
                </a:rPr>
                <a:t> </a:t>
              </a:r>
              <a:r>
                <a:rPr lang="en-GB" sz="2000" dirty="0" err="1">
                  <a:latin typeface="Bookman Old Style" pitchFamily="18" charset="0"/>
                </a:rPr>
                <a:t>rapoarte</a:t>
              </a:r>
              <a:r>
                <a:rPr lang="en-GB" sz="2000" dirty="0">
                  <a:latin typeface="Bookman Old Style" pitchFamily="18" charset="0"/>
                </a:rPr>
                <a:t> </a:t>
              </a:r>
              <a:r>
                <a:rPr lang="en-GB" sz="2000" dirty="0" err="1">
                  <a:latin typeface="Bookman Old Style" pitchFamily="18" charset="0"/>
                </a:rPr>
                <a:t>combustibil</a:t>
              </a:r>
              <a:r>
                <a:rPr lang="en-GB" sz="2000" dirty="0">
                  <a:latin typeface="Bookman Old Style" pitchFamily="18" charset="0"/>
                </a:rPr>
                <a:t>/</a:t>
              </a:r>
              <a:r>
                <a:rPr lang="en-GB" sz="2000" dirty="0" err="1">
                  <a:latin typeface="Bookman Old Style" pitchFamily="18" charset="0"/>
                </a:rPr>
                <a:t>oxigen</a:t>
              </a:r>
              <a:r>
                <a:rPr lang="en-GB" sz="2000" dirty="0">
                  <a:latin typeface="Bookman Old Style" pitchFamily="18" charset="0"/>
                </a:rPr>
                <a:t> in </a:t>
              </a:r>
              <a:r>
                <a:rPr lang="en-GB" sz="2000" dirty="0" err="1">
                  <a:latin typeface="Bookman Old Style" pitchFamily="18" charset="0"/>
                </a:rPr>
                <a:t>interiorul</a:t>
              </a:r>
              <a:r>
                <a:rPr lang="en-GB" sz="2000" dirty="0">
                  <a:latin typeface="Bookman Old Style" pitchFamily="18" charset="0"/>
                </a:rPr>
                <a:t> </a:t>
              </a:r>
              <a:r>
                <a:rPr lang="en-GB" sz="2000" dirty="0" err="1">
                  <a:latin typeface="Bookman Old Style" pitchFamily="18" charset="0"/>
                </a:rPr>
                <a:t>domeniului</a:t>
              </a:r>
              <a:r>
                <a:rPr lang="en-GB" sz="2000" dirty="0">
                  <a:latin typeface="Bookman Old Style" pitchFamily="18" charset="0"/>
                </a:rPr>
                <a:t> de </a:t>
              </a:r>
              <a:r>
                <a:rPr lang="en-GB" sz="2000" dirty="0" err="1">
                  <a:latin typeface="Bookman Old Style" pitchFamily="18" charset="0"/>
                </a:rPr>
                <a:t>inflamabilitate</a:t>
              </a:r>
              <a:r>
                <a:rPr lang="en-GB" sz="2000" dirty="0">
                  <a:latin typeface="Bookman Old Style" pitchFamily="18" charset="0"/>
                </a:rPr>
                <a:t> la </a:t>
              </a:r>
              <a:r>
                <a:rPr lang="en-GB" sz="2000" dirty="0" err="1">
                  <a:latin typeface="Bookman Old Style" pitchFamily="18" charset="0"/>
                </a:rPr>
                <a:t>presiuni</a:t>
              </a:r>
              <a:r>
                <a:rPr lang="en-GB" sz="2000" dirty="0">
                  <a:latin typeface="Bookman Old Style" pitchFamily="18" charset="0"/>
                </a:rPr>
                <a:t> </a:t>
              </a:r>
              <a:r>
                <a:rPr lang="en-GB" sz="2000" dirty="0" err="1">
                  <a:latin typeface="Bookman Old Style" pitchFamily="18" charset="0"/>
                </a:rPr>
                <a:t>initiale</a:t>
              </a:r>
              <a:r>
                <a:rPr lang="en-GB" sz="2000" dirty="0">
                  <a:latin typeface="Bookman Old Style" pitchFamily="18" charset="0"/>
                </a:rPr>
                <a:t> </a:t>
              </a:r>
              <a:r>
                <a:rPr lang="en-GB" sz="2000" dirty="0" err="1">
                  <a:latin typeface="Bookman Old Style" pitchFamily="18" charset="0"/>
                </a:rPr>
                <a:t>intre</a:t>
              </a:r>
              <a:r>
                <a:rPr lang="en-GB" sz="2000" dirty="0">
                  <a:latin typeface="Bookman Old Style" pitchFamily="18" charset="0"/>
                </a:rPr>
                <a:t> 0.5 </a:t>
              </a:r>
              <a:r>
                <a:rPr lang="en-GB" sz="2000" dirty="0" err="1">
                  <a:latin typeface="Bookman Old Style" pitchFamily="18" charset="0"/>
                </a:rPr>
                <a:t>si</a:t>
              </a:r>
              <a:r>
                <a:rPr lang="en-GB" sz="2000" dirty="0">
                  <a:latin typeface="Bookman Old Style" pitchFamily="18" charset="0"/>
                </a:rPr>
                <a:t> 2 bar, </a:t>
              </a:r>
              <a:r>
                <a:rPr lang="en-GB" sz="2000" dirty="0" err="1">
                  <a:latin typeface="Bookman Old Style" pitchFamily="18" charset="0"/>
                </a:rPr>
                <a:t>temperatura</a:t>
              </a:r>
              <a:r>
                <a:rPr lang="en-GB" sz="2000" dirty="0">
                  <a:latin typeface="Bookman Old Style" pitchFamily="18" charset="0"/>
                </a:rPr>
                <a:t> </a:t>
              </a:r>
              <a:r>
                <a:rPr lang="en-GB" sz="2000" dirty="0" err="1">
                  <a:latin typeface="Bookman Old Style" pitchFamily="18" charset="0"/>
                </a:rPr>
                <a:t>initiala</a:t>
              </a:r>
              <a:r>
                <a:rPr lang="en-GB" sz="2000" dirty="0">
                  <a:latin typeface="Bookman Old Style" pitchFamily="18" charset="0"/>
                </a:rPr>
                <a:t> </a:t>
              </a:r>
              <a:r>
                <a:rPr lang="en-GB" sz="2000" dirty="0" err="1">
                  <a:latin typeface="Bookman Old Style" pitchFamily="18" charset="0"/>
                </a:rPr>
                <a:t>ambianta</a:t>
              </a:r>
              <a:r>
                <a:rPr lang="en-GB" sz="2000" dirty="0">
                  <a:latin typeface="Bookman Old Style" pitchFamily="18" charset="0"/>
                </a:rPr>
                <a:t> </a:t>
              </a:r>
              <a:r>
                <a:rPr lang="en-GB" sz="2000" dirty="0" err="1">
                  <a:latin typeface="Bookman Old Style" pitchFamily="18" charset="0"/>
                </a:rPr>
                <a:t>si</a:t>
              </a:r>
              <a:r>
                <a:rPr lang="en-GB" sz="2000" dirty="0">
                  <a:latin typeface="Bookman Old Style" pitchFamily="18" charset="0"/>
                </a:rPr>
                <a:t> </a:t>
              </a:r>
              <a:r>
                <a:rPr lang="en-GB" sz="2000" dirty="0" err="1">
                  <a:latin typeface="Bookman Old Style" pitchFamily="18" charset="0"/>
                </a:rPr>
                <a:t>diferite</a:t>
              </a:r>
              <a:r>
                <a:rPr lang="en-GB" sz="2000" dirty="0">
                  <a:latin typeface="Bookman Old Style" pitchFamily="18" charset="0"/>
                </a:rPr>
                <a:t> </a:t>
              </a:r>
              <a:r>
                <a:rPr lang="en-GB" sz="2000" dirty="0" err="1">
                  <a:latin typeface="Bookman Old Style" pitchFamily="18" charset="0"/>
                </a:rPr>
                <a:t>procente</a:t>
              </a:r>
              <a:r>
                <a:rPr lang="en-GB" sz="2000" dirty="0">
                  <a:latin typeface="Bookman Old Style" pitchFamily="18" charset="0"/>
                </a:rPr>
                <a:t> de </a:t>
              </a:r>
              <a:r>
                <a:rPr lang="en-GB" sz="2000" dirty="0" err="1">
                  <a:latin typeface="Bookman Old Style" pitchFamily="18" charset="0"/>
                </a:rPr>
                <a:t>hidrogen</a:t>
              </a:r>
              <a:r>
                <a:rPr lang="en-GB" sz="2000" dirty="0">
                  <a:latin typeface="Bookman Old Style" pitchFamily="18" charset="0"/>
                </a:rPr>
                <a:t> </a:t>
              </a:r>
              <a:r>
                <a:rPr lang="en-GB" sz="2000" dirty="0" err="1">
                  <a:latin typeface="Bookman Old Style" pitchFamily="18" charset="0"/>
                </a:rPr>
                <a:t>intre</a:t>
              </a:r>
              <a:r>
                <a:rPr lang="en-GB" sz="2000" dirty="0">
                  <a:latin typeface="Bookman Old Style" pitchFamily="18" charset="0"/>
                </a:rPr>
                <a:t> 5 </a:t>
              </a:r>
              <a:r>
                <a:rPr lang="en-GB" sz="2000" dirty="0" err="1">
                  <a:latin typeface="Bookman Old Style" pitchFamily="18" charset="0"/>
                </a:rPr>
                <a:t>si</a:t>
              </a:r>
              <a:r>
                <a:rPr lang="en-GB" sz="2000" dirty="0">
                  <a:latin typeface="Bookman Old Style" pitchFamily="18" charset="0"/>
                </a:rPr>
                <a:t> 15%.</a:t>
              </a:r>
            </a:p>
          </p:txBody>
        </p:sp>
      </p:grpSp>
    </p:spTree>
    <p:extLst>
      <p:ext uri="{BB962C8B-B14F-4D97-AF65-F5344CB8AC3E}">
        <p14:creationId xmlns:p14="http://schemas.microsoft.com/office/powerpoint/2010/main" val="2526113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53DBEA-4008-C768-EAE7-D7735A2B52D3}"/>
              </a:ext>
            </a:extLst>
          </p:cNvPr>
          <p:cNvSpPr txBox="1"/>
          <p:nvPr/>
        </p:nvSpPr>
        <p:spPr>
          <a:xfrm>
            <a:off x="161925" y="89932"/>
            <a:ext cx="11820968" cy="6740307"/>
          </a:xfrm>
          <a:prstGeom prst="rect">
            <a:avLst/>
          </a:prstGeom>
          <a:noFill/>
        </p:spPr>
        <p:txBody>
          <a:bodyPr wrap="square" rtlCol="0">
            <a:spAutoFit/>
          </a:bodyPr>
          <a:lstStyle/>
          <a:p>
            <a:pPr algn="ctr">
              <a:lnSpc>
                <a:spcPct val="150000"/>
              </a:lnSpc>
            </a:pPr>
            <a:r>
              <a:rPr lang="en-US" sz="2400" b="1" i="1" dirty="0">
                <a:solidFill>
                  <a:srgbClr val="C00000"/>
                </a:solidFill>
                <a:latin typeface="Book Antiqua" panose="02040602050305030304" pitchFamily="18" charset="0"/>
                <a:cs typeface="Times New Roman" panose="02020603050405020304" pitchFamily="18" charset="0"/>
              </a:rPr>
              <a:t>Conclusions</a:t>
            </a:r>
          </a:p>
          <a:p>
            <a:pPr marL="0" marR="0" algn="just">
              <a:lnSpc>
                <a:spcPct val="150000"/>
              </a:lnSpc>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planned deliverables for this project were achieved in 100% proportion (Normal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burning velocities</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propagation speeds, adiabatic flame temperatures, concentration profiles for active species,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quenching</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distances, minimum ignition energies) for fuel-air mixtures and fuel-hydrogen-air. The dissemination of the results was achieved by publishing 6 papers in ISI indexed journals and participating in international conferences with 16 papers.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50000"/>
              </a:lnSpc>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investigations carried out on the explosiv</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ity</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parameters of fuel-hydrogen-air mixtures aimed at the complete characterization of these systems in order to highlight the effect that the addition of hydrogen has on the flammability parameters of these mixtures with the aim of improving combustion performance and reducing pollution. A significant result in this sense is represented by the two works published in 2024 in journals with a very high impact factor for the studied field: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buFont typeface="+mj-lt"/>
              <a:buAutoNum type="arabicPeriod"/>
            </a:pP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V. Giurcan, </a:t>
            </a: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C. Movileanu*</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M. Mitu, D. Razus, The impact of H2-enrichment on flame structure and combustion characteristic properties of premixed hydrocarbon-air flames, Fuel, 376, 132674, 2024,  </a:t>
            </a:r>
            <a:r>
              <a:rPr lang="ro-RO"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Persistent link using digital object identifier"/>
              </a:rPr>
              <a:t>https://doi.org/10.1016/j.fuel.2024.132674</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IF (2024) = 6.7;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buFont typeface="+mj-lt"/>
              <a:buAutoNum type="arabicPeriod"/>
            </a:pP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C. Movileanu</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V. Giurcan, D. Razus, A. M. Musuc, C. Hornoiu, P. Chesler, M. Mitu, Hydrogen influence on confined explosion characteristics of hydrocarbon-air mixtures at sub-atmospheric pressures, Intern. J. Hydrogen Energy, 67, 150–158, 2024,  </a:t>
            </a:r>
            <a:r>
              <a:rPr lang="ro-RO"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Persistent link using digital object identifier"/>
              </a:rPr>
              <a:t>https://doi.org/10.1016/j.ijhydene.2024.04.128</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IF (2024) = 8.1.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55129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B3878C-2198-4F1B-8594-822D68A2E62B}"/>
              </a:ext>
            </a:extLst>
          </p:cNvPr>
          <p:cNvSpPr txBox="1"/>
          <p:nvPr/>
        </p:nvSpPr>
        <p:spPr>
          <a:xfrm>
            <a:off x="113489" y="659778"/>
            <a:ext cx="11965021" cy="5170646"/>
          </a:xfrm>
          <a:prstGeom prst="rect">
            <a:avLst/>
          </a:prstGeom>
          <a:noFill/>
        </p:spPr>
        <p:txBody>
          <a:bodyPr wrap="square" rtlCol="0">
            <a:spAutoFit/>
          </a:bodyPr>
          <a:lstStyle/>
          <a:p>
            <a:pPr algn="just">
              <a:lnSpc>
                <a:spcPct val="150000"/>
              </a:lnSpc>
            </a:pPr>
            <a:r>
              <a:rPr lang="en-GB" sz="2000" dirty="0">
                <a:solidFill>
                  <a:srgbClr val="C00000"/>
                </a:solidFill>
                <a:latin typeface="Book Antiqua" panose="02040602050305030304" pitchFamily="18" charset="0"/>
              </a:rPr>
              <a:t>O1. </a:t>
            </a:r>
            <a:r>
              <a:rPr lang="it-IT" sz="2000" dirty="0" err="1">
                <a:solidFill>
                  <a:srgbClr val="C00000"/>
                </a:solidFill>
                <a:latin typeface="Book Antiqua" panose="02040602050305030304" pitchFamily="18" charset="0"/>
              </a:rPr>
              <a:t>Masuratori</a:t>
            </a:r>
            <a:r>
              <a:rPr lang="it-IT" sz="2000" dirty="0">
                <a:solidFill>
                  <a:srgbClr val="C00000"/>
                </a:solidFill>
                <a:latin typeface="Book Antiqua" panose="02040602050305030304" pitchFamily="18" charset="0"/>
              </a:rPr>
              <a:t> </a:t>
            </a:r>
            <a:r>
              <a:rPr lang="it-IT" sz="2000" dirty="0" err="1">
                <a:solidFill>
                  <a:srgbClr val="C00000"/>
                </a:solidFill>
                <a:latin typeface="Book Antiqua" panose="02040602050305030304" pitchFamily="18" charset="0"/>
              </a:rPr>
              <a:t>experimentale</a:t>
            </a:r>
            <a:r>
              <a:rPr lang="it-IT" sz="2000" dirty="0">
                <a:solidFill>
                  <a:srgbClr val="C00000"/>
                </a:solidFill>
                <a:latin typeface="Book Antiqua" panose="02040602050305030304" pitchFamily="18" charset="0"/>
              </a:rPr>
              <a:t> si </a:t>
            </a:r>
            <a:r>
              <a:rPr lang="it-IT" sz="2000" dirty="0" err="1">
                <a:solidFill>
                  <a:srgbClr val="C00000"/>
                </a:solidFill>
                <a:latin typeface="Book Antiqua" panose="02040602050305030304" pitchFamily="18" charset="0"/>
              </a:rPr>
              <a:t>calcule</a:t>
            </a:r>
            <a:r>
              <a:rPr lang="it-IT" sz="2000" dirty="0">
                <a:solidFill>
                  <a:srgbClr val="C00000"/>
                </a:solidFill>
                <a:latin typeface="Book Antiqua" panose="02040602050305030304" pitchFamily="18" charset="0"/>
              </a:rPr>
              <a:t> </a:t>
            </a:r>
            <a:r>
              <a:rPr lang="it-IT" sz="2000" dirty="0" err="1">
                <a:solidFill>
                  <a:srgbClr val="C00000"/>
                </a:solidFill>
                <a:latin typeface="Book Antiqua" panose="02040602050305030304" pitchFamily="18" charset="0"/>
              </a:rPr>
              <a:t>ale</a:t>
            </a:r>
            <a:r>
              <a:rPr lang="it-IT" sz="2000" dirty="0">
                <a:solidFill>
                  <a:srgbClr val="C00000"/>
                </a:solidFill>
                <a:latin typeface="Book Antiqua" panose="02040602050305030304" pitchFamily="18" charset="0"/>
              </a:rPr>
              <a:t> </a:t>
            </a:r>
            <a:r>
              <a:rPr lang="it-IT" sz="2000" dirty="0" err="1">
                <a:solidFill>
                  <a:srgbClr val="C00000"/>
                </a:solidFill>
                <a:latin typeface="Book Antiqua" panose="02040602050305030304" pitchFamily="18" charset="0"/>
              </a:rPr>
              <a:t>parametrilor</a:t>
            </a:r>
            <a:r>
              <a:rPr lang="it-IT" sz="2000" dirty="0">
                <a:solidFill>
                  <a:srgbClr val="C00000"/>
                </a:solidFill>
                <a:latin typeface="Book Antiqua" panose="02040602050305030304" pitchFamily="18" charset="0"/>
              </a:rPr>
              <a:t> de </a:t>
            </a:r>
            <a:r>
              <a:rPr lang="it-IT" sz="2000" dirty="0" err="1">
                <a:solidFill>
                  <a:srgbClr val="C00000"/>
                </a:solidFill>
                <a:latin typeface="Book Antiqua" panose="02040602050305030304" pitchFamily="18" charset="0"/>
              </a:rPr>
              <a:t>inflamabilitate</a:t>
            </a:r>
            <a:r>
              <a:rPr lang="it-IT" sz="2000" dirty="0">
                <a:solidFill>
                  <a:srgbClr val="C00000"/>
                </a:solidFill>
                <a:latin typeface="Book Antiqua" panose="02040602050305030304" pitchFamily="18" charset="0"/>
              </a:rPr>
              <a:t> </a:t>
            </a:r>
            <a:r>
              <a:rPr lang="it-IT" sz="2000" dirty="0" err="1">
                <a:solidFill>
                  <a:srgbClr val="C00000"/>
                </a:solidFill>
                <a:latin typeface="Book Antiqua" panose="02040602050305030304" pitchFamily="18" charset="0"/>
              </a:rPr>
              <a:t>pentru</a:t>
            </a:r>
            <a:r>
              <a:rPr lang="it-IT" sz="2000" dirty="0">
                <a:solidFill>
                  <a:srgbClr val="C00000"/>
                </a:solidFill>
                <a:latin typeface="Book Antiqua" panose="02040602050305030304" pitchFamily="18" charset="0"/>
              </a:rPr>
              <a:t> </a:t>
            </a:r>
            <a:r>
              <a:rPr lang="it-IT" sz="2000" dirty="0" err="1">
                <a:solidFill>
                  <a:srgbClr val="C00000"/>
                </a:solidFill>
                <a:latin typeface="Book Antiqua" panose="02040602050305030304" pitchFamily="18" charset="0"/>
              </a:rPr>
              <a:t>amestecuri</a:t>
            </a:r>
            <a:r>
              <a:rPr lang="it-IT" sz="2000" dirty="0">
                <a:solidFill>
                  <a:srgbClr val="C00000"/>
                </a:solidFill>
                <a:latin typeface="Book Antiqua" panose="02040602050305030304" pitchFamily="18" charset="0"/>
              </a:rPr>
              <a:t> </a:t>
            </a:r>
            <a:r>
              <a:rPr lang="it-IT" sz="2000" dirty="0" err="1">
                <a:solidFill>
                  <a:srgbClr val="C00000"/>
                </a:solidFill>
                <a:latin typeface="Book Antiqua" panose="02040602050305030304" pitchFamily="18" charset="0"/>
              </a:rPr>
              <a:t>hidrocarbura-aer</a:t>
            </a:r>
            <a:r>
              <a:rPr lang="it-IT" sz="2000" dirty="0">
                <a:solidFill>
                  <a:srgbClr val="C00000"/>
                </a:solidFill>
                <a:latin typeface="Book Antiqua" panose="02040602050305030304" pitchFamily="18" charset="0"/>
              </a:rPr>
              <a:t> la </a:t>
            </a:r>
            <a:r>
              <a:rPr lang="it-IT" sz="2000" dirty="0" err="1">
                <a:solidFill>
                  <a:srgbClr val="C00000"/>
                </a:solidFill>
                <a:latin typeface="Book Antiqua" panose="02040602050305030304" pitchFamily="18" charset="0"/>
              </a:rPr>
              <a:t>diferite</a:t>
            </a:r>
            <a:r>
              <a:rPr lang="it-IT" sz="2000" dirty="0">
                <a:solidFill>
                  <a:srgbClr val="C00000"/>
                </a:solidFill>
                <a:latin typeface="Book Antiqua" panose="02040602050305030304" pitchFamily="18" charset="0"/>
              </a:rPr>
              <a:t> </a:t>
            </a:r>
            <a:r>
              <a:rPr lang="it-IT" sz="2000" dirty="0" err="1">
                <a:solidFill>
                  <a:srgbClr val="C00000"/>
                </a:solidFill>
                <a:latin typeface="Book Antiqua" panose="02040602050305030304" pitchFamily="18" charset="0"/>
              </a:rPr>
              <a:t>presiuni</a:t>
            </a:r>
            <a:r>
              <a:rPr lang="it-IT" sz="2000" dirty="0">
                <a:solidFill>
                  <a:srgbClr val="C00000"/>
                </a:solidFill>
                <a:latin typeface="Book Antiqua" panose="02040602050305030304" pitchFamily="18" charset="0"/>
              </a:rPr>
              <a:t> si </a:t>
            </a:r>
            <a:r>
              <a:rPr lang="it-IT" sz="2000" dirty="0" err="1">
                <a:solidFill>
                  <a:srgbClr val="C00000"/>
                </a:solidFill>
                <a:latin typeface="Book Antiqua" panose="02040602050305030304" pitchFamily="18" charset="0"/>
              </a:rPr>
              <a:t>concentratii</a:t>
            </a:r>
            <a:r>
              <a:rPr lang="it-IT" sz="2000" dirty="0">
                <a:solidFill>
                  <a:srgbClr val="C00000"/>
                </a:solidFill>
                <a:latin typeface="Book Antiqua" panose="02040602050305030304" pitchFamily="18" charset="0"/>
              </a:rPr>
              <a:t> </a:t>
            </a:r>
            <a:r>
              <a:rPr lang="it-IT" sz="2000" dirty="0" err="1">
                <a:solidFill>
                  <a:srgbClr val="C00000"/>
                </a:solidFill>
                <a:latin typeface="Book Antiqua" panose="02040602050305030304" pitchFamily="18" charset="0"/>
              </a:rPr>
              <a:t>initiale</a:t>
            </a:r>
            <a:r>
              <a:rPr lang="it-IT" sz="2000" dirty="0">
                <a:solidFill>
                  <a:srgbClr val="C00000"/>
                </a:solidFill>
                <a:latin typeface="Book Antiqua" panose="02040602050305030304" pitchFamily="18" charset="0"/>
              </a:rPr>
              <a:t> si la temperatura </a:t>
            </a:r>
            <a:r>
              <a:rPr lang="it-IT" sz="2000" dirty="0" err="1">
                <a:solidFill>
                  <a:srgbClr val="C00000"/>
                </a:solidFill>
                <a:latin typeface="Book Antiqua" panose="02040602050305030304" pitchFamily="18" charset="0"/>
              </a:rPr>
              <a:t>initiala</a:t>
            </a:r>
            <a:r>
              <a:rPr lang="it-IT" sz="2000" dirty="0">
                <a:solidFill>
                  <a:srgbClr val="C00000"/>
                </a:solidFill>
                <a:latin typeface="Book Antiqua" panose="02040602050305030304" pitchFamily="18" charset="0"/>
              </a:rPr>
              <a:t> </a:t>
            </a:r>
            <a:r>
              <a:rPr lang="it-IT" sz="2000" dirty="0" err="1">
                <a:solidFill>
                  <a:srgbClr val="C00000"/>
                </a:solidFill>
                <a:latin typeface="Book Antiqua" panose="02040602050305030304" pitchFamily="18" charset="0"/>
              </a:rPr>
              <a:t>ambianta</a:t>
            </a:r>
            <a:endParaRPr lang="it-IT" sz="2000" dirty="0">
              <a:solidFill>
                <a:srgbClr val="C00000"/>
              </a:solidFill>
              <a:latin typeface="Book Antiqua" panose="02040602050305030304" pitchFamily="18" charset="0"/>
            </a:endParaRPr>
          </a:p>
          <a:p>
            <a:pPr algn="just">
              <a:lnSpc>
                <a:spcPct val="150000"/>
              </a:lnSpc>
            </a:pPr>
            <a:endParaRPr lang="en-GB" sz="2000" dirty="0">
              <a:latin typeface="Book Antiqua" panose="02040602050305030304" pitchFamily="18" charset="0"/>
            </a:endParaRPr>
          </a:p>
          <a:p>
            <a:pPr marL="573087" indent="-514350" algn="just">
              <a:lnSpc>
                <a:spcPct val="150000"/>
              </a:lnSpc>
              <a:buFont typeface="+mj-lt"/>
              <a:buAutoNum type="arabicPeriod"/>
            </a:pPr>
            <a:r>
              <a:rPr lang="en-GB" sz="2000" dirty="0">
                <a:latin typeface="Book Antiqua" panose="02040602050305030304" pitchFamily="18" charset="0"/>
              </a:rPr>
              <a:t> </a:t>
            </a:r>
            <a:r>
              <a:rPr lang="en-GB" sz="2000" dirty="0" err="1">
                <a:latin typeface="Book Antiqua" panose="02040602050305030304" pitchFamily="18" charset="0"/>
              </a:rPr>
              <a:t>Determinarea</a:t>
            </a:r>
            <a:r>
              <a:rPr lang="en-GB" sz="2000" dirty="0">
                <a:latin typeface="Book Antiqua" panose="02040602050305030304" pitchFamily="18" charset="0"/>
              </a:rPr>
              <a:t> </a:t>
            </a:r>
            <a:r>
              <a:rPr lang="en-GB" sz="2000" dirty="0" err="1">
                <a:latin typeface="Book Antiqua" panose="02040602050305030304" pitchFamily="18" charset="0"/>
              </a:rPr>
              <a:t>coeficientilor</a:t>
            </a:r>
            <a:r>
              <a:rPr lang="en-GB" sz="2000" dirty="0">
                <a:latin typeface="Book Antiqua" panose="02040602050305030304" pitchFamily="18" charset="0"/>
              </a:rPr>
              <a:t> </a:t>
            </a:r>
            <a:r>
              <a:rPr lang="en-GB" sz="2000" dirty="0" err="1">
                <a:latin typeface="Book Antiqua" panose="02040602050305030304" pitchFamily="18" charset="0"/>
              </a:rPr>
              <a:t>legii</a:t>
            </a:r>
            <a:r>
              <a:rPr lang="en-GB" sz="2000" dirty="0">
                <a:latin typeface="Book Antiqua" panose="02040602050305030304" pitchFamily="18" charset="0"/>
              </a:rPr>
              <a:t> </a:t>
            </a:r>
            <a:r>
              <a:rPr lang="en-GB" sz="2000" dirty="0" err="1">
                <a:latin typeface="Book Antiqua" panose="02040602050305030304" pitchFamily="18" charset="0"/>
              </a:rPr>
              <a:t>cubice</a:t>
            </a:r>
            <a:r>
              <a:rPr lang="en-GB" sz="2000" dirty="0">
                <a:latin typeface="Book Antiqua" panose="02040602050305030304" pitchFamily="18" charset="0"/>
              </a:rPr>
              <a:t> din </a:t>
            </a:r>
            <a:r>
              <a:rPr lang="en-GB" sz="2000" dirty="0" err="1">
                <a:latin typeface="Book Antiqua" panose="02040602050305030304" pitchFamily="18" charset="0"/>
              </a:rPr>
              <a:t>inregistrarile</a:t>
            </a:r>
            <a:r>
              <a:rPr lang="en-GB" sz="2000" dirty="0">
                <a:latin typeface="Book Antiqua" panose="02040602050305030304" pitchFamily="18" charset="0"/>
              </a:rPr>
              <a:t> </a:t>
            </a:r>
            <a:r>
              <a:rPr lang="en-GB" sz="2000" dirty="0" err="1">
                <a:latin typeface="Book Antiqua" panose="02040602050305030304" pitchFamily="18" charset="0"/>
              </a:rPr>
              <a:t>presiune-timp</a:t>
            </a:r>
            <a:r>
              <a:rPr lang="en-GB" sz="2000" dirty="0">
                <a:latin typeface="Book Antiqua" panose="02040602050305030304" pitchFamily="18" charset="0"/>
              </a:rPr>
              <a:t> </a:t>
            </a:r>
            <a:r>
              <a:rPr lang="en-GB" sz="2000" dirty="0" err="1">
                <a:latin typeface="Book Antiqua" panose="02040602050305030304" pitchFamily="18" charset="0"/>
              </a:rPr>
              <a:t>pentru</a:t>
            </a:r>
            <a:r>
              <a:rPr lang="en-GB" sz="2000" dirty="0">
                <a:latin typeface="Book Antiqua" panose="02040602050305030304" pitchFamily="18" charset="0"/>
              </a:rPr>
              <a:t> </a:t>
            </a:r>
            <a:r>
              <a:rPr lang="en-GB" sz="2000" dirty="0" err="1">
                <a:latin typeface="Book Antiqua" panose="02040602050305030304" pitchFamily="18" charset="0"/>
              </a:rPr>
              <a:t>explozii</a:t>
            </a:r>
            <a:r>
              <a:rPr lang="en-GB" sz="2000" dirty="0">
                <a:latin typeface="Book Antiqua" panose="02040602050305030304" pitchFamily="18" charset="0"/>
              </a:rPr>
              <a:t> </a:t>
            </a:r>
            <a:r>
              <a:rPr lang="en-GB" sz="2000" dirty="0" err="1">
                <a:latin typeface="Book Antiqua" panose="02040602050305030304" pitchFamily="18" charset="0"/>
              </a:rPr>
              <a:t>hidrocarbura-aer</a:t>
            </a:r>
            <a:r>
              <a:rPr lang="en-GB" sz="2000" dirty="0">
                <a:latin typeface="Book Antiqua" panose="02040602050305030304" pitchFamily="18" charset="0"/>
              </a:rPr>
              <a:t> la </a:t>
            </a:r>
            <a:r>
              <a:rPr lang="en-GB" sz="2000" dirty="0" err="1">
                <a:latin typeface="Book Antiqua" panose="02040602050305030304" pitchFamily="18" charset="0"/>
              </a:rPr>
              <a:t>diferite</a:t>
            </a:r>
            <a:r>
              <a:rPr lang="en-GB" sz="2000" dirty="0">
                <a:latin typeface="Book Antiqua" panose="02040602050305030304" pitchFamily="18" charset="0"/>
              </a:rPr>
              <a:t> </a:t>
            </a:r>
            <a:r>
              <a:rPr lang="en-GB" sz="2000" dirty="0" err="1">
                <a:latin typeface="Book Antiqua" panose="02040602050305030304" pitchFamily="18" charset="0"/>
              </a:rPr>
              <a:t>presiuni</a:t>
            </a:r>
            <a:r>
              <a:rPr lang="en-GB" sz="2000" dirty="0">
                <a:latin typeface="Book Antiqua" panose="02040602050305030304" pitchFamily="18" charset="0"/>
              </a:rPr>
              <a:t> </a:t>
            </a:r>
            <a:r>
              <a:rPr lang="en-GB" sz="2000" dirty="0" err="1">
                <a:latin typeface="Book Antiqua" panose="02040602050305030304" pitchFamily="18" charset="0"/>
              </a:rPr>
              <a:t>inițiale</a:t>
            </a:r>
            <a:r>
              <a:rPr lang="en-GB" sz="2000" dirty="0">
                <a:latin typeface="Book Antiqua" panose="02040602050305030304" pitchFamily="18" charset="0"/>
              </a:rPr>
              <a:t> </a:t>
            </a:r>
            <a:r>
              <a:rPr lang="en-GB" sz="2000" dirty="0" err="1">
                <a:latin typeface="Book Antiqua" panose="02040602050305030304" pitchFamily="18" charset="0"/>
              </a:rPr>
              <a:t>și</a:t>
            </a:r>
            <a:r>
              <a:rPr lang="en-GB" sz="2000" dirty="0">
                <a:latin typeface="Book Antiqua" panose="02040602050305030304" pitchFamily="18" charset="0"/>
              </a:rPr>
              <a:t> </a:t>
            </a:r>
            <a:r>
              <a:rPr lang="en-GB" sz="2000" dirty="0" err="1">
                <a:latin typeface="Book Antiqua" panose="02040602050305030304" pitchFamily="18" charset="0"/>
              </a:rPr>
              <a:t>concentratii</a:t>
            </a:r>
            <a:r>
              <a:rPr lang="en-GB" sz="2000" dirty="0">
                <a:latin typeface="Book Antiqua" panose="02040602050305030304" pitchFamily="18" charset="0"/>
              </a:rPr>
              <a:t> </a:t>
            </a:r>
            <a:r>
              <a:rPr lang="en-GB" sz="2000" dirty="0" err="1">
                <a:latin typeface="Book Antiqua" panose="02040602050305030304" pitchFamily="18" charset="0"/>
              </a:rPr>
              <a:t>initiale</a:t>
            </a:r>
            <a:r>
              <a:rPr lang="en-GB" sz="2000" dirty="0">
                <a:latin typeface="Book Antiqua" panose="02040602050305030304" pitchFamily="18" charset="0"/>
              </a:rPr>
              <a:t> </a:t>
            </a:r>
            <a:r>
              <a:rPr lang="en-GB" sz="2000" dirty="0" err="1">
                <a:latin typeface="Book Antiqua" panose="02040602050305030304" pitchFamily="18" charset="0"/>
              </a:rPr>
              <a:t>si</a:t>
            </a:r>
            <a:r>
              <a:rPr lang="en-GB" sz="2000" dirty="0">
                <a:latin typeface="Book Antiqua" panose="02040602050305030304" pitchFamily="18" charset="0"/>
              </a:rPr>
              <a:t> </a:t>
            </a:r>
            <a:r>
              <a:rPr lang="en-GB" sz="2000" dirty="0" err="1">
                <a:latin typeface="Book Antiqua" panose="02040602050305030304" pitchFamily="18" charset="0"/>
              </a:rPr>
              <a:t>calculul</a:t>
            </a:r>
            <a:r>
              <a:rPr lang="en-GB" sz="2000" dirty="0">
                <a:latin typeface="Book Antiqua" panose="02040602050305030304" pitchFamily="18" charset="0"/>
              </a:rPr>
              <a:t> </a:t>
            </a:r>
            <a:r>
              <a:rPr lang="en-GB" sz="2000" dirty="0" err="1">
                <a:latin typeface="Book Antiqua" panose="02040602050305030304" pitchFamily="18" charset="0"/>
              </a:rPr>
              <a:t>vitezelor</a:t>
            </a:r>
            <a:r>
              <a:rPr lang="en-GB" sz="2000" dirty="0">
                <a:latin typeface="Book Antiqua" panose="02040602050305030304" pitchFamily="18" charset="0"/>
              </a:rPr>
              <a:t> </a:t>
            </a:r>
            <a:r>
              <a:rPr lang="en-GB" sz="2000" dirty="0" err="1">
                <a:latin typeface="Book Antiqua" panose="02040602050305030304" pitchFamily="18" charset="0"/>
              </a:rPr>
              <a:t>normale</a:t>
            </a:r>
            <a:r>
              <a:rPr lang="en-GB" sz="2000" dirty="0">
                <a:latin typeface="Book Antiqua" panose="02040602050305030304" pitchFamily="18" charset="0"/>
              </a:rPr>
              <a:t> de </a:t>
            </a:r>
            <a:r>
              <a:rPr lang="en-GB" sz="2000" dirty="0" err="1">
                <a:latin typeface="Book Antiqua" panose="02040602050305030304" pitchFamily="18" charset="0"/>
              </a:rPr>
              <a:t>combustie</a:t>
            </a:r>
            <a:r>
              <a:rPr lang="en-GB" sz="2000" dirty="0">
                <a:latin typeface="Book Antiqua" panose="02040602050305030304" pitchFamily="18" charset="0"/>
              </a:rPr>
              <a:t>. </a:t>
            </a:r>
          </a:p>
          <a:p>
            <a:pPr marL="457200" indent="-457200" algn="l">
              <a:lnSpc>
                <a:spcPct val="150000"/>
              </a:lnSpc>
              <a:buFont typeface="+mj-lt"/>
              <a:buAutoNum type="arabicPeriod"/>
            </a:pPr>
            <a:r>
              <a:rPr lang="it-IT" sz="2000" dirty="0" err="1">
                <a:latin typeface="Book Antiqua" panose="02040602050305030304" pitchFamily="18" charset="0"/>
              </a:rPr>
              <a:t>Masuratori</a:t>
            </a:r>
            <a:r>
              <a:rPr lang="it-IT" sz="2000" dirty="0">
                <a:latin typeface="Book Antiqua" panose="02040602050305030304" pitchFamily="18" charset="0"/>
              </a:rPr>
              <a:t> </a:t>
            </a:r>
            <a:r>
              <a:rPr lang="it-IT" sz="2000" dirty="0" err="1">
                <a:latin typeface="Book Antiqua" panose="02040602050305030304" pitchFamily="18" charset="0"/>
              </a:rPr>
              <a:t>ale</a:t>
            </a:r>
            <a:r>
              <a:rPr lang="it-IT" sz="2000" dirty="0">
                <a:latin typeface="Book Antiqua" panose="02040602050305030304" pitchFamily="18" charset="0"/>
              </a:rPr>
              <a:t> </a:t>
            </a:r>
            <a:r>
              <a:rPr lang="it-IT" sz="2000" dirty="0" err="1">
                <a:latin typeface="Book Antiqua" panose="02040602050305030304" pitchFamily="18" charset="0"/>
              </a:rPr>
              <a:t>conditiilor</a:t>
            </a:r>
            <a:r>
              <a:rPr lang="it-IT" sz="2000" dirty="0">
                <a:latin typeface="Book Antiqua" panose="02040602050305030304" pitchFamily="18" charset="0"/>
              </a:rPr>
              <a:t> </a:t>
            </a:r>
            <a:r>
              <a:rPr lang="it-IT" sz="2000" dirty="0" err="1">
                <a:latin typeface="Book Antiqua" panose="02040602050305030304" pitchFamily="18" charset="0"/>
              </a:rPr>
              <a:t>critice</a:t>
            </a:r>
            <a:r>
              <a:rPr lang="it-IT" sz="2000" dirty="0">
                <a:latin typeface="Book Antiqua" panose="02040602050305030304" pitchFamily="18" charset="0"/>
              </a:rPr>
              <a:t> de </a:t>
            </a:r>
            <a:r>
              <a:rPr lang="pt-BR" sz="2000" dirty="0">
                <a:latin typeface="Book Antiqua" panose="02040602050305030304" pitchFamily="18" charset="0"/>
              </a:rPr>
              <a:t>aprindere a amestecurilor hidrocarbura-aer cu </a:t>
            </a:r>
            <a:r>
              <a:rPr lang="en-GB" sz="2000" dirty="0" err="1">
                <a:latin typeface="Book Antiqua" panose="02040602050305030304" pitchFamily="18" charset="0"/>
              </a:rPr>
              <a:t>ajutorul</a:t>
            </a:r>
            <a:r>
              <a:rPr lang="en-GB" sz="2000" dirty="0">
                <a:latin typeface="Book Antiqua" panose="02040602050305030304" pitchFamily="18" charset="0"/>
              </a:rPr>
              <a:t> </a:t>
            </a:r>
            <a:r>
              <a:rPr lang="en-GB" sz="2000" dirty="0" err="1">
                <a:latin typeface="Book Antiqua" panose="02040602050305030304" pitchFamily="18" charset="0"/>
              </a:rPr>
              <a:t>scanteilor</a:t>
            </a:r>
            <a:r>
              <a:rPr lang="en-GB" sz="2000" dirty="0">
                <a:latin typeface="Book Antiqua" panose="02040602050305030304" pitchFamily="18" charset="0"/>
              </a:rPr>
              <a:t> </a:t>
            </a:r>
            <a:r>
              <a:rPr lang="en-GB" sz="2000" dirty="0" err="1">
                <a:latin typeface="Book Antiqua" panose="02040602050305030304" pitchFamily="18" charset="0"/>
              </a:rPr>
              <a:t>electrice</a:t>
            </a:r>
            <a:r>
              <a:rPr lang="en-GB" sz="2000" dirty="0">
                <a:latin typeface="Book Antiqua" panose="02040602050305030304" pitchFamily="18" charset="0"/>
              </a:rPr>
              <a:t> de </a:t>
            </a:r>
            <a:r>
              <a:rPr lang="en-GB" sz="2000" dirty="0" err="1">
                <a:latin typeface="Book Antiqua" panose="02040602050305030304" pitchFamily="18" charset="0"/>
              </a:rPr>
              <a:t>inalta</a:t>
            </a:r>
            <a:r>
              <a:rPr lang="en-GB" sz="2000" dirty="0">
                <a:latin typeface="Book Antiqua" panose="02040602050305030304" pitchFamily="18" charset="0"/>
              </a:rPr>
              <a:t> </a:t>
            </a:r>
            <a:r>
              <a:rPr lang="en-GB" sz="2000" dirty="0" err="1">
                <a:latin typeface="Book Antiqua" panose="02040602050305030304" pitchFamily="18" charset="0"/>
              </a:rPr>
              <a:t>tensiune</a:t>
            </a:r>
            <a:r>
              <a:rPr lang="en-GB" sz="2000" dirty="0">
                <a:latin typeface="Book Antiqua" panose="02040602050305030304" pitchFamily="18" charset="0"/>
              </a:rPr>
              <a:t> (</a:t>
            </a:r>
            <a:r>
              <a:rPr lang="en-GB" sz="2000" dirty="0" err="1">
                <a:latin typeface="Book Antiqua" panose="02040602050305030304" pitchFamily="18" charset="0"/>
              </a:rPr>
              <a:t>distante</a:t>
            </a:r>
            <a:r>
              <a:rPr lang="en-GB" sz="2000" dirty="0">
                <a:latin typeface="Book Antiqua" panose="02040602050305030304" pitchFamily="18" charset="0"/>
              </a:rPr>
              <a:t> de </a:t>
            </a:r>
            <a:r>
              <a:rPr lang="en-GB" sz="2000" dirty="0" err="1">
                <a:latin typeface="Book Antiqua" panose="02040602050305030304" pitchFamily="18" charset="0"/>
              </a:rPr>
              <a:t>stingere</a:t>
            </a:r>
            <a:r>
              <a:rPr lang="en-GB" sz="2000" dirty="0">
                <a:latin typeface="Book Antiqua" panose="02040602050305030304" pitchFamily="18" charset="0"/>
              </a:rPr>
              <a:t>, </a:t>
            </a:r>
            <a:r>
              <a:rPr lang="en-GB" sz="2000" dirty="0" err="1">
                <a:latin typeface="Book Antiqua" panose="02040602050305030304" pitchFamily="18" charset="0"/>
              </a:rPr>
              <a:t>energii</a:t>
            </a:r>
            <a:r>
              <a:rPr lang="en-GB" sz="2000" dirty="0">
                <a:latin typeface="Book Antiqua" panose="02040602050305030304" pitchFamily="18" charset="0"/>
              </a:rPr>
              <a:t> </a:t>
            </a:r>
            <a:r>
              <a:rPr lang="en-GB" sz="2000" dirty="0" err="1">
                <a:latin typeface="Book Antiqua" panose="02040602050305030304" pitchFamily="18" charset="0"/>
              </a:rPr>
              <a:t>minime</a:t>
            </a:r>
            <a:r>
              <a:rPr lang="en-GB" sz="2000" dirty="0">
                <a:latin typeface="Book Antiqua" panose="02040602050305030304" pitchFamily="18" charset="0"/>
              </a:rPr>
              <a:t> de </a:t>
            </a:r>
            <a:r>
              <a:rPr lang="en-GB" sz="2000" dirty="0" err="1">
                <a:latin typeface="Book Antiqua" panose="02040602050305030304" pitchFamily="18" charset="0"/>
              </a:rPr>
              <a:t>aprindere</a:t>
            </a:r>
            <a:r>
              <a:rPr lang="en-GB" sz="2000" dirty="0">
                <a:latin typeface="Book Antiqua" panose="02040602050305030304" pitchFamily="18" charset="0"/>
              </a:rPr>
              <a:t>).</a:t>
            </a:r>
          </a:p>
          <a:p>
            <a:pPr marL="457200" indent="-457200" algn="l">
              <a:lnSpc>
                <a:spcPct val="150000"/>
              </a:lnSpc>
              <a:buFont typeface="+mj-lt"/>
              <a:buAutoNum type="arabicPeriod"/>
            </a:pPr>
            <a:endParaRPr lang="en-GB" sz="2000" dirty="0">
              <a:latin typeface="Book Antiqua" panose="02040602050305030304" pitchFamily="18" charset="0"/>
            </a:endParaRPr>
          </a:p>
          <a:p>
            <a:pPr marL="457200" indent="-457200">
              <a:lnSpc>
                <a:spcPct val="150000"/>
              </a:lnSpc>
              <a:buFont typeface="+mj-lt"/>
              <a:buAutoNum type="arabicPeriod"/>
            </a:pPr>
            <a:r>
              <a:rPr lang="en-GB" sz="2000" dirty="0" err="1">
                <a:latin typeface="Book Antiqua" panose="02040602050305030304" pitchFamily="18" charset="0"/>
              </a:rPr>
              <a:t>Calcularea</a:t>
            </a:r>
            <a:r>
              <a:rPr lang="en-GB" sz="2000" dirty="0">
                <a:latin typeface="Book Antiqua" panose="02040602050305030304" pitchFamily="18" charset="0"/>
              </a:rPr>
              <a:t> </a:t>
            </a:r>
            <a:r>
              <a:rPr lang="en-GB" sz="2000" dirty="0" err="1">
                <a:latin typeface="Book Antiqua" panose="02040602050305030304" pitchFamily="18" charset="0"/>
              </a:rPr>
              <a:t>vitezei</a:t>
            </a:r>
            <a:r>
              <a:rPr lang="en-GB" sz="2000" dirty="0">
                <a:latin typeface="Book Antiqua" panose="02040602050305030304" pitchFamily="18" charset="0"/>
              </a:rPr>
              <a:t> </a:t>
            </a:r>
            <a:r>
              <a:rPr lang="en-GB" sz="2000" dirty="0" err="1">
                <a:latin typeface="Book Antiqua" panose="02040602050305030304" pitchFamily="18" charset="0"/>
              </a:rPr>
              <a:t>normale</a:t>
            </a:r>
            <a:r>
              <a:rPr lang="en-GB" sz="2000" dirty="0">
                <a:latin typeface="Book Antiqua" panose="02040602050305030304" pitchFamily="18" charset="0"/>
              </a:rPr>
              <a:t> de </a:t>
            </a:r>
            <a:r>
              <a:rPr lang="en-GB" sz="2000" dirty="0" err="1">
                <a:latin typeface="Book Antiqua" panose="02040602050305030304" pitchFamily="18" charset="0"/>
              </a:rPr>
              <a:t>combustie</a:t>
            </a:r>
            <a:r>
              <a:rPr lang="en-GB" sz="2000" dirty="0">
                <a:latin typeface="Book Antiqua" panose="02040602050305030304" pitchFamily="18" charset="0"/>
              </a:rPr>
              <a:t> </a:t>
            </a:r>
            <a:r>
              <a:rPr lang="pt-BR" sz="2000" dirty="0">
                <a:latin typeface="Book Antiqua" panose="02040602050305030304" pitchFamily="18" charset="0"/>
              </a:rPr>
              <a:t>adiabatice </a:t>
            </a:r>
            <a:r>
              <a:rPr lang="en-GB" sz="2000" dirty="0" err="1">
                <a:latin typeface="Book Antiqua" panose="02040602050305030304" pitchFamily="18" charset="0"/>
              </a:rPr>
              <a:t>si</a:t>
            </a:r>
            <a:r>
              <a:rPr lang="en-GB" sz="2000" dirty="0">
                <a:latin typeface="Book Antiqua" panose="02040602050305030304" pitchFamily="18" charset="0"/>
              </a:rPr>
              <a:t> a </a:t>
            </a:r>
            <a:r>
              <a:rPr lang="en-GB" sz="2000" dirty="0" err="1">
                <a:latin typeface="Book Antiqua" panose="02040602050305030304" pitchFamily="18" charset="0"/>
              </a:rPr>
              <a:t>vitezelor</a:t>
            </a:r>
            <a:r>
              <a:rPr lang="en-GB" sz="2000" dirty="0">
                <a:latin typeface="Book Antiqua" panose="02040602050305030304" pitchFamily="18" charset="0"/>
              </a:rPr>
              <a:t> de </a:t>
            </a:r>
            <a:r>
              <a:rPr lang="en-GB" sz="2000" dirty="0" err="1">
                <a:latin typeface="Book Antiqua" panose="02040602050305030304" pitchFamily="18" charset="0"/>
              </a:rPr>
              <a:t>propagare</a:t>
            </a:r>
            <a:r>
              <a:rPr lang="pt-BR" sz="2000" dirty="0">
                <a:latin typeface="Book Antiqua" panose="02040602050305030304" pitchFamily="18" charset="0"/>
              </a:rPr>
              <a:t>, a temperaturii adiabatice de flacara si a </a:t>
            </a:r>
            <a:r>
              <a:rPr lang="en-GB" sz="2000" dirty="0" err="1">
                <a:latin typeface="Book Antiqua" panose="02040602050305030304" pitchFamily="18" charset="0"/>
              </a:rPr>
              <a:t>grosimii</a:t>
            </a:r>
            <a:r>
              <a:rPr lang="en-GB" sz="2000" dirty="0">
                <a:latin typeface="Book Antiqua" panose="02040602050305030304" pitchFamily="18" charset="0"/>
              </a:rPr>
              <a:t> </a:t>
            </a:r>
            <a:r>
              <a:rPr lang="en-GB" sz="2000" dirty="0" err="1">
                <a:latin typeface="Book Antiqua" panose="02040602050305030304" pitchFamily="18" charset="0"/>
              </a:rPr>
              <a:t>frontului</a:t>
            </a:r>
            <a:r>
              <a:rPr lang="en-GB" sz="2000" dirty="0">
                <a:latin typeface="Book Antiqua" panose="02040602050305030304" pitchFamily="18" charset="0"/>
              </a:rPr>
              <a:t> </a:t>
            </a:r>
            <a:r>
              <a:rPr lang="en-GB" sz="2000" dirty="0" err="1">
                <a:latin typeface="Book Antiqua" panose="02040602050305030304" pitchFamily="18" charset="0"/>
              </a:rPr>
              <a:t>flacarii</a:t>
            </a:r>
            <a:r>
              <a:rPr lang="en-GB" sz="2000" dirty="0">
                <a:latin typeface="Book Antiqua" panose="02040602050305030304" pitchFamily="18" charset="0"/>
              </a:rPr>
              <a:t> </a:t>
            </a:r>
            <a:r>
              <a:rPr lang="en-GB" sz="2000" dirty="0" err="1">
                <a:latin typeface="Book Antiqua" panose="02040602050305030304" pitchFamily="18" charset="0"/>
              </a:rPr>
              <a:t>pentru</a:t>
            </a:r>
            <a:r>
              <a:rPr lang="en-GB" sz="2000" dirty="0">
                <a:latin typeface="Book Antiqua" panose="02040602050305030304" pitchFamily="18" charset="0"/>
              </a:rPr>
              <a:t> </a:t>
            </a:r>
            <a:r>
              <a:rPr lang="en-GB" sz="2000" dirty="0" err="1">
                <a:latin typeface="Book Antiqua" panose="02040602050305030304" pitchFamily="18" charset="0"/>
              </a:rPr>
              <a:t>exploziile</a:t>
            </a:r>
            <a:r>
              <a:rPr lang="en-GB" sz="2000" dirty="0">
                <a:latin typeface="Book Antiqua" panose="02040602050305030304" pitchFamily="18" charset="0"/>
              </a:rPr>
              <a:t> </a:t>
            </a:r>
            <a:r>
              <a:rPr lang="en-GB" sz="2000" dirty="0" err="1">
                <a:latin typeface="Book Antiqua" panose="02040602050305030304" pitchFamily="18" charset="0"/>
              </a:rPr>
              <a:t>hidrocarbura-aer</a:t>
            </a:r>
            <a:r>
              <a:rPr lang="en-GB" sz="2000" dirty="0">
                <a:latin typeface="Book Antiqua" panose="02040602050305030304" pitchFamily="18" charset="0"/>
              </a:rPr>
              <a:t>.</a:t>
            </a:r>
          </a:p>
        </p:txBody>
      </p:sp>
      <p:sp>
        <p:nvSpPr>
          <p:cNvPr id="3" name="TextBox 2">
            <a:extLst>
              <a:ext uri="{FF2B5EF4-FFF2-40B4-BE49-F238E27FC236}">
                <a16:creationId xmlns:a16="http://schemas.microsoft.com/office/drawing/2014/main" id="{2CE6C72C-532C-415D-B157-05ECC1C0A570}"/>
              </a:ext>
            </a:extLst>
          </p:cNvPr>
          <p:cNvSpPr txBox="1"/>
          <p:nvPr/>
        </p:nvSpPr>
        <p:spPr>
          <a:xfrm>
            <a:off x="145915" y="126619"/>
            <a:ext cx="3307316" cy="523220"/>
          </a:xfrm>
          <a:prstGeom prst="rect">
            <a:avLst/>
          </a:prstGeom>
          <a:noFill/>
        </p:spPr>
        <p:txBody>
          <a:bodyPr wrap="none" rtlCol="0">
            <a:spAutoFit/>
          </a:bodyPr>
          <a:lstStyle/>
          <a:p>
            <a:r>
              <a:rPr lang="en-US" sz="2800" b="1" dirty="0" err="1">
                <a:solidFill>
                  <a:schemeClr val="accent6">
                    <a:lumMod val="75000"/>
                  </a:schemeClr>
                </a:solidFill>
                <a:latin typeface="Book Antiqua" panose="02040602050305030304" pitchFamily="18" charset="0"/>
              </a:rPr>
              <a:t>Obiective</a:t>
            </a:r>
            <a:r>
              <a:rPr lang="en-US" sz="2800" b="1" dirty="0">
                <a:solidFill>
                  <a:schemeClr val="accent6">
                    <a:lumMod val="75000"/>
                  </a:schemeClr>
                </a:solidFill>
                <a:latin typeface="Book Antiqua" panose="02040602050305030304" pitchFamily="18" charset="0"/>
              </a:rPr>
              <a:t> </a:t>
            </a:r>
            <a:r>
              <a:rPr lang="en-US" sz="2800" b="1" dirty="0" err="1">
                <a:solidFill>
                  <a:schemeClr val="accent6">
                    <a:lumMod val="75000"/>
                  </a:schemeClr>
                </a:solidFill>
                <a:latin typeface="Book Antiqua" panose="02040602050305030304" pitchFamily="18" charset="0"/>
              </a:rPr>
              <a:t>specifice</a:t>
            </a:r>
            <a:endParaRPr lang="en-US" sz="2800" b="1" dirty="0">
              <a:solidFill>
                <a:schemeClr val="accent6">
                  <a:lumMod val="75000"/>
                </a:schemeClr>
              </a:solidFill>
              <a:latin typeface="Book Antiqua" panose="02040602050305030304" pitchFamily="18" charset="0"/>
            </a:endParaRPr>
          </a:p>
        </p:txBody>
      </p:sp>
    </p:spTree>
    <p:extLst>
      <p:ext uri="{BB962C8B-B14F-4D97-AF65-F5344CB8AC3E}">
        <p14:creationId xmlns:p14="http://schemas.microsoft.com/office/powerpoint/2010/main" val="57679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A365C3-5D26-4797-B593-43DF8E98357D}"/>
              </a:ext>
            </a:extLst>
          </p:cNvPr>
          <p:cNvSpPr txBox="1"/>
          <p:nvPr/>
        </p:nvSpPr>
        <p:spPr>
          <a:xfrm>
            <a:off x="138271" y="750188"/>
            <a:ext cx="11947711" cy="6048451"/>
          </a:xfrm>
          <a:prstGeom prst="rect">
            <a:avLst/>
          </a:prstGeom>
          <a:noFill/>
        </p:spPr>
        <p:txBody>
          <a:bodyPr wrap="square" rtlCol="0">
            <a:spAutoFit/>
          </a:bodyPr>
          <a:lstStyle/>
          <a:p>
            <a:pPr algn="just">
              <a:lnSpc>
                <a:spcPct val="150000"/>
              </a:lnSpc>
            </a:pPr>
            <a:r>
              <a:rPr lang="en-GB" sz="2000" dirty="0">
                <a:solidFill>
                  <a:srgbClr val="C00000"/>
                </a:solidFill>
                <a:latin typeface="Book Antiqua" panose="02040602050305030304" pitchFamily="18" charset="0"/>
              </a:rPr>
              <a:t>O2. </a:t>
            </a:r>
            <a:r>
              <a:rPr lang="en-GB" sz="2000" dirty="0" err="1">
                <a:solidFill>
                  <a:srgbClr val="C00000"/>
                </a:solidFill>
                <a:latin typeface="Book Antiqua" panose="02040602050305030304" pitchFamily="18" charset="0"/>
              </a:rPr>
              <a:t>Masuratori</a:t>
            </a:r>
            <a:r>
              <a:rPr lang="en-GB" sz="2000" dirty="0">
                <a:solidFill>
                  <a:srgbClr val="C00000"/>
                </a:solidFill>
                <a:latin typeface="Book Antiqua" panose="02040602050305030304" pitchFamily="18" charset="0"/>
              </a:rPr>
              <a:t> </a:t>
            </a:r>
            <a:r>
              <a:rPr lang="en-GB" sz="2000" dirty="0" err="1">
                <a:solidFill>
                  <a:srgbClr val="C00000"/>
                </a:solidFill>
                <a:latin typeface="Book Antiqua" panose="02040602050305030304" pitchFamily="18" charset="0"/>
              </a:rPr>
              <a:t>experimentale</a:t>
            </a:r>
            <a:r>
              <a:rPr lang="en-GB" sz="2000" dirty="0">
                <a:solidFill>
                  <a:srgbClr val="C00000"/>
                </a:solidFill>
                <a:latin typeface="Book Antiqua" panose="02040602050305030304" pitchFamily="18" charset="0"/>
              </a:rPr>
              <a:t> </a:t>
            </a:r>
            <a:r>
              <a:rPr lang="en-GB" sz="2000" dirty="0" err="1">
                <a:solidFill>
                  <a:srgbClr val="C00000"/>
                </a:solidFill>
                <a:latin typeface="Book Antiqua" panose="02040602050305030304" pitchFamily="18" charset="0"/>
              </a:rPr>
              <a:t>si</a:t>
            </a:r>
            <a:r>
              <a:rPr lang="en-GB" sz="2000" dirty="0">
                <a:solidFill>
                  <a:srgbClr val="C00000"/>
                </a:solidFill>
                <a:latin typeface="Book Antiqua" panose="02040602050305030304" pitchFamily="18" charset="0"/>
              </a:rPr>
              <a:t> </a:t>
            </a:r>
            <a:r>
              <a:rPr lang="en-GB" sz="2000" dirty="0" err="1">
                <a:solidFill>
                  <a:srgbClr val="C00000"/>
                </a:solidFill>
                <a:latin typeface="Book Antiqua" panose="02040602050305030304" pitchFamily="18" charset="0"/>
              </a:rPr>
              <a:t>calculul</a:t>
            </a:r>
            <a:r>
              <a:rPr lang="en-GB" sz="2000" dirty="0">
                <a:solidFill>
                  <a:srgbClr val="C00000"/>
                </a:solidFill>
                <a:latin typeface="Book Antiqua" panose="02040602050305030304" pitchFamily="18" charset="0"/>
              </a:rPr>
              <a:t> </a:t>
            </a:r>
            <a:r>
              <a:rPr lang="en-GB" sz="2000" dirty="0" err="1">
                <a:solidFill>
                  <a:srgbClr val="C00000"/>
                </a:solidFill>
                <a:latin typeface="Book Antiqua" panose="02040602050305030304" pitchFamily="18" charset="0"/>
              </a:rPr>
              <a:t>parametrilor</a:t>
            </a:r>
            <a:r>
              <a:rPr lang="en-GB" sz="2000" dirty="0">
                <a:solidFill>
                  <a:srgbClr val="C00000"/>
                </a:solidFill>
                <a:latin typeface="Book Antiqua" panose="02040602050305030304" pitchFamily="18" charset="0"/>
              </a:rPr>
              <a:t> de </a:t>
            </a:r>
            <a:r>
              <a:rPr lang="en-GB" sz="2000" dirty="0" err="1">
                <a:solidFill>
                  <a:srgbClr val="C00000"/>
                </a:solidFill>
                <a:latin typeface="Book Antiqua" panose="02040602050305030304" pitchFamily="18" charset="0"/>
              </a:rPr>
              <a:t>inflamabilitate</a:t>
            </a:r>
            <a:r>
              <a:rPr lang="en-GB" sz="2000" dirty="0">
                <a:solidFill>
                  <a:srgbClr val="C00000"/>
                </a:solidFill>
                <a:latin typeface="Book Antiqua" panose="02040602050305030304" pitchFamily="18" charset="0"/>
              </a:rPr>
              <a:t> </a:t>
            </a:r>
            <a:r>
              <a:rPr lang="en-GB" sz="2000" dirty="0" err="1">
                <a:solidFill>
                  <a:srgbClr val="C00000"/>
                </a:solidFill>
                <a:latin typeface="Book Antiqua" panose="02040602050305030304" pitchFamily="18" charset="0"/>
              </a:rPr>
              <a:t>pentru</a:t>
            </a:r>
            <a:r>
              <a:rPr lang="en-GB" sz="2000" dirty="0">
                <a:solidFill>
                  <a:srgbClr val="C00000"/>
                </a:solidFill>
                <a:latin typeface="Book Antiqua" panose="02040602050305030304" pitchFamily="18" charset="0"/>
              </a:rPr>
              <a:t> </a:t>
            </a:r>
            <a:r>
              <a:rPr lang="en-GB" sz="2000" dirty="0" err="1">
                <a:solidFill>
                  <a:srgbClr val="C00000"/>
                </a:solidFill>
                <a:latin typeface="Book Antiqua" panose="02040602050305030304" pitchFamily="18" charset="0"/>
              </a:rPr>
              <a:t>amestecuri</a:t>
            </a:r>
            <a:r>
              <a:rPr lang="en-GB" sz="2000" dirty="0">
                <a:solidFill>
                  <a:srgbClr val="C00000"/>
                </a:solidFill>
                <a:latin typeface="Book Antiqua" panose="02040602050305030304" pitchFamily="18" charset="0"/>
              </a:rPr>
              <a:t> </a:t>
            </a:r>
            <a:r>
              <a:rPr lang="en-GB" sz="2000" dirty="0" err="1">
                <a:solidFill>
                  <a:srgbClr val="C00000"/>
                </a:solidFill>
                <a:latin typeface="Book Antiqua" panose="02040602050305030304" pitchFamily="18" charset="0"/>
              </a:rPr>
              <a:t>stoichiometrice</a:t>
            </a:r>
            <a:r>
              <a:rPr lang="en-GB" sz="2000" dirty="0">
                <a:solidFill>
                  <a:srgbClr val="C00000"/>
                </a:solidFill>
                <a:latin typeface="Book Antiqua" panose="02040602050305030304" pitchFamily="18" charset="0"/>
              </a:rPr>
              <a:t> (</a:t>
            </a:r>
            <a:r>
              <a:rPr lang="en-GB" sz="2000" dirty="0" err="1">
                <a:solidFill>
                  <a:srgbClr val="C00000"/>
                </a:solidFill>
                <a:latin typeface="Book Antiqua" panose="02040602050305030304" pitchFamily="18" charset="0"/>
              </a:rPr>
              <a:t>propan-hidrogen</a:t>
            </a:r>
            <a:r>
              <a:rPr lang="en-GB" sz="2000" dirty="0">
                <a:solidFill>
                  <a:srgbClr val="C00000"/>
                </a:solidFill>
                <a:latin typeface="Book Antiqua" panose="02040602050305030304" pitchFamily="18" charset="0"/>
              </a:rPr>
              <a:t>)-</a:t>
            </a:r>
            <a:r>
              <a:rPr lang="en-GB" sz="2000" dirty="0" err="1">
                <a:solidFill>
                  <a:srgbClr val="C00000"/>
                </a:solidFill>
                <a:latin typeface="Book Antiqua" panose="02040602050305030304" pitchFamily="18" charset="0"/>
              </a:rPr>
              <a:t>aer</a:t>
            </a:r>
            <a:r>
              <a:rPr lang="en-GB" sz="2000" dirty="0">
                <a:solidFill>
                  <a:srgbClr val="C00000"/>
                </a:solidFill>
                <a:latin typeface="Book Antiqua" panose="02040602050305030304" pitchFamily="18" charset="0"/>
              </a:rPr>
              <a:t> </a:t>
            </a:r>
            <a:r>
              <a:rPr lang="en-GB" sz="2000" dirty="0" err="1">
                <a:solidFill>
                  <a:srgbClr val="C00000"/>
                </a:solidFill>
                <a:latin typeface="Book Antiqua" panose="02040602050305030304" pitchFamily="18" charset="0"/>
              </a:rPr>
              <a:t>si</a:t>
            </a:r>
            <a:r>
              <a:rPr lang="en-GB" sz="2000" dirty="0">
                <a:solidFill>
                  <a:srgbClr val="C00000"/>
                </a:solidFill>
                <a:latin typeface="Book Antiqua" panose="02040602050305030304" pitchFamily="18" charset="0"/>
              </a:rPr>
              <a:t> (</a:t>
            </a:r>
            <a:r>
              <a:rPr lang="en-GB" sz="2000" dirty="0" err="1">
                <a:solidFill>
                  <a:srgbClr val="C00000"/>
                </a:solidFill>
                <a:latin typeface="Book Antiqua" panose="02040602050305030304" pitchFamily="18" charset="0"/>
              </a:rPr>
              <a:t>butan-hidrogen</a:t>
            </a:r>
            <a:r>
              <a:rPr lang="en-GB" sz="2000" dirty="0">
                <a:solidFill>
                  <a:srgbClr val="C00000"/>
                </a:solidFill>
                <a:latin typeface="Book Antiqua" panose="02040602050305030304" pitchFamily="18" charset="0"/>
              </a:rPr>
              <a:t>)-</a:t>
            </a:r>
            <a:r>
              <a:rPr lang="en-GB" sz="2000" dirty="0" err="1">
                <a:solidFill>
                  <a:srgbClr val="C00000"/>
                </a:solidFill>
                <a:latin typeface="Book Antiqua" panose="02040602050305030304" pitchFamily="18" charset="0"/>
              </a:rPr>
              <a:t>aer</a:t>
            </a:r>
            <a:r>
              <a:rPr lang="en-GB" sz="2000" dirty="0">
                <a:solidFill>
                  <a:srgbClr val="C00000"/>
                </a:solidFill>
                <a:latin typeface="Book Antiqua" panose="02040602050305030304" pitchFamily="18" charset="0"/>
              </a:rPr>
              <a:t> cu </a:t>
            </a:r>
            <a:r>
              <a:rPr lang="en-GB" sz="2000" dirty="0" err="1">
                <a:solidFill>
                  <a:srgbClr val="C00000"/>
                </a:solidFill>
                <a:latin typeface="Book Antiqua" panose="02040602050305030304" pitchFamily="18" charset="0"/>
              </a:rPr>
              <a:t>diferite</a:t>
            </a:r>
            <a:r>
              <a:rPr lang="en-GB" sz="2000" dirty="0">
                <a:solidFill>
                  <a:srgbClr val="C00000"/>
                </a:solidFill>
                <a:latin typeface="Book Antiqua" panose="02040602050305030304" pitchFamily="18" charset="0"/>
              </a:rPr>
              <a:t> </a:t>
            </a:r>
            <a:r>
              <a:rPr lang="en-GB" sz="2000" dirty="0" err="1">
                <a:solidFill>
                  <a:srgbClr val="C00000"/>
                </a:solidFill>
                <a:latin typeface="Book Antiqua" panose="02040602050305030304" pitchFamily="18" charset="0"/>
              </a:rPr>
              <a:t>rapoarte</a:t>
            </a:r>
            <a:r>
              <a:rPr lang="en-GB" sz="2000" dirty="0">
                <a:solidFill>
                  <a:srgbClr val="C00000"/>
                </a:solidFill>
                <a:latin typeface="Book Antiqua" panose="02040602050305030304" pitchFamily="18" charset="0"/>
              </a:rPr>
              <a:t> </a:t>
            </a:r>
            <a:r>
              <a:rPr lang="en-GB" sz="2000" dirty="0" err="1">
                <a:solidFill>
                  <a:srgbClr val="C00000"/>
                </a:solidFill>
                <a:latin typeface="Book Antiqua" panose="02040602050305030304" pitchFamily="18" charset="0"/>
              </a:rPr>
              <a:t>molare</a:t>
            </a:r>
            <a:r>
              <a:rPr lang="en-GB" sz="2000" dirty="0">
                <a:solidFill>
                  <a:srgbClr val="C00000"/>
                </a:solidFill>
                <a:latin typeface="Book Antiqua" panose="02040602050305030304" pitchFamily="18" charset="0"/>
              </a:rPr>
              <a:t> CnHm:H2, </a:t>
            </a:r>
            <a:r>
              <a:rPr lang="en-GB" sz="2000" dirty="0" err="1">
                <a:solidFill>
                  <a:srgbClr val="C00000"/>
                </a:solidFill>
                <a:latin typeface="Book Antiqua" panose="02040602050305030304" pitchFamily="18" charset="0"/>
              </a:rPr>
              <a:t>diferite</a:t>
            </a:r>
            <a:r>
              <a:rPr lang="en-GB" sz="2000" dirty="0">
                <a:solidFill>
                  <a:srgbClr val="C00000"/>
                </a:solidFill>
                <a:latin typeface="Book Antiqua" panose="02040602050305030304" pitchFamily="18" charset="0"/>
              </a:rPr>
              <a:t> </a:t>
            </a:r>
            <a:r>
              <a:rPr lang="en-GB" sz="2000" dirty="0" err="1">
                <a:solidFill>
                  <a:srgbClr val="C00000"/>
                </a:solidFill>
                <a:latin typeface="Book Antiqua" panose="02040602050305030304" pitchFamily="18" charset="0"/>
              </a:rPr>
              <a:t>presiuni</a:t>
            </a:r>
            <a:r>
              <a:rPr lang="en-GB" sz="2000" dirty="0">
                <a:solidFill>
                  <a:srgbClr val="C00000"/>
                </a:solidFill>
                <a:latin typeface="Book Antiqua" panose="02040602050305030304" pitchFamily="18" charset="0"/>
              </a:rPr>
              <a:t> </a:t>
            </a:r>
            <a:r>
              <a:rPr lang="en-GB" sz="2000" dirty="0" err="1">
                <a:solidFill>
                  <a:srgbClr val="C00000"/>
                </a:solidFill>
                <a:latin typeface="Book Antiqua" panose="02040602050305030304" pitchFamily="18" charset="0"/>
              </a:rPr>
              <a:t>initiale</a:t>
            </a:r>
            <a:r>
              <a:rPr lang="en-GB" sz="2000" dirty="0">
                <a:solidFill>
                  <a:srgbClr val="C00000"/>
                </a:solidFill>
                <a:latin typeface="Book Antiqua" panose="02040602050305030304" pitchFamily="18" charset="0"/>
              </a:rPr>
              <a:t> </a:t>
            </a:r>
            <a:r>
              <a:rPr lang="en-GB" sz="2000" dirty="0" err="1">
                <a:solidFill>
                  <a:srgbClr val="C00000"/>
                </a:solidFill>
                <a:latin typeface="Book Antiqua" panose="02040602050305030304" pitchFamily="18" charset="0"/>
              </a:rPr>
              <a:t>si</a:t>
            </a:r>
            <a:r>
              <a:rPr lang="en-GB" sz="2000" dirty="0">
                <a:solidFill>
                  <a:srgbClr val="C00000"/>
                </a:solidFill>
                <a:latin typeface="Book Antiqua" panose="02040602050305030304" pitchFamily="18" charset="0"/>
              </a:rPr>
              <a:t> temperature </a:t>
            </a:r>
            <a:r>
              <a:rPr lang="en-GB" sz="2000" dirty="0" err="1">
                <a:solidFill>
                  <a:srgbClr val="C00000"/>
                </a:solidFill>
                <a:latin typeface="Book Antiqua" panose="02040602050305030304" pitchFamily="18" charset="0"/>
              </a:rPr>
              <a:t>inițiala</a:t>
            </a:r>
            <a:r>
              <a:rPr lang="en-GB" sz="2000" dirty="0">
                <a:solidFill>
                  <a:srgbClr val="C00000"/>
                </a:solidFill>
                <a:latin typeface="Book Antiqua" panose="02040602050305030304" pitchFamily="18" charset="0"/>
              </a:rPr>
              <a:t> </a:t>
            </a:r>
            <a:r>
              <a:rPr lang="en-GB" sz="2000" dirty="0" err="1">
                <a:solidFill>
                  <a:srgbClr val="C00000"/>
                </a:solidFill>
                <a:latin typeface="Book Antiqua" panose="02040602050305030304" pitchFamily="18" charset="0"/>
              </a:rPr>
              <a:t>ambianta</a:t>
            </a:r>
            <a:endParaRPr lang="en-GB" sz="2000" dirty="0">
              <a:solidFill>
                <a:srgbClr val="C00000"/>
              </a:solidFill>
              <a:latin typeface="Book Antiqua" panose="02040602050305030304" pitchFamily="18" charset="0"/>
            </a:endParaRPr>
          </a:p>
          <a:p>
            <a:pPr marL="342900" indent="-342900" algn="just">
              <a:lnSpc>
                <a:spcPct val="150000"/>
              </a:lnSpc>
              <a:buAutoNum type="arabicPeriod"/>
            </a:pPr>
            <a:r>
              <a:rPr lang="en-GB" sz="2000" dirty="0" err="1">
                <a:latin typeface="Book Antiqua" panose="02040602050305030304" pitchFamily="18" charset="0"/>
              </a:rPr>
              <a:t>Determinarea</a:t>
            </a:r>
            <a:r>
              <a:rPr lang="en-GB" sz="2000" dirty="0">
                <a:latin typeface="Book Antiqua" panose="02040602050305030304" pitchFamily="18" charset="0"/>
              </a:rPr>
              <a:t> </a:t>
            </a:r>
            <a:r>
              <a:rPr lang="en-GB" sz="2000" dirty="0" err="1">
                <a:latin typeface="Book Antiqua" panose="02040602050305030304" pitchFamily="18" charset="0"/>
              </a:rPr>
              <a:t>coeficientilor</a:t>
            </a:r>
            <a:r>
              <a:rPr lang="en-GB" sz="2000" dirty="0">
                <a:latin typeface="Book Antiqua" panose="02040602050305030304" pitchFamily="18" charset="0"/>
              </a:rPr>
              <a:t> </a:t>
            </a:r>
            <a:r>
              <a:rPr lang="en-GB" sz="2000" dirty="0" err="1">
                <a:latin typeface="Book Antiqua" panose="02040602050305030304" pitchFamily="18" charset="0"/>
              </a:rPr>
              <a:t>legii</a:t>
            </a:r>
            <a:r>
              <a:rPr lang="en-GB" sz="2000" dirty="0">
                <a:latin typeface="Book Antiqua" panose="02040602050305030304" pitchFamily="18" charset="0"/>
              </a:rPr>
              <a:t> </a:t>
            </a:r>
            <a:r>
              <a:rPr lang="en-GB" sz="2000" dirty="0" err="1">
                <a:latin typeface="Book Antiqua" panose="02040602050305030304" pitchFamily="18" charset="0"/>
              </a:rPr>
              <a:t>cubice</a:t>
            </a:r>
            <a:r>
              <a:rPr lang="en-GB" sz="2000" dirty="0">
                <a:latin typeface="Book Antiqua" panose="02040602050305030304" pitchFamily="18" charset="0"/>
              </a:rPr>
              <a:t> din </a:t>
            </a:r>
            <a:r>
              <a:rPr lang="en-GB" sz="2000" dirty="0" err="1">
                <a:latin typeface="Book Antiqua" panose="02040602050305030304" pitchFamily="18" charset="0"/>
              </a:rPr>
              <a:t>inregistrarile</a:t>
            </a:r>
            <a:r>
              <a:rPr lang="en-GB" sz="2000" dirty="0">
                <a:latin typeface="Book Antiqua" panose="02040602050305030304" pitchFamily="18" charset="0"/>
              </a:rPr>
              <a:t> </a:t>
            </a:r>
            <a:r>
              <a:rPr lang="en-GB" sz="2000" dirty="0" err="1">
                <a:latin typeface="Book Antiqua" panose="02040602050305030304" pitchFamily="18" charset="0"/>
              </a:rPr>
              <a:t>presiune-timp</a:t>
            </a:r>
            <a:r>
              <a:rPr lang="en-GB" sz="2000" dirty="0">
                <a:latin typeface="Book Antiqua" panose="02040602050305030304" pitchFamily="18" charset="0"/>
              </a:rPr>
              <a:t> </a:t>
            </a:r>
            <a:r>
              <a:rPr lang="en-GB" sz="2000" dirty="0" err="1">
                <a:latin typeface="Book Antiqua" panose="02040602050305030304" pitchFamily="18" charset="0"/>
              </a:rPr>
              <a:t>pentru</a:t>
            </a:r>
            <a:r>
              <a:rPr lang="en-GB" sz="2000" dirty="0">
                <a:latin typeface="Book Antiqua" panose="02040602050305030304" pitchFamily="18" charset="0"/>
              </a:rPr>
              <a:t> </a:t>
            </a:r>
            <a:r>
              <a:rPr lang="en-GB" sz="2000" dirty="0" err="1">
                <a:latin typeface="Book Antiqua" panose="02040602050305030304" pitchFamily="18" charset="0"/>
              </a:rPr>
              <a:t>amestecurile</a:t>
            </a:r>
            <a:r>
              <a:rPr lang="en-GB" sz="2000" dirty="0">
                <a:latin typeface="Book Antiqua" panose="02040602050305030304" pitchFamily="18" charset="0"/>
              </a:rPr>
              <a:t> </a:t>
            </a:r>
            <a:r>
              <a:rPr lang="en-GB" sz="2000" dirty="0" err="1">
                <a:latin typeface="Book Antiqua" panose="02040602050305030304" pitchFamily="18" charset="0"/>
              </a:rPr>
              <a:t>stoichiometrice</a:t>
            </a:r>
            <a:r>
              <a:rPr lang="en-GB" sz="2000" dirty="0">
                <a:latin typeface="Book Antiqua" panose="02040602050305030304" pitchFamily="18" charset="0"/>
              </a:rPr>
              <a:t> (</a:t>
            </a:r>
            <a:r>
              <a:rPr lang="en-GB" sz="2000" dirty="0" err="1">
                <a:latin typeface="Book Antiqua" panose="02040602050305030304" pitchFamily="18" charset="0"/>
              </a:rPr>
              <a:t>propan-hidrogen</a:t>
            </a:r>
            <a:r>
              <a:rPr lang="en-GB" sz="2000" dirty="0">
                <a:latin typeface="Book Antiqua" panose="02040602050305030304" pitchFamily="18" charset="0"/>
              </a:rPr>
              <a:t>)-</a:t>
            </a:r>
            <a:r>
              <a:rPr lang="en-GB" sz="2000" dirty="0" err="1">
                <a:latin typeface="Book Antiqua" panose="02040602050305030304" pitchFamily="18" charset="0"/>
              </a:rPr>
              <a:t>aer</a:t>
            </a:r>
            <a:r>
              <a:rPr lang="en-GB" sz="2000" dirty="0">
                <a:latin typeface="Book Antiqua" panose="02040602050305030304" pitchFamily="18" charset="0"/>
              </a:rPr>
              <a:t> </a:t>
            </a:r>
            <a:r>
              <a:rPr lang="en-GB" sz="2000" dirty="0" err="1">
                <a:latin typeface="Book Antiqua" panose="02040602050305030304" pitchFamily="18" charset="0"/>
              </a:rPr>
              <a:t>si</a:t>
            </a:r>
            <a:r>
              <a:rPr lang="en-GB" sz="2000" dirty="0">
                <a:latin typeface="Book Antiqua" panose="02040602050305030304" pitchFamily="18" charset="0"/>
              </a:rPr>
              <a:t> (</a:t>
            </a:r>
            <a:r>
              <a:rPr lang="en-GB" sz="2000" dirty="0" err="1">
                <a:latin typeface="Book Antiqua" panose="02040602050305030304" pitchFamily="18" charset="0"/>
              </a:rPr>
              <a:t>butan-hidrogen</a:t>
            </a:r>
            <a:r>
              <a:rPr lang="en-GB" sz="2000" dirty="0">
                <a:latin typeface="Book Antiqua" panose="02040602050305030304" pitchFamily="18" charset="0"/>
              </a:rPr>
              <a:t>)-</a:t>
            </a:r>
            <a:r>
              <a:rPr lang="en-GB" sz="2000" dirty="0" err="1">
                <a:latin typeface="Book Antiqua" panose="02040602050305030304" pitchFamily="18" charset="0"/>
              </a:rPr>
              <a:t>aer</a:t>
            </a:r>
            <a:r>
              <a:rPr lang="en-GB" sz="2000" dirty="0">
                <a:latin typeface="Book Antiqua" panose="02040602050305030304" pitchFamily="18" charset="0"/>
              </a:rPr>
              <a:t> cu </a:t>
            </a:r>
            <a:r>
              <a:rPr lang="en-GB" sz="2000" dirty="0" err="1">
                <a:latin typeface="Book Antiqua" panose="02040602050305030304" pitchFamily="18" charset="0"/>
              </a:rPr>
              <a:t>diferite</a:t>
            </a:r>
            <a:r>
              <a:rPr lang="en-GB" sz="2000" dirty="0">
                <a:latin typeface="Book Antiqua" panose="02040602050305030304" pitchFamily="18" charset="0"/>
              </a:rPr>
              <a:t> </a:t>
            </a:r>
            <a:r>
              <a:rPr lang="en-GB" sz="2000" dirty="0" err="1">
                <a:latin typeface="Book Antiqua" panose="02040602050305030304" pitchFamily="18" charset="0"/>
              </a:rPr>
              <a:t>rapoarte</a:t>
            </a:r>
            <a:r>
              <a:rPr lang="en-GB" sz="2000" dirty="0">
                <a:latin typeface="Book Antiqua" panose="02040602050305030304" pitchFamily="18" charset="0"/>
              </a:rPr>
              <a:t> </a:t>
            </a:r>
            <a:r>
              <a:rPr lang="en-GB" sz="2000" dirty="0" err="1">
                <a:latin typeface="Book Antiqua" panose="02040602050305030304" pitchFamily="18" charset="0"/>
              </a:rPr>
              <a:t>molare</a:t>
            </a:r>
            <a:r>
              <a:rPr lang="en-GB" sz="2000" dirty="0">
                <a:latin typeface="Book Antiqua" panose="02040602050305030304" pitchFamily="18" charset="0"/>
              </a:rPr>
              <a:t> CnHm:H2, </a:t>
            </a:r>
            <a:r>
              <a:rPr lang="en-GB" sz="2000" dirty="0" err="1">
                <a:latin typeface="Book Antiqua" panose="02040602050305030304" pitchFamily="18" charset="0"/>
              </a:rPr>
              <a:t>diferite</a:t>
            </a:r>
            <a:r>
              <a:rPr lang="en-GB" sz="2000" dirty="0">
                <a:latin typeface="Book Antiqua" panose="02040602050305030304" pitchFamily="18" charset="0"/>
              </a:rPr>
              <a:t> </a:t>
            </a:r>
            <a:r>
              <a:rPr lang="en-GB" sz="2000" dirty="0" err="1">
                <a:latin typeface="Book Antiqua" panose="02040602050305030304" pitchFamily="18" charset="0"/>
              </a:rPr>
              <a:t>presiuni</a:t>
            </a:r>
            <a:r>
              <a:rPr lang="en-GB" sz="2000" dirty="0">
                <a:latin typeface="Book Antiqua" panose="02040602050305030304" pitchFamily="18" charset="0"/>
              </a:rPr>
              <a:t> </a:t>
            </a:r>
            <a:r>
              <a:rPr lang="en-GB" sz="2000" dirty="0" err="1">
                <a:latin typeface="Book Antiqua" panose="02040602050305030304" pitchFamily="18" charset="0"/>
              </a:rPr>
              <a:t>initiale</a:t>
            </a:r>
            <a:r>
              <a:rPr lang="en-GB" sz="2000" dirty="0">
                <a:latin typeface="Book Antiqua" panose="02040602050305030304" pitchFamily="18" charset="0"/>
              </a:rPr>
              <a:t> </a:t>
            </a:r>
            <a:r>
              <a:rPr lang="en-GB" sz="2000" dirty="0" err="1">
                <a:latin typeface="Book Antiqua" panose="02040602050305030304" pitchFamily="18" charset="0"/>
              </a:rPr>
              <a:t>si</a:t>
            </a:r>
            <a:r>
              <a:rPr lang="en-GB" sz="2000" dirty="0">
                <a:latin typeface="Book Antiqua" panose="02040602050305030304" pitchFamily="18" charset="0"/>
              </a:rPr>
              <a:t> temperature </a:t>
            </a:r>
            <a:r>
              <a:rPr lang="en-GB" sz="2000" dirty="0" err="1">
                <a:latin typeface="Book Antiqua" panose="02040602050305030304" pitchFamily="18" charset="0"/>
              </a:rPr>
              <a:t>initiala</a:t>
            </a:r>
            <a:r>
              <a:rPr lang="en-GB" sz="2000" dirty="0">
                <a:latin typeface="Book Antiqua" panose="02040602050305030304" pitchFamily="18" charset="0"/>
              </a:rPr>
              <a:t> </a:t>
            </a:r>
            <a:r>
              <a:rPr lang="en-GB" sz="2000" dirty="0" err="1">
                <a:latin typeface="Book Antiqua" panose="02040602050305030304" pitchFamily="18" charset="0"/>
              </a:rPr>
              <a:t>ambianta</a:t>
            </a:r>
            <a:r>
              <a:rPr lang="en-GB" sz="2000" dirty="0">
                <a:latin typeface="Book Antiqua" panose="02040602050305030304" pitchFamily="18" charset="0"/>
              </a:rPr>
              <a:t> </a:t>
            </a:r>
            <a:r>
              <a:rPr lang="en-GB" sz="2000" dirty="0" err="1">
                <a:latin typeface="Book Antiqua" panose="02040602050305030304" pitchFamily="18" charset="0"/>
              </a:rPr>
              <a:t>si</a:t>
            </a:r>
            <a:r>
              <a:rPr lang="en-GB" sz="2000" dirty="0">
                <a:latin typeface="Book Antiqua" panose="02040602050305030304" pitchFamily="18" charset="0"/>
              </a:rPr>
              <a:t> </a:t>
            </a:r>
            <a:r>
              <a:rPr lang="en-GB" sz="2000" dirty="0" err="1">
                <a:latin typeface="Book Antiqua" panose="02040602050305030304" pitchFamily="18" charset="0"/>
              </a:rPr>
              <a:t>calculul</a:t>
            </a:r>
            <a:r>
              <a:rPr lang="en-GB" sz="2000" dirty="0">
                <a:latin typeface="Book Antiqua" panose="02040602050305030304" pitchFamily="18" charset="0"/>
              </a:rPr>
              <a:t> </a:t>
            </a:r>
            <a:r>
              <a:rPr lang="en-GB" sz="2000" dirty="0" err="1">
                <a:latin typeface="Book Antiqua" panose="02040602050305030304" pitchFamily="18" charset="0"/>
              </a:rPr>
              <a:t>vitezelor</a:t>
            </a:r>
            <a:r>
              <a:rPr lang="en-GB" sz="2000" dirty="0">
                <a:latin typeface="Book Antiqua" panose="02040602050305030304" pitchFamily="18" charset="0"/>
              </a:rPr>
              <a:t> </a:t>
            </a:r>
            <a:r>
              <a:rPr lang="en-GB" sz="2000" dirty="0" err="1">
                <a:latin typeface="Book Antiqua" panose="02040602050305030304" pitchFamily="18" charset="0"/>
              </a:rPr>
              <a:t>normale</a:t>
            </a:r>
            <a:r>
              <a:rPr lang="en-GB" sz="2000" dirty="0">
                <a:latin typeface="Book Antiqua" panose="02040602050305030304" pitchFamily="18" charset="0"/>
              </a:rPr>
              <a:t> de </a:t>
            </a:r>
            <a:r>
              <a:rPr lang="en-GB" sz="2000" dirty="0" err="1">
                <a:latin typeface="Book Antiqua" panose="02040602050305030304" pitchFamily="18" charset="0"/>
              </a:rPr>
              <a:t>combustie</a:t>
            </a:r>
            <a:r>
              <a:rPr lang="en-GB" sz="2000" dirty="0">
                <a:latin typeface="Book Antiqua" panose="02040602050305030304" pitchFamily="18" charset="0"/>
              </a:rPr>
              <a:t> </a:t>
            </a:r>
            <a:r>
              <a:rPr lang="en-GB" sz="2000" dirty="0" err="1">
                <a:latin typeface="Book Antiqua" panose="02040602050305030304" pitchFamily="18" charset="0"/>
              </a:rPr>
              <a:t>si</a:t>
            </a:r>
            <a:r>
              <a:rPr lang="en-GB" sz="2000" dirty="0">
                <a:latin typeface="Book Antiqua" panose="02040602050305030304" pitchFamily="18" charset="0"/>
              </a:rPr>
              <a:t> a </a:t>
            </a:r>
            <a:r>
              <a:rPr lang="en-GB" sz="2000" dirty="0" err="1">
                <a:latin typeface="Book Antiqua" panose="02040602050305030304" pitchFamily="18" charset="0"/>
              </a:rPr>
              <a:t>vitezelor</a:t>
            </a:r>
            <a:r>
              <a:rPr lang="en-GB" sz="2000" dirty="0">
                <a:latin typeface="Book Antiqua" panose="02040602050305030304" pitchFamily="18" charset="0"/>
              </a:rPr>
              <a:t> </a:t>
            </a:r>
            <a:r>
              <a:rPr lang="en-GB" sz="2000" dirty="0" err="1">
                <a:latin typeface="Book Antiqua" panose="02040602050305030304" pitchFamily="18" charset="0"/>
              </a:rPr>
              <a:t>spatiale</a:t>
            </a:r>
            <a:r>
              <a:rPr lang="en-GB" sz="2000" dirty="0">
                <a:latin typeface="Book Antiqua" panose="02040602050305030304" pitchFamily="18" charset="0"/>
              </a:rPr>
              <a:t> cu </a:t>
            </a:r>
            <a:r>
              <a:rPr lang="en-GB" sz="2000" dirty="0" err="1">
                <a:latin typeface="Book Antiqua" panose="02040602050305030304" pitchFamily="18" charset="0"/>
              </a:rPr>
              <a:t>ajutorul</a:t>
            </a:r>
            <a:r>
              <a:rPr lang="en-GB" sz="2000" dirty="0">
                <a:latin typeface="Book Antiqua" panose="02040602050305030304" pitchFamily="18" charset="0"/>
              </a:rPr>
              <a:t> </a:t>
            </a:r>
            <a:r>
              <a:rPr lang="en-GB" sz="2000" dirty="0" err="1">
                <a:latin typeface="Book Antiqua" panose="02040602050305030304" pitchFamily="18" charset="0"/>
              </a:rPr>
              <a:t>acestora</a:t>
            </a:r>
            <a:r>
              <a:rPr lang="en-GB" sz="2000" dirty="0">
                <a:latin typeface="Book Antiqua" panose="02040602050305030304" pitchFamily="18" charset="0"/>
              </a:rPr>
              <a:t>.</a:t>
            </a:r>
          </a:p>
          <a:p>
            <a:pPr marL="342900" indent="-342900" algn="just">
              <a:lnSpc>
                <a:spcPct val="150000"/>
              </a:lnSpc>
              <a:buFont typeface="+mj-lt"/>
              <a:buAutoNum type="arabicPeriod"/>
            </a:pPr>
            <a:r>
              <a:rPr lang="it-IT" sz="2000" b="0" i="0" u="none" strike="noStrike" baseline="0" dirty="0" err="1">
                <a:latin typeface="Book Antiqua" panose="02040602050305030304" pitchFamily="18" charset="0"/>
              </a:rPr>
              <a:t>Masuratori</a:t>
            </a:r>
            <a:r>
              <a:rPr lang="it-IT" sz="2000" b="0" i="0" u="none" strike="noStrike" baseline="0" dirty="0">
                <a:latin typeface="Book Antiqua" panose="02040602050305030304" pitchFamily="18" charset="0"/>
              </a:rPr>
              <a:t> </a:t>
            </a:r>
            <a:r>
              <a:rPr lang="it-IT" sz="2000" b="0" i="0" u="none" strike="noStrike" baseline="0" dirty="0" err="1">
                <a:latin typeface="Book Antiqua" panose="02040602050305030304" pitchFamily="18" charset="0"/>
              </a:rPr>
              <a:t>ale</a:t>
            </a:r>
            <a:r>
              <a:rPr lang="it-IT" sz="2000" b="0" i="0" u="none" strike="noStrike" baseline="0" dirty="0">
                <a:latin typeface="Book Antiqua" panose="02040602050305030304" pitchFamily="18" charset="0"/>
              </a:rPr>
              <a:t> </a:t>
            </a:r>
            <a:r>
              <a:rPr lang="it-IT" sz="2000" b="0" i="0" u="none" strike="noStrike" baseline="0" dirty="0" err="1">
                <a:latin typeface="Book Antiqua" panose="02040602050305030304" pitchFamily="18" charset="0"/>
              </a:rPr>
              <a:t>conditiilor</a:t>
            </a:r>
            <a:r>
              <a:rPr lang="it-IT" sz="2000" b="0" i="0" u="none" strike="noStrike" baseline="0" dirty="0">
                <a:latin typeface="Book Antiqua" panose="02040602050305030304" pitchFamily="18" charset="0"/>
              </a:rPr>
              <a:t> </a:t>
            </a:r>
            <a:r>
              <a:rPr lang="it-IT" sz="2000" b="0" i="0" u="none" strike="noStrike" baseline="0" dirty="0" err="1">
                <a:latin typeface="Book Antiqua" panose="02040602050305030304" pitchFamily="18" charset="0"/>
              </a:rPr>
              <a:t>critice</a:t>
            </a:r>
            <a:r>
              <a:rPr lang="it-IT" sz="2000" b="0" i="0" u="none" strike="noStrike" baseline="0" dirty="0">
                <a:latin typeface="Book Antiqua" panose="02040602050305030304" pitchFamily="18" charset="0"/>
              </a:rPr>
              <a:t> de </a:t>
            </a:r>
            <a:r>
              <a:rPr lang="en-GB" sz="2000" b="0" i="0" u="none" strike="noStrike" baseline="0" dirty="0" err="1">
                <a:latin typeface="Book Antiqua" panose="02040602050305030304" pitchFamily="18" charset="0"/>
              </a:rPr>
              <a:t>aprindere</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pentru</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amestecurile</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stoichiometrice</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propan</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hidrogen</a:t>
            </a:r>
            <a:r>
              <a:rPr lang="en-GB" sz="2000" b="0" i="0" u="none" strike="noStrike" baseline="0" dirty="0">
                <a:latin typeface="Book Antiqua" panose="02040602050305030304" pitchFamily="18" charset="0"/>
              </a:rPr>
              <a:t>)-</a:t>
            </a:r>
            <a:r>
              <a:rPr lang="en-GB" sz="2000" b="0" i="0" u="none" strike="noStrike" baseline="0" dirty="0" err="1">
                <a:latin typeface="Book Antiqua" panose="02040602050305030304" pitchFamily="18" charset="0"/>
              </a:rPr>
              <a:t>aer</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si</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butan</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hidrogen</a:t>
            </a:r>
            <a:r>
              <a:rPr lang="en-GB" sz="2000" b="0" i="0" u="none" strike="noStrike" baseline="0" dirty="0">
                <a:latin typeface="Book Antiqua" panose="02040602050305030304" pitchFamily="18" charset="0"/>
              </a:rPr>
              <a:t>)-</a:t>
            </a:r>
            <a:r>
              <a:rPr lang="en-GB" sz="2000" b="0" i="0" u="none" strike="noStrike" baseline="0" dirty="0" err="1">
                <a:latin typeface="Book Antiqua" panose="02040602050305030304" pitchFamily="18" charset="0"/>
              </a:rPr>
              <a:t>aer</a:t>
            </a:r>
            <a:r>
              <a:rPr lang="en-GB" sz="2000" b="0" i="0" u="none" strike="noStrike" baseline="0" dirty="0">
                <a:latin typeface="Book Antiqua" panose="02040602050305030304" pitchFamily="18" charset="0"/>
              </a:rPr>
              <a:t> cu </a:t>
            </a:r>
            <a:r>
              <a:rPr lang="en-GB" sz="2000" b="0" i="0" u="none" strike="noStrike" baseline="0" dirty="0" err="1">
                <a:latin typeface="Book Antiqua" panose="02040602050305030304" pitchFamily="18" charset="0"/>
              </a:rPr>
              <a:t>diferite</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rapoarte</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molare</a:t>
            </a:r>
            <a:r>
              <a:rPr lang="en-GB" sz="2000" b="0" i="0" u="none" strike="noStrike" baseline="0" dirty="0">
                <a:latin typeface="Book Antiqua" panose="02040602050305030304" pitchFamily="18" charset="0"/>
              </a:rPr>
              <a:t> CnHm:H2 cu </a:t>
            </a:r>
            <a:r>
              <a:rPr lang="en-GB" sz="2000" b="0" i="0" u="none" strike="noStrike" baseline="0" dirty="0" err="1">
                <a:latin typeface="Book Antiqua" panose="02040602050305030304" pitchFamily="18" charset="0"/>
              </a:rPr>
              <a:t>ajutorul</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scanteilor</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electrice</a:t>
            </a:r>
            <a:r>
              <a:rPr lang="en-GB" sz="2000" b="0" i="0" u="none" strike="noStrike" baseline="0" dirty="0">
                <a:latin typeface="Book Antiqua" panose="02040602050305030304" pitchFamily="18" charset="0"/>
              </a:rPr>
              <a:t> de </a:t>
            </a:r>
            <a:r>
              <a:rPr lang="en-GB" sz="2000" b="0" i="0" u="none" strike="noStrike" baseline="0" dirty="0" err="1">
                <a:latin typeface="Book Antiqua" panose="02040602050305030304" pitchFamily="18" charset="0"/>
              </a:rPr>
              <a:t>inalta</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tensiune</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distante</a:t>
            </a:r>
            <a:r>
              <a:rPr lang="en-GB" sz="2000" b="0" i="0" u="none" strike="noStrike" baseline="0" dirty="0">
                <a:latin typeface="Book Antiqua" panose="02040602050305030304" pitchFamily="18" charset="0"/>
              </a:rPr>
              <a:t> de </a:t>
            </a:r>
            <a:r>
              <a:rPr lang="en-GB" sz="2000" b="0" i="0" u="none" strike="noStrike" baseline="0" dirty="0" err="1">
                <a:latin typeface="Book Antiqua" panose="02040602050305030304" pitchFamily="18" charset="0"/>
              </a:rPr>
              <a:t>stingere</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energii</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minime</a:t>
            </a:r>
            <a:r>
              <a:rPr lang="en-GB" sz="2000" b="0" i="0" u="none" strike="noStrike" baseline="0" dirty="0">
                <a:latin typeface="Book Antiqua" panose="02040602050305030304" pitchFamily="18" charset="0"/>
              </a:rPr>
              <a:t> de </a:t>
            </a:r>
            <a:r>
              <a:rPr lang="en-GB" sz="2000" b="0" i="0" u="none" strike="noStrike" baseline="0" dirty="0" err="1">
                <a:latin typeface="Book Antiqua" panose="02040602050305030304" pitchFamily="18" charset="0"/>
              </a:rPr>
              <a:t>aprindere</a:t>
            </a:r>
            <a:r>
              <a:rPr lang="en-GB" sz="2000" b="0" i="0" u="none" strike="noStrike" baseline="0" dirty="0">
                <a:latin typeface="Book Antiqua" panose="02040602050305030304" pitchFamily="18" charset="0"/>
              </a:rPr>
              <a:t>).</a:t>
            </a:r>
          </a:p>
          <a:p>
            <a:pPr marL="342900" indent="-342900" algn="just">
              <a:lnSpc>
                <a:spcPct val="150000"/>
              </a:lnSpc>
              <a:buFont typeface="+mj-lt"/>
              <a:buAutoNum type="arabicPeriod"/>
            </a:pPr>
            <a:r>
              <a:rPr lang="en-GB" sz="2000" b="0" i="0" u="none" strike="noStrike" baseline="0" dirty="0" err="1">
                <a:latin typeface="Book Antiqua" panose="02040602050305030304" pitchFamily="18" charset="0"/>
              </a:rPr>
              <a:t>Calcularea</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vitezei</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normale</a:t>
            </a:r>
            <a:r>
              <a:rPr lang="en-GB" sz="2000" b="0" i="0" u="none" strike="noStrike" baseline="0" dirty="0">
                <a:latin typeface="Book Antiqua" panose="02040602050305030304" pitchFamily="18" charset="0"/>
              </a:rPr>
              <a:t> de </a:t>
            </a:r>
            <a:r>
              <a:rPr lang="en-GB" sz="2000" b="0" i="0" u="none" strike="noStrike" baseline="0" dirty="0" err="1">
                <a:latin typeface="Book Antiqua" panose="02040602050305030304" pitchFamily="18" charset="0"/>
              </a:rPr>
              <a:t>combustie</a:t>
            </a:r>
            <a:r>
              <a:rPr lang="en-GB" sz="2000" b="0" i="0" u="none" strike="noStrike" baseline="0" dirty="0">
                <a:latin typeface="Book Antiqua" panose="02040602050305030304" pitchFamily="18" charset="0"/>
              </a:rPr>
              <a:t> </a:t>
            </a:r>
            <a:r>
              <a:rPr lang="pt-BR" sz="2000" b="0" i="0" u="none" strike="noStrike" baseline="0" dirty="0">
                <a:latin typeface="Book Antiqua" panose="02040602050305030304" pitchFamily="18" charset="0"/>
              </a:rPr>
              <a:t>adiabatice, a temperaturii adiabatice de flacara si a </a:t>
            </a:r>
            <a:r>
              <a:rPr lang="en-GB" sz="2000" b="0" i="0" u="none" strike="noStrike" baseline="0" dirty="0" err="1">
                <a:latin typeface="Book Antiqua" panose="02040602050305030304" pitchFamily="18" charset="0"/>
              </a:rPr>
              <a:t>grosimii</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frontului</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flacarii</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pentru</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exploziile</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amestecurilor</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stoichiometrice</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propan-hidrogen</a:t>
            </a:r>
            <a:r>
              <a:rPr lang="en-GB" sz="2000" b="0" i="0" u="none" strike="noStrike" baseline="0" dirty="0">
                <a:latin typeface="Book Antiqua" panose="02040602050305030304" pitchFamily="18" charset="0"/>
              </a:rPr>
              <a:t>)-</a:t>
            </a:r>
            <a:r>
              <a:rPr lang="en-GB" sz="2000" b="0" i="0" u="none" strike="noStrike" baseline="0" dirty="0" err="1">
                <a:latin typeface="Book Antiqua" panose="02040602050305030304" pitchFamily="18" charset="0"/>
              </a:rPr>
              <a:t>aer</a:t>
            </a:r>
            <a:r>
              <a:rPr lang="en-GB" sz="2000" b="0" i="0" u="none" strike="noStrike" baseline="0" dirty="0">
                <a:latin typeface="Book Antiqua" panose="02040602050305030304" pitchFamily="18" charset="0"/>
              </a:rPr>
              <a:t> </a:t>
            </a:r>
            <a:r>
              <a:rPr lang="it-IT" sz="2000" b="0" i="0" u="none" strike="noStrike" baseline="0" dirty="0">
                <a:latin typeface="Book Antiqua" panose="02040602050305030304" pitchFamily="18" charset="0"/>
              </a:rPr>
              <a:t>si (butan-hidrogen)-aer cu diferite rapoarte molare </a:t>
            </a:r>
            <a:r>
              <a:rPr lang="en-GB" sz="2000" b="0" i="0" u="none" strike="noStrike" baseline="0" dirty="0">
                <a:latin typeface="Book Antiqua" panose="02040602050305030304" pitchFamily="18" charset="0"/>
              </a:rPr>
              <a:t>CnHm:H2.</a:t>
            </a:r>
            <a:endParaRPr lang="en-GB" sz="2000" dirty="0">
              <a:latin typeface="Book Antiqua" panose="02040602050305030304" pitchFamily="18" charset="0"/>
            </a:endParaRPr>
          </a:p>
        </p:txBody>
      </p:sp>
      <p:sp>
        <p:nvSpPr>
          <p:cNvPr id="8" name="TextBox 7">
            <a:extLst>
              <a:ext uri="{FF2B5EF4-FFF2-40B4-BE49-F238E27FC236}">
                <a16:creationId xmlns:a16="http://schemas.microsoft.com/office/drawing/2014/main" id="{EBC3F95F-99C6-4A99-8451-42D412A7E0FA}"/>
              </a:ext>
            </a:extLst>
          </p:cNvPr>
          <p:cNvSpPr txBox="1"/>
          <p:nvPr/>
        </p:nvSpPr>
        <p:spPr>
          <a:xfrm>
            <a:off x="0" y="0"/>
            <a:ext cx="3307316" cy="523220"/>
          </a:xfrm>
          <a:prstGeom prst="rect">
            <a:avLst/>
          </a:prstGeom>
          <a:noFill/>
        </p:spPr>
        <p:txBody>
          <a:bodyPr wrap="none" rtlCol="0">
            <a:spAutoFit/>
          </a:bodyPr>
          <a:lstStyle/>
          <a:p>
            <a:r>
              <a:rPr lang="en-US" sz="2800" b="1" dirty="0" err="1">
                <a:solidFill>
                  <a:schemeClr val="accent6">
                    <a:lumMod val="75000"/>
                  </a:schemeClr>
                </a:solidFill>
                <a:latin typeface="Book Antiqua" panose="02040602050305030304" pitchFamily="18" charset="0"/>
              </a:rPr>
              <a:t>Obiective</a:t>
            </a:r>
            <a:r>
              <a:rPr lang="en-US" sz="2800" b="1" dirty="0">
                <a:solidFill>
                  <a:schemeClr val="accent6">
                    <a:lumMod val="75000"/>
                  </a:schemeClr>
                </a:solidFill>
                <a:latin typeface="Book Antiqua" panose="02040602050305030304" pitchFamily="18" charset="0"/>
              </a:rPr>
              <a:t> </a:t>
            </a:r>
            <a:r>
              <a:rPr lang="en-US" sz="2800" b="1" dirty="0" err="1">
                <a:solidFill>
                  <a:schemeClr val="accent6">
                    <a:lumMod val="75000"/>
                  </a:schemeClr>
                </a:solidFill>
                <a:latin typeface="Book Antiqua" panose="02040602050305030304" pitchFamily="18" charset="0"/>
              </a:rPr>
              <a:t>specifice</a:t>
            </a:r>
            <a:endParaRPr lang="en-US" sz="2800" b="1" dirty="0">
              <a:solidFill>
                <a:schemeClr val="accent6">
                  <a:lumMod val="75000"/>
                </a:schemeClr>
              </a:solidFill>
              <a:latin typeface="Book Antiqua" panose="02040602050305030304" pitchFamily="18" charset="0"/>
            </a:endParaRPr>
          </a:p>
        </p:txBody>
      </p:sp>
    </p:spTree>
    <p:extLst>
      <p:ext uri="{BB962C8B-B14F-4D97-AF65-F5344CB8AC3E}">
        <p14:creationId xmlns:p14="http://schemas.microsoft.com/office/powerpoint/2010/main" val="2302052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A365C3-5D26-4797-B593-43DF8E98357D}"/>
              </a:ext>
            </a:extLst>
          </p:cNvPr>
          <p:cNvSpPr txBox="1"/>
          <p:nvPr/>
        </p:nvSpPr>
        <p:spPr>
          <a:xfrm>
            <a:off x="138271" y="750188"/>
            <a:ext cx="11947711" cy="6247864"/>
          </a:xfrm>
          <a:prstGeom prst="rect">
            <a:avLst/>
          </a:prstGeom>
          <a:noFill/>
        </p:spPr>
        <p:txBody>
          <a:bodyPr wrap="square" rtlCol="0">
            <a:spAutoFit/>
          </a:bodyPr>
          <a:lstStyle/>
          <a:p>
            <a:pPr algn="just">
              <a:lnSpc>
                <a:spcPct val="150000"/>
              </a:lnSpc>
            </a:pPr>
            <a:r>
              <a:rPr lang="en-GB" sz="2000" dirty="0">
                <a:solidFill>
                  <a:srgbClr val="C00000"/>
                </a:solidFill>
                <a:latin typeface="Book Antiqua" panose="02040602050305030304" pitchFamily="18" charset="0"/>
              </a:rPr>
              <a:t>O3. </a:t>
            </a:r>
            <a:r>
              <a:rPr lang="en-GB" sz="2000" b="0" i="0" u="none" strike="noStrike" baseline="0" dirty="0" err="1">
                <a:solidFill>
                  <a:srgbClr val="C00000"/>
                </a:solidFill>
                <a:latin typeface="Book Antiqua" panose="02040602050305030304" pitchFamily="18" charset="0"/>
              </a:rPr>
              <a:t>Masurarea</a:t>
            </a:r>
            <a:r>
              <a:rPr lang="en-GB" sz="2000" b="0" i="0" u="none" strike="noStrike" baseline="0" dirty="0">
                <a:solidFill>
                  <a:srgbClr val="C00000"/>
                </a:solidFill>
                <a:latin typeface="Book Antiqua" panose="02040602050305030304" pitchFamily="18" charset="0"/>
              </a:rPr>
              <a:t> </a:t>
            </a:r>
            <a:r>
              <a:rPr lang="en-GB" sz="2000" b="0" i="0" u="none" strike="noStrike" baseline="0" dirty="0" err="1">
                <a:solidFill>
                  <a:srgbClr val="C00000"/>
                </a:solidFill>
                <a:latin typeface="Book Antiqua" panose="02040602050305030304" pitchFamily="18" charset="0"/>
              </a:rPr>
              <a:t>experimentala</a:t>
            </a:r>
            <a:r>
              <a:rPr lang="en-GB" sz="2000" b="0" i="0" u="none" strike="noStrike" baseline="0" dirty="0">
                <a:solidFill>
                  <a:srgbClr val="C00000"/>
                </a:solidFill>
                <a:latin typeface="Book Antiqua" panose="02040602050305030304" pitchFamily="18" charset="0"/>
              </a:rPr>
              <a:t> </a:t>
            </a:r>
            <a:r>
              <a:rPr lang="en-GB" sz="2000" b="0" i="0" u="none" strike="noStrike" baseline="0" dirty="0" err="1">
                <a:solidFill>
                  <a:srgbClr val="C00000"/>
                </a:solidFill>
                <a:latin typeface="Book Antiqua" panose="02040602050305030304" pitchFamily="18" charset="0"/>
              </a:rPr>
              <a:t>si</a:t>
            </a:r>
            <a:r>
              <a:rPr lang="en-GB" sz="2000" b="0" i="0" u="none" strike="noStrike" baseline="0" dirty="0">
                <a:solidFill>
                  <a:srgbClr val="C00000"/>
                </a:solidFill>
                <a:latin typeface="Book Antiqua" panose="02040602050305030304" pitchFamily="18" charset="0"/>
              </a:rPr>
              <a:t> </a:t>
            </a:r>
            <a:r>
              <a:rPr lang="en-GB" sz="2000" b="0" i="0" u="none" strike="noStrike" baseline="0" dirty="0" err="1">
                <a:solidFill>
                  <a:srgbClr val="C00000"/>
                </a:solidFill>
                <a:latin typeface="Book Antiqua" panose="02040602050305030304" pitchFamily="18" charset="0"/>
              </a:rPr>
              <a:t>calculul</a:t>
            </a:r>
            <a:r>
              <a:rPr lang="en-GB" sz="2000" b="0" i="0" u="none" strike="noStrike" baseline="0" dirty="0">
                <a:solidFill>
                  <a:srgbClr val="C00000"/>
                </a:solidFill>
                <a:latin typeface="Book Antiqua" panose="02040602050305030304" pitchFamily="18" charset="0"/>
              </a:rPr>
              <a:t> </a:t>
            </a:r>
            <a:r>
              <a:rPr lang="pt-BR" sz="2000" b="0" i="0" u="none" strike="noStrike" baseline="0" dirty="0">
                <a:solidFill>
                  <a:srgbClr val="C00000"/>
                </a:solidFill>
                <a:latin typeface="Book Antiqua" panose="02040602050305030304" pitchFamily="18" charset="0"/>
              </a:rPr>
              <a:t>parametrilor de inflamabilitate pentru amestecuri </a:t>
            </a:r>
            <a:r>
              <a:rPr lang="en-GB" sz="2000" b="0" i="0" u="none" strike="noStrike" baseline="0" dirty="0" err="1">
                <a:solidFill>
                  <a:srgbClr val="C00000"/>
                </a:solidFill>
                <a:latin typeface="Book Antiqua" panose="02040602050305030304" pitchFamily="18" charset="0"/>
              </a:rPr>
              <a:t>stoichiometrice</a:t>
            </a:r>
            <a:r>
              <a:rPr lang="en-GB" sz="2000" b="0" i="0" u="none" strike="noStrike" baseline="0" dirty="0">
                <a:solidFill>
                  <a:srgbClr val="C00000"/>
                </a:solidFill>
                <a:latin typeface="Book Antiqua" panose="02040602050305030304" pitchFamily="18" charset="0"/>
              </a:rPr>
              <a:t> LPG-</a:t>
            </a:r>
            <a:r>
              <a:rPr lang="en-GB" sz="2000" b="0" i="0" u="none" strike="noStrike" baseline="0" dirty="0" err="1">
                <a:solidFill>
                  <a:srgbClr val="C00000"/>
                </a:solidFill>
                <a:latin typeface="Book Antiqua" panose="02040602050305030304" pitchFamily="18" charset="0"/>
              </a:rPr>
              <a:t>aer</a:t>
            </a:r>
            <a:r>
              <a:rPr lang="en-GB" sz="2000" b="0" i="0" u="none" strike="noStrike" baseline="0" dirty="0">
                <a:solidFill>
                  <a:srgbClr val="C00000"/>
                </a:solidFill>
                <a:latin typeface="Book Antiqua" panose="02040602050305030304" pitchFamily="18" charset="0"/>
              </a:rPr>
              <a:t> cu </a:t>
            </a:r>
            <a:r>
              <a:rPr lang="en-GB" sz="2000" b="0" i="0" u="none" strike="noStrike" baseline="0" dirty="0" err="1">
                <a:solidFill>
                  <a:srgbClr val="C00000"/>
                </a:solidFill>
                <a:latin typeface="Book Antiqua" panose="02040602050305030304" pitchFamily="18" charset="0"/>
              </a:rPr>
              <a:t>diferite</a:t>
            </a:r>
            <a:r>
              <a:rPr lang="en-GB" sz="2000" b="0" i="0" u="none" strike="noStrike" baseline="0" dirty="0">
                <a:solidFill>
                  <a:srgbClr val="C00000"/>
                </a:solidFill>
                <a:latin typeface="Book Antiqua" panose="02040602050305030304" pitchFamily="18" charset="0"/>
              </a:rPr>
              <a:t> </a:t>
            </a:r>
            <a:r>
              <a:rPr lang="en-GB" sz="2000" b="0" i="0" u="none" strike="noStrike" baseline="0" dirty="0" err="1">
                <a:solidFill>
                  <a:srgbClr val="C00000"/>
                </a:solidFill>
                <a:latin typeface="Book Antiqua" panose="02040602050305030304" pitchFamily="18" charset="0"/>
              </a:rPr>
              <a:t>concentratii</a:t>
            </a:r>
            <a:r>
              <a:rPr lang="en-GB" sz="2000" b="0" i="0" u="none" strike="noStrike" baseline="0" dirty="0">
                <a:solidFill>
                  <a:srgbClr val="C00000"/>
                </a:solidFill>
                <a:latin typeface="Book Antiqua" panose="02040602050305030304" pitchFamily="18" charset="0"/>
              </a:rPr>
              <a:t> de H2, </a:t>
            </a:r>
            <a:r>
              <a:rPr lang="it-IT" sz="2000" b="0" i="0" u="none" strike="noStrike" baseline="0" dirty="0">
                <a:solidFill>
                  <a:srgbClr val="C00000"/>
                </a:solidFill>
                <a:latin typeface="Book Antiqua" panose="02040602050305030304" pitchFamily="18" charset="0"/>
              </a:rPr>
              <a:t>la </a:t>
            </a:r>
            <a:r>
              <a:rPr lang="it-IT" sz="2000" b="0" i="0" u="none" strike="noStrike" baseline="0" dirty="0" err="1">
                <a:solidFill>
                  <a:srgbClr val="C00000"/>
                </a:solidFill>
                <a:latin typeface="Book Antiqua" panose="02040602050305030304" pitchFamily="18" charset="0"/>
              </a:rPr>
              <a:t>diferite</a:t>
            </a:r>
            <a:r>
              <a:rPr lang="it-IT" sz="2000" b="0" i="0" u="none" strike="noStrike" baseline="0" dirty="0">
                <a:solidFill>
                  <a:srgbClr val="C00000"/>
                </a:solidFill>
                <a:latin typeface="Book Antiqua" panose="02040602050305030304" pitchFamily="18" charset="0"/>
              </a:rPr>
              <a:t> </a:t>
            </a:r>
            <a:r>
              <a:rPr lang="it-IT" sz="2000" b="0" i="0" u="none" strike="noStrike" baseline="0" dirty="0" err="1">
                <a:solidFill>
                  <a:srgbClr val="C00000"/>
                </a:solidFill>
                <a:latin typeface="Book Antiqua" panose="02040602050305030304" pitchFamily="18" charset="0"/>
              </a:rPr>
              <a:t>presiuni</a:t>
            </a:r>
            <a:r>
              <a:rPr lang="it-IT" sz="2000" b="0" i="0" u="none" strike="noStrike" baseline="0" dirty="0">
                <a:solidFill>
                  <a:srgbClr val="C00000"/>
                </a:solidFill>
                <a:latin typeface="Book Antiqua" panose="02040602050305030304" pitchFamily="18" charset="0"/>
              </a:rPr>
              <a:t> </a:t>
            </a:r>
            <a:r>
              <a:rPr lang="it-IT" sz="2000" b="0" i="0" u="none" strike="noStrike" baseline="0" dirty="0" err="1">
                <a:solidFill>
                  <a:srgbClr val="C00000"/>
                </a:solidFill>
                <a:latin typeface="Book Antiqua" panose="02040602050305030304" pitchFamily="18" charset="0"/>
              </a:rPr>
              <a:t>initiale</a:t>
            </a:r>
            <a:r>
              <a:rPr lang="it-IT" sz="2000" b="0" i="0" u="none" strike="noStrike" baseline="0" dirty="0">
                <a:solidFill>
                  <a:srgbClr val="C00000"/>
                </a:solidFill>
                <a:latin typeface="Book Antiqua" panose="02040602050305030304" pitchFamily="18" charset="0"/>
              </a:rPr>
              <a:t> </a:t>
            </a:r>
            <a:r>
              <a:rPr lang="it-IT" sz="2000" b="0" i="0" u="none" strike="noStrike" baseline="0" dirty="0" err="1">
                <a:solidFill>
                  <a:srgbClr val="C00000"/>
                </a:solidFill>
                <a:latin typeface="Book Antiqua" panose="02040602050305030304" pitchFamily="18" charset="0"/>
              </a:rPr>
              <a:t>și</a:t>
            </a:r>
            <a:r>
              <a:rPr lang="it-IT" sz="2000" b="0" i="0" u="none" strike="noStrike" baseline="0" dirty="0">
                <a:solidFill>
                  <a:srgbClr val="C00000"/>
                </a:solidFill>
                <a:latin typeface="Book Antiqua" panose="02040602050305030304" pitchFamily="18" charset="0"/>
              </a:rPr>
              <a:t> temperatura </a:t>
            </a:r>
            <a:r>
              <a:rPr lang="it-IT" sz="2000" b="0" i="0" u="none" strike="noStrike" baseline="0" dirty="0" err="1">
                <a:solidFill>
                  <a:srgbClr val="C00000"/>
                </a:solidFill>
                <a:latin typeface="Book Antiqua" panose="02040602050305030304" pitchFamily="18" charset="0"/>
              </a:rPr>
              <a:t>initiala</a:t>
            </a:r>
            <a:r>
              <a:rPr lang="it-IT" sz="2000" b="0" i="0" u="none" strike="noStrike" baseline="0" dirty="0">
                <a:solidFill>
                  <a:srgbClr val="C00000"/>
                </a:solidFill>
                <a:latin typeface="Book Antiqua" panose="02040602050305030304" pitchFamily="18" charset="0"/>
              </a:rPr>
              <a:t> </a:t>
            </a:r>
            <a:r>
              <a:rPr lang="en-GB" sz="2000" b="0" i="0" u="none" strike="noStrike" baseline="0" dirty="0" err="1">
                <a:solidFill>
                  <a:srgbClr val="C00000"/>
                </a:solidFill>
                <a:latin typeface="Book Antiqua" panose="02040602050305030304" pitchFamily="18" charset="0"/>
              </a:rPr>
              <a:t>ambianta</a:t>
            </a:r>
            <a:endParaRPr lang="en-GB" sz="2000" b="0" i="0" u="none" strike="noStrike" baseline="0" dirty="0">
              <a:solidFill>
                <a:srgbClr val="C00000"/>
              </a:solidFill>
              <a:latin typeface="Book Antiqua" panose="02040602050305030304" pitchFamily="18" charset="0"/>
            </a:endParaRPr>
          </a:p>
          <a:p>
            <a:pPr marL="342900" indent="-342900" algn="just">
              <a:lnSpc>
                <a:spcPct val="150000"/>
              </a:lnSpc>
              <a:buAutoNum type="arabicPeriod"/>
            </a:pPr>
            <a:r>
              <a:rPr lang="en-GB" sz="2000" b="0" i="0" u="none" strike="noStrike" baseline="0" dirty="0" err="1">
                <a:latin typeface="Book Antiqua" panose="02040602050305030304" pitchFamily="18" charset="0"/>
              </a:rPr>
              <a:t>Determinarea</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coeficientilor</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legii</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cubice</a:t>
            </a:r>
            <a:r>
              <a:rPr lang="en-GB" sz="2000" b="0" i="0" u="none" strike="noStrike" baseline="0" dirty="0">
                <a:latin typeface="Book Antiqua" panose="02040602050305030304" pitchFamily="18" charset="0"/>
              </a:rPr>
              <a:t> din </a:t>
            </a:r>
            <a:r>
              <a:rPr lang="en-GB" sz="2000" b="0" i="0" u="none" strike="noStrike" baseline="0" dirty="0" err="1">
                <a:latin typeface="Book Antiqua" panose="02040602050305030304" pitchFamily="18" charset="0"/>
              </a:rPr>
              <a:t>inregistrarile</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presiune-timp</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pentru</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amestecurile</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stoichiometrice</a:t>
            </a:r>
            <a:r>
              <a:rPr lang="en-GB" sz="2000" b="0" i="0" u="none" strike="noStrike" baseline="0" dirty="0">
                <a:latin typeface="Book Antiqua" panose="02040602050305030304" pitchFamily="18" charset="0"/>
              </a:rPr>
              <a:t> LPG-</a:t>
            </a:r>
            <a:r>
              <a:rPr lang="en-GB" sz="2000" b="0" i="0" u="none" strike="noStrike" baseline="0" dirty="0" err="1">
                <a:latin typeface="Book Antiqua" panose="02040602050305030304" pitchFamily="18" charset="0"/>
              </a:rPr>
              <a:t>aer</a:t>
            </a:r>
            <a:r>
              <a:rPr lang="en-GB" sz="2000" b="0" i="0" u="none" strike="noStrike" baseline="0" dirty="0">
                <a:latin typeface="Book Antiqua" panose="02040602050305030304" pitchFamily="18" charset="0"/>
              </a:rPr>
              <a:t> cu </a:t>
            </a:r>
            <a:r>
              <a:rPr lang="en-GB" sz="2000" b="0" i="0" u="none" strike="noStrike" baseline="0" dirty="0" err="1">
                <a:latin typeface="Book Antiqua" panose="02040602050305030304" pitchFamily="18" charset="0"/>
              </a:rPr>
              <a:t>diferite</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concentratii</a:t>
            </a:r>
            <a:r>
              <a:rPr lang="en-GB" sz="2000" b="0" i="0" u="none" strike="noStrike" baseline="0" dirty="0">
                <a:latin typeface="Book Antiqua" panose="02040602050305030304" pitchFamily="18" charset="0"/>
              </a:rPr>
              <a:t> de H2, </a:t>
            </a:r>
            <a:r>
              <a:rPr lang="it-IT" sz="2000" b="0" i="0" u="none" strike="noStrike" baseline="0" dirty="0" err="1">
                <a:latin typeface="Book Antiqua" panose="02040602050305030304" pitchFamily="18" charset="0"/>
              </a:rPr>
              <a:t>diferite</a:t>
            </a:r>
            <a:r>
              <a:rPr lang="it-IT" sz="2000" b="0" i="0" u="none" strike="noStrike" baseline="0" dirty="0">
                <a:latin typeface="Book Antiqua" panose="02040602050305030304" pitchFamily="18" charset="0"/>
              </a:rPr>
              <a:t> </a:t>
            </a:r>
            <a:r>
              <a:rPr lang="it-IT" sz="2000" b="0" i="0" u="none" strike="noStrike" baseline="0" dirty="0" err="1">
                <a:latin typeface="Book Antiqua" panose="02040602050305030304" pitchFamily="18" charset="0"/>
              </a:rPr>
              <a:t>presiuni</a:t>
            </a:r>
            <a:r>
              <a:rPr lang="it-IT" sz="2000" b="0" i="0" u="none" strike="noStrike" baseline="0" dirty="0">
                <a:latin typeface="Book Antiqua" panose="02040602050305030304" pitchFamily="18" charset="0"/>
              </a:rPr>
              <a:t> </a:t>
            </a:r>
            <a:r>
              <a:rPr lang="it-IT" sz="2000" b="0" i="0" u="none" strike="noStrike" baseline="0" dirty="0" err="1">
                <a:latin typeface="Book Antiqua" panose="02040602050305030304" pitchFamily="18" charset="0"/>
              </a:rPr>
              <a:t>initiale</a:t>
            </a:r>
            <a:r>
              <a:rPr lang="it-IT" sz="2000" b="0" i="0" u="none" strike="noStrike" baseline="0" dirty="0">
                <a:latin typeface="Book Antiqua" panose="02040602050305030304" pitchFamily="18" charset="0"/>
              </a:rPr>
              <a:t> si temperatura </a:t>
            </a:r>
            <a:r>
              <a:rPr lang="it-IT" sz="2000" b="0" i="0" u="none" strike="noStrike" baseline="0" dirty="0" err="1">
                <a:latin typeface="Book Antiqua" panose="02040602050305030304" pitchFamily="18" charset="0"/>
              </a:rPr>
              <a:t>initiala</a:t>
            </a:r>
            <a:r>
              <a:rPr lang="it-IT" sz="2000" b="0" i="0" u="none" strike="noStrike" baseline="0" dirty="0">
                <a:latin typeface="Book Antiqua" panose="02040602050305030304" pitchFamily="18" charset="0"/>
              </a:rPr>
              <a:t> </a:t>
            </a:r>
            <a:r>
              <a:rPr lang="it-IT" sz="2000" b="0" i="0" u="none" strike="noStrike" baseline="0" dirty="0" err="1">
                <a:latin typeface="Book Antiqua" panose="02040602050305030304" pitchFamily="18" charset="0"/>
              </a:rPr>
              <a:t>ambianta</a:t>
            </a:r>
            <a:r>
              <a:rPr lang="it-IT" sz="2000" b="0" i="0" u="none" strike="noStrike" baseline="0" dirty="0">
                <a:latin typeface="Book Antiqua" panose="02040602050305030304" pitchFamily="18" charset="0"/>
              </a:rPr>
              <a:t> si </a:t>
            </a:r>
            <a:r>
              <a:rPr lang="it-IT" sz="2000" b="0" i="0" u="none" strike="noStrike" baseline="0" dirty="0" err="1">
                <a:latin typeface="Book Antiqua" panose="02040602050305030304" pitchFamily="18" charset="0"/>
              </a:rPr>
              <a:t>calculul</a:t>
            </a:r>
            <a:r>
              <a:rPr lang="it-IT" sz="2000" b="0" i="0" u="none" strike="noStrike" baseline="0" dirty="0">
                <a:latin typeface="Book Antiqua" panose="02040602050305030304" pitchFamily="18" charset="0"/>
              </a:rPr>
              <a:t> </a:t>
            </a:r>
            <a:r>
              <a:rPr lang="it-IT" sz="2000" b="0" i="0" u="none" strike="noStrike" baseline="0" dirty="0" err="1">
                <a:latin typeface="Book Antiqua" panose="02040602050305030304" pitchFamily="18" charset="0"/>
              </a:rPr>
              <a:t>vitezelor</a:t>
            </a:r>
            <a:r>
              <a:rPr lang="it-IT" sz="2000" b="0" i="0" u="none" strike="noStrike" baseline="0" dirty="0">
                <a:latin typeface="Book Antiqua" panose="02040602050305030304" pitchFamily="18" charset="0"/>
              </a:rPr>
              <a:t> normale de </a:t>
            </a:r>
            <a:r>
              <a:rPr lang="it-IT" sz="2000" b="0" i="0" u="none" strike="noStrike" baseline="0" dirty="0" err="1">
                <a:latin typeface="Book Antiqua" panose="02040602050305030304" pitchFamily="18" charset="0"/>
              </a:rPr>
              <a:t>combustie</a:t>
            </a:r>
            <a:r>
              <a:rPr lang="it-IT" sz="2000" b="0" i="0" u="none" strike="noStrike" baseline="0" dirty="0">
                <a:latin typeface="Book Antiqua" panose="02040602050305030304" pitchFamily="18" charset="0"/>
              </a:rPr>
              <a:t> si </a:t>
            </a:r>
            <a:r>
              <a:rPr lang="pt-BR" sz="2000" b="0" i="0" u="none" strike="noStrike" baseline="0" dirty="0">
                <a:latin typeface="Book Antiqua" panose="02040602050305030304" pitchFamily="18" charset="0"/>
              </a:rPr>
              <a:t>a vitezelor spatiale cu ajutorul acestora</a:t>
            </a:r>
          </a:p>
          <a:p>
            <a:pPr marL="342900" indent="-342900" algn="just">
              <a:lnSpc>
                <a:spcPct val="150000"/>
              </a:lnSpc>
              <a:buFont typeface="+mj-lt"/>
              <a:buAutoNum type="arabicPeriod"/>
            </a:pPr>
            <a:r>
              <a:rPr lang="it-IT" sz="2000" b="0" i="0" u="none" strike="noStrike" baseline="0" dirty="0" err="1">
                <a:latin typeface="Book Antiqua" panose="02040602050305030304" pitchFamily="18" charset="0"/>
              </a:rPr>
              <a:t>Masuratori</a:t>
            </a:r>
            <a:r>
              <a:rPr lang="it-IT" sz="2000" b="0" i="0" u="none" strike="noStrike" baseline="0" dirty="0">
                <a:latin typeface="Book Antiqua" panose="02040602050305030304" pitchFamily="18" charset="0"/>
              </a:rPr>
              <a:t> </a:t>
            </a:r>
            <a:r>
              <a:rPr lang="it-IT" sz="2000" b="0" i="0" u="none" strike="noStrike" baseline="0" dirty="0" err="1">
                <a:latin typeface="Book Antiqua" panose="02040602050305030304" pitchFamily="18" charset="0"/>
              </a:rPr>
              <a:t>ale</a:t>
            </a:r>
            <a:r>
              <a:rPr lang="it-IT" sz="2000" b="0" i="0" u="none" strike="noStrike" baseline="0" dirty="0">
                <a:latin typeface="Book Antiqua" panose="02040602050305030304" pitchFamily="18" charset="0"/>
              </a:rPr>
              <a:t> </a:t>
            </a:r>
            <a:r>
              <a:rPr lang="it-IT" sz="2000" b="0" i="0" u="none" strike="noStrike" baseline="0" dirty="0" err="1">
                <a:latin typeface="Book Antiqua" panose="02040602050305030304" pitchFamily="18" charset="0"/>
              </a:rPr>
              <a:t>conditiilor</a:t>
            </a:r>
            <a:r>
              <a:rPr lang="it-IT" sz="2000" b="0" i="0" u="none" strike="noStrike" baseline="0" dirty="0">
                <a:latin typeface="Book Antiqua" panose="02040602050305030304" pitchFamily="18" charset="0"/>
              </a:rPr>
              <a:t> </a:t>
            </a:r>
            <a:r>
              <a:rPr lang="it-IT" sz="2000" b="0" i="0" u="none" strike="noStrike" baseline="0" dirty="0" err="1">
                <a:latin typeface="Book Antiqua" panose="02040602050305030304" pitchFamily="18" charset="0"/>
              </a:rPr>
              <a:t>critice</a:t>
            </a:r>
            <a:r>
              <a:rPr lang="it-IT" sz="2000" b="0" i="0" u="none" strike="noStrike" baseline="0" dirty="0">
                <a:latin typeface="Book Antiqua" panose="02040602050305030304" pitchFamily="18" charset="0"/>
              </a:rPr>
              <a:t> de </a:t>
            </a:r>
            <a:r>
              <a:rPr lang="en-GB" sz="2000" b="0" i="0" u="none" strike="noStrike" baseline="0" dirty="0" err="1">
                <a:latin typeface="Book Antiqua" panose="02040602050305030304" pitchFamily="18" charset="0"/>
              </a:rPr>
              <a:t>aprindere</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pentru</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amestecurile</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stoichiometrice</a:t>
            </a:r>
            <a:r>
              <a:rPr lang="en-GB" sz="2000" b="0" i="0" u="none" strike="noStrike" baseline="0" dirty="0">
                <a:latin typeface="Book Antiqua" panose="02040602050305030304" pitchFamily="18" charset="0"/>
              </a:rPr>
              <a:t> </a:t>
            </a:r>
            <a:r>
              <a:rPr lang="pt-BR" sz="2000" b="0" i="0" u="none" strike="noStrike" baseline="0" dirty="0">
                <a:latin typeface="Book Antiqua" panose="02040602050305030304" pitchFamily="18" charset="0"/>
              </a:rPr>
              <a:t>LPG-aer cu diferite concentratii de H2 cu ajutorul </a:t>
            </a:r>
            <a:r>
              <a:rPr lang="en-GB" sz="2000" b="0" i="0" u="none" strike="noStrike" baseline="0" dirty="0" err="1">
                <a:latin typeface="Book Antiqua" panose="02040602050305030304" pitchFamily="18" charset="0"/>
              </a:rPr>
              <a:t>scanteilor</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electrice</a:t>
            </a:r>
            <a:r>
              <a:rPr lang="en-GB" sz="2000" b="0" i="0" u="none" strike="noStrike" baseline="0" dirty="0">
                <a:latin typeface="Book Antiqua" panose="02040602050305030304" pitchFamily="18" charset="0"/>
              </a:rPr>
              <a:t> de </a:t>
            </a:r>
            <a:r>
              <a:rPr lang="en-GB" sz="2000" b="0" i="0" u="none" strike="noStrike" baseline="0" dirty="0" err="1">
                <a:latin typeface="Book Antiqua" panose="02040602050305030304" pitchFamily="18" charset="0"/>
              </a:rPr>
              <a:t>inalta</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tensiune</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distante</a:t>
            </a:r>
            <a:r>
              <a:rPr lang="en-GB" sz="2000" b="0" i="0" u="none" strike="noStrike" baseline="0" dirty="0">
                <a:latin typeface="Book Antiqua" panose="02040602050305030304" pitchFamily="18" charset="0"/>
              </a:rPr>
              <a:t> de </a:t>
            </a:r>
            <a:r>
              <a:rPr lang="en-GB" sz="2000" b="0" i="0" u="none" strike="noStrike" baseline="0" dirty="0" err="1">
                <a:latin typeface="Book Antiqua" panose="02040602050305030304" pitchFamily="18" charset="0"/>
              </a:rPr>
              <a:t>stingere</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energii</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minime</a:t>
            </a:r>
            <a:r>
              <a:rPr lang="en-GB" sz="2000" b="0" i="0" u="none" strike="noStrike" baseline="0" dirty="0">
                <a:latin typeface="Book Antiqua" panose="02040602050305030304" pitchFamily="18" charset="0"/>
              </a:rPr>
              <a:t> de </a:t>
            </a:r>
            <a:r>
              <a:rPr lang="en-GB" sz="2000" b="0" i="0" u="none" strike="noStrike" baseline="0" dirty="0" err="1">
                <a:latin typeface="Book Antiqua" panose="02040602050305030304" pitchFamily="18" charset="0"/>
              </a:rPr>
              <a:t>aprindere</a:t>
            </a:r>
            <a:r>
              <a:rPr lang="en-GB" sz="2000" b="0" i="0" u="none" strike="noStrike" baseline="0" dirty="0">
                <a:latin typeface="Book Antiqua" panose="02040602050305030304" pitchFamily="18" charset="0"/>
              </a:rPr>
              <a:t>)</a:t>
            </a:r>
          </a:p>
          <a:p>
            <a:pPr marL="342900" indent="-342900" algn="just">
              <a:lnSpc>
                <a:spcPct val="150000"/>
              </a:lnSpc>
              <a:buFont typeface="+mj-lt"/>
              <a:buAutoNum type="arabicPeriod"/>
            </a:pPr>
            <a:r>
              <a:rPr lang="en-GB" sz="2000" dirty="0" err="1">
                <a:latin typeface="Book Antiqua" panose="02040602050305030304" pitchFamily="18" charset="0"/>
              </a:rPr>
              <a:t>C</a:t>
            </a:r>
            <a:r>
              <a:rPr lang="en-GB" sz="2000" b="0" i="0" u="none" strike="noStrike" baseline="0" dirty="0" err="1">
                <a:latin typeface="Book Antiqua" panose="02040602050305030304" pitchFamily="18" charset="0"/>
              </a:rPr>
              <a:t>alcularea</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vitezei</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normale</a:t>
            </a:r>
            <a:r>
              <a:rPr lang="en-GB" sz="2000" b="0" i="0" u="none" strike="noStrike" baseline="0" dirty="0">
                <a:latin typeface="Book Antiqua" panose="02040602050305030304" pitchFamily="18" charset="0"/>
              </a:rPr>
              <a:t> de </a:t>
            </a:r>
            <a:r>
              <a:rPr lang="en-GB" sz="2000" b="0" i="0" u="none" strike="noStrike" baseline="0" dirty="0" err="1">
                <a:latin typeface="Book Antiqua" panose="02040602050305030304" pitchFamily="18" charset="0"/>
              </a:rPr>
              <a:t>combustie</a:t>
            </a:r>
            <a:r>
              <a:rPr lang="en-GB" sz="2000" b="0" i="0" u="none" strike="noStrike" baseline="0" dirty="0">
                <a:latin typeface="Book Antiqua" panose="02040602050305030304" pitchFamily="18" charset="0"/>
              </a:rPr>
              <a:t> </a:t>
            </a:r>
            <a:r>
              <a:rPr lang="pt-BR" sz="2000" b="0" i="0" u="none" strike="noStrike" baseline="0" dirty="0">
                <a:latin typeface="Book Antiqua" panose="02040602050305030304" pitchFamily="18" charset="0"/>
              </a:rPr>
              <a:t>adiabatice, a temperaturii adiabatice de flacara si a </a:t>
            </a:r>
            <a:r>
              <a:rPr lang="en-GB" sz="2000" b="0" i="0" u="none" strike="noStrike" baseline="0" dirty="0" err="1">
                <a:latin typeface="Book Antiqua" panose="02040602050305030304" pitchFamily="18" charset="0"/>
              </a:rPr>
              <a:t>grosimii</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frontului</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flacarii</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pentru</a:t>
            </a:r>
            <a:r>
              <a:rPr lang="en-GB"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exploziile</a:t>
            </a:r>
            <a:r>
              <a:rPr lang="en-GB" sz="2000" b="0" i="0" u="none" strike="noStrike" baseline="0" dirty="0">
                <a:latin typeface="Book Antiqua" panose="02040602050305030304" pitchFamily="18" charset="0"/>
              </a:rPr>
              <a:t> </a:t>
            </a:r>
            <a:r>
              <a:rPr lang="it-IT" sz="2000" b="0" i="0" u="none" strike="noStrike" baseline="0" dirty="0" err="1">
                <a:latin typeface="Book Antiqua" panose="02040602050305030304" pitchFamily="18" charset="0"/>
              </a:rPr>
              <a:t>amestecurilor</a:t>
            </a:r>
            <a:r>
              <a:rPr lang="it-IT" sz="2000" b="0" i="0" u="none" strike="noStrike" baseline="0" dirty="0">
                <a:latin typeface="Book Antiqua" panose="02040602050305030304" pitchFamily="18" charset="0"/>
              </a:rPr>
              <a:t> </a:t>
            </a:r>
            <a:r>
              <a:rPr lang="it-IT" sz="2000" b="0" i="0" u="none" strike="noStrike" baseline="0" dirty="0" err="1">
                <a:latin typeface="Book Antiqua" panose="02040602050305030304" pitchFamily="18" charset="0"/>
              </a:rPr>
              <a:t>stoichiometrice</a:t>
            </a:r>
            <a:r>
              <a:rPr lang="it-IT" sz="2000" b="0" i="0" u="none" strike="noStrike" baseline="0" dirty="0">
                <a:latin typeface="Book Antiqua" panose="02040602050305030304" pitchFamily="18" charset="0"/>
              </a:rPr>
              <a:t> LPG-</a:t>
            </a:r>
            <a:r>
              <a:rPr lang="it-IT" sz="2000" b="0" i="0" u="none" strike="noStrike" baseline="0" dirty="0" err="1">
                <a:latin typeface="Book Antiqua" panose="02040602050305030304" pitchFamily="18" charset="0"/>
              </a:rPr>
              <a:t>aer</a:t>
            </a:r>
            <a:r>
              <a:rPr lang="it-IT" sz="2000" b="0" i="0" u="none" strike="noStrike" baseline="0" dirty="0">
                <a:latin typeface="Book Antiqua" panose="02040602050305030304" pitchFamily="18" charset="0"/>
              </a:rPr>
              <a:t> cu </a:t>
            </a:r>
            <a:r>
              <a:rPr lang="it-IT" sz="2000" b="0" i="0" u="none" strike="noStrike" baseline="0" dirty="0" err="1">
                <a:latin typeface="Book Antiqua" panose="02040602050305030304" pitchFamily="18" charset="0"/>
              </a:rPr>
              <a:t>diferite</a:t>
            </a:r>
            <a:r>
              <a:rPr lang="it-IT" sz="2000" b="0" i="0" u="none" strike="noStrike" baseline="0" dirty="0">
                <a:latin typeface="Book Antiqua" panose="02040602050305030304" pitchFamily="18" charset="0"/>
              </a:rPr>
              <a:t> </a:t>
            </a:r>
            <a:r>
              <a:rPr lang="en-GB" sz="2000" b="0" i="0" u="none" strike="noStrike" baseline="0" dirty="0" err="1">
                <a:latin typeface="Book Antiqua" panose="02040602050305030304" pitchFamily="18" charset="0"/>
              </a:rPr>
              <a:t>concentratii</a:t>
            </a:r>
            <a:r>
              <a:rPr lang="en-GB" sz="2000" b="0" i="0" u="none" strike="noStrike" baseline="0" dirty="0">
                <a:latin typeface="Book Antiqua" panose="02040602050305030304" pitchFamily="18" charset="0"/>
              </a:rPr>
              <a:t> de H2</a:t>
            </a:r>
            <a:endParaRPr lang="pt-BR" sz="2000" b="0" i="0" u="none" strike="noStrike" baseline="0" dirty="0">
              <a:latin typeface="Book Antiqua" panose="02040602050305030304" pitchFamily="18" charset="0"/>
            </a:endParaRPr>
          </a:p>
          <a:p>
            <a:pPr marL="342900" indent="-342900" algn="just">
              <a:buFont typeface="+mj-lt"/>
              <a:buAutoNum type="arabicPeriod"/>
            </a:pPr>
            <a:endParaRPr lang="pt-BR" sz="2000" dirty="0">
              <a:latin typeface="Book Antiqua" panose="02040602050305030304" pitchFamily="18" charset="0"/>
            </a:endParaRPr>
          </a:p>
          <a:p>
            <a:pPr algn="l"/>
            <a:endParaRPr lang="pt-BR" sz="2000" b="0" i="0" u="none" strike="noStrike" baseline="0" dirty="0">
              <a:latin typeface="DejaVuSerifCondensed"/>
            </a:endParaRPr>
          </a:p>
        </p:txBody>
      </p:sp>
      <p:sp>
        <p:nvSpPr>
          <p:cNvPr id="8" name="TextBox 7">
            <a:extLst>
              <a:ext uri="{FF2B5EF4-FFF2-40B4-BE49-F238E27FC236}">
                <a16:creationId xmlns:a16="http://schemas.microsoft.com/office/drawing/2014/main" id="{EBC3F95F-99C6-4A99-8451-42D412A7E0FA}"/>
              </a:ext>
            </a:extLst>
          </p:cNvPr>
          <p:cNvSpPr txBox="1"/>
          <p:nvPr/>
        </p:nvSpPr>
        <p:spPr>
          <a:xfrm>
            <a:off x="0" y="0"/>
            <a:ext cx="3307316" cy="523220"/>
          </a:xfrm>
          <a:prstGeom prst="rect">
            <a:avLst/>
          </a:prstGeom>
          <a:noFill/>
        </p:spPr>
        <p:txBody>
          <a:bodyPr wrap="none" rtlCol="0">
            <a:spAutoFit/>
          </a:bodyPr>
          <a:lstStyle/>
          <a:p>
            <a:r>
              <a:rPr lang="en-US" sz="2800" b="1" dirty="0" err="1">
                <a:solidFill>
                  <a:schemeClr val="accent6">
                    <a:lumMod val="75000"/>
                  </a:schemeClr>
                </a:solidFill>
                <a:latin typeface="Book Antiqua" panose="02040602050305030304" pitchFamily="18" charset="0"/>
              </a:rPr>
              <a:t>Obiective</a:t>
            </a:r>
            <a:r>
              <a:rPr lang="en-US" sz="2800" b="1" dirty="0">
                <a:solidFill>
                  <a:schemeClr val="accent6">
                    <a:lumMod val="75000"/>
                  </a:schemeClr>
                </a:solidFill>
                <a:latin typeface="Book Antiqua" panose="02040602050305030304" pitchFamily="18" charset="0"/>
              </a:rPr>
              <a:t> </a:t>
            </a:r>
            <a:r>
              <a:rPr lang="en-US" sz="2800" b="1" dirty="0" err="1">
                <a:solidFill>
                  <a:schemeClr val="accent6">
                    <a:lumMod val="75000"/>
                  </a:schemeClr>
                </a:solidFill>
                <a:latin typeface="Book Antiqua" panose="02040602050305030304" pitchFamily="18" charset="0"/>
              </a:rPr>
              <a:t>specifice</a:t>
            </a:r>
            <a:endParaRPr lang="en-US" sz="2800" b="1" dirty="0">
              <a:solidFill>
                <a:schemeClr val="accent6">
                  <a:lumMod val="75000"/>
                </a:schemeClr>
              </a:solidFill>
              <a:latin typeface="Book Antiqua" panose="02040602050305030304" pitchFamily="18" charset="0"/>
            </a:endParaRPr>
          </a:p>
        </p:txBody>
      </p:sp>
    </p:spTree>
    <p:extLst>
      <p:ext uri="{BB962C8B-B14F-4D97-AF65-F5344CB8AC3E}">
        <p14:creationId xmlns:p14="http://schemas.microsoft.com/office/powerpoint/2010/main" val="3343395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301B67D-750A-83B0-2391-C534EFECF416}"/>
              </a:ext>
            </a:extLst>
          </p:cNvPr>
          <p:cNvGraphicFramePr>
            <a:graphicFrameLocks noGrp="1"/>
          </p:cNvGraphicFramePr>
          <p:nvPr>
            <p:extLst>
              <p:ext uri="{D42A27DB-BD31-4B8C-83A1-F6EECF244321}">
                <p14:modId xmlns:p14="http://schemas.microsoft.com/office/powerpoint/2010/main" val="798287942"/>
              </p:ext>
            </p:extLst>
          </p:nvPr>
        </p:nvGraphicFramePr>
        <p:xfrm>
          <a:off x="286247" y="739472"/>
          <a:ext cx="11290852" cy="5776624"/>
        </p:xfrm>
        <a:graphic>
          <a:graphicData uri="http://schemas.openxmlformats.org/drawingml/2006/table">
            <a:tbl>
              <a:tblPr firstRow="1" bandRow="1">
                <a:tableStyleId>{5C22544A-7EE6-4342-B048-85BDC9FD1C3A}</a:tableStyleId>
              </a:tblPr>
              <a:tblGrid>
                <a:gridCol w="3864334">
                  <a:extLst>
                    <a:ext uri="{9D8B030D-6E8A-4147-A177-3AD203B41FA5}">
                      <a16:colId xmlns:a16="http://schemas.microsoft.com/office/drawing/2014/main" val="446429410"/>
                    </a:ext>
                  </a:extLst>
                </a:gridCol>
                <a:gridCol w="4662498">
                  <a:extLst>
                    <a:ext uri="{9D8B030D-6E8A-4147-A177-3AD203B41FA5}">
                      <a16:colId xmlns:a16="http://schemas.microsoft.com/office/drawing/2014/main" val="1566549706"/>
                    </a:ext>
                  </a:extLst>
                </a:gridCol>
                <a:gridCol w="2764020">
                  <a:extLst>
                    <a:ext uri="{9D8B030D-6E8A-4147-A177-3AD203B41FA5}">
                      <a16:colId xmlns:a16="http://schemas.microsoft.com/office/drawing/2014/main" val="1421851998"/>
                    </a:ext>
                  </a:extLst>
                </a:gridCol>
              </a:tblGrid>
              <a:tr h="722078">
                <a:tc>
                  <a:txBody>
                    <a:bodyPr/>
                    <a:lstStyle/>
                    <a:p>
                      <a:pPr algn="ctr">
                        <a:lnSpc>
                          <a:spcPct val="150000"/>
                        </a:lnSpc>
                      </a:pPr>
                      <a:r>
                        <a:rPr lang="en-US" sz="2000" b="1" dirty="0" err="1">
                          <a:solidFill>
                            <a:schemeClr val="accent2">
                              <a:lumMod val="75000"/>
                            </a:schemeClr>
                          </a:solidFill>
                          <a:effectLst/>
                          <a:latin typeface="Book Antiqua" panose="02040602050305030304" pitchFamily="18" charset="0"/>
                        </a:rPr>
                        <a:t>Numele</a:t>
                      </a:r>
                      <a:r>
                        <a:rPr lang="en-US" sz="2000" b="1" dirty="0">
                          <a:solidFill>
                            <a:schemeClr val="accent2">
                              <a:lumMod val="75000"/>
                            </a:schemeClr>
                          </a:solidFill>
                          <a:effectLst/>
                          <a:latin typeface="Book Antiqua" panose="02040602050305030304" pitchFamily="18" charset="0"/>
                        </a:rPr>
                        <a:t> </a:t>
                      </a:r>
                      <a:r>
                        <a:rPr lang="en-US" sz="2000" b="1" dirty="0" err="1">
                          <a:solidFill>
                            <a:schemeClr val="accent2">
                              <a:lumMod val="75000"/>
                            </a:schemeClr>
                          </a:solidFill>
                          <a:effectLst/>
                          <a:latin typeface="Book Antiqua" panose="02040602050305030304" pitchFamily="18" charset="0"/>
                        </a:rPr>
                        <a:t>si</a:t>
                      </a:r>
                      <a:r>
                        <a:rPr lang="en-US" sz="2000" b="1" dirty="0">
                          <a:solidFill>
                            <a:schemeClr val="accent2">
                              <a:lumMod val="75000"/>
                            </a:schemeClr>
                          </a:solidFill>
                          <a:effectLst/>
                          <a:latin typeface="Book Antiqua" panose="02040602050305030304" pitchFamily="18" charset="0"/>
                        </a:rPr>
                        <a:t> </a:t>
                      </a:r>
                      <a:r>
                        <a:rPr lang="en-US" sz="2000" b="1" dirty="0" err="1">
                          <a:solidFill>
                            <a:schemeClr val="accent2">
                              <a:lumMod val="75000"/>
                            </a:schemeClr>
                          </a:solidFill>
                          <a:effectLst/>
                          <a:latin typeface="Book Antiqua" panose="02040602050305030304" pitchFamily="18" charset="0"/>
                        </a:rPr>
                        <a:t>prenumele</a:t>
                      </a:r>
                      <a:endParaRPr lang="en-GB" sz="2000" b="1" dirty="0">
                        <a:solidFill>
                          <a:schemeClr val="accent2">
                            <a:lumMod val="75000"/>
                          </a:schemeClr>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50000"/>
                        </a:lnSpc>
                      </a:pPr>
                      <a:r>
                        <a:rPr lang="en-US" sz="2000" b="1" dirty="0" err="1">
                          <a:solidFill>
                            <a:schemeClr val="accent2">
                              <a:lumMod val="75000"/>
                            </a:schemeClr>
                          </a:solidFill>
                          <a:effectLst/>
                          <a:latin typeface="Book Antiqua" panose="02040602050305030304" pitchFamily="18" charset="0"/>
                        </a:rPr>
                        <a:t>Pozitia</a:t>
                      </a:r>
                      <a:endParaRPr lang="en-GB" sz="2000" b="1" dirty="0">
                        <a:solidFill>
                          <a:schemeClr val="accent2">
                            <a:lumMod val="75000"/>
                          </a:schemeClr>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50000"/>
                        </a:lnSpc>
                      </a:pPr>
                      <a:r>
                        <a:rPr lang="en-US" sz="2000" b="1" dirty="0" err="1">
                          <a:solidFill>
                            <a:schemeClr val="accent2">
                              <a:lumMod val="75000"/>
                            </a:schemeClr>
                          </a:solidFill>
                          <a:effectLst/>
                          <a:latin typeface="Book Antiqua" panose="02040602050305030304" pitchFamily="18" charset="0"/>
                        </a:rPr>
                        <a:t>Rolul</a:t>
                      </a:r>
                      <a:r>
                        <a:rPr lang="en-US" sz="2000" b="1" dirty="0">
                          <a:solidFill>
                            <a:schemeClr val="accent2">
                              <a:lumMod val="75000"/>
                            </a:schemeClr>
                          </a:solidFill>
                          <a:effectLst/>
                          <a:latin typeface="Book Antiqua" panose="02040602050305030304" pitchFamily="18" charset="0"/>
                        </a:rPr>
                        <a:t> in </a:t>
                      </a:r>
                      <a:r>
                        <a:rPr lang="en-US" sz="2000" b="1" dirty="0" err="1">
                          <a:solidFill>
                            <a:schemeClr val="accent2">
                              <a:lumMod val="75000"/>
                            </a:schemeClr>
                          </a:solidFill>
                          <a:effectLst/>
                          <a:latin typeface="Book Antiqua" panose="02040602050305030304" pitchFamily="18" charset="0"/>
                        </a:rPr>
                        <a:t>proiect</a:t>
                      </a:r>
                      <a:endParaRPr lang="en-GB" sz="2000" b="1" dirty="0">
                        <a:solidFill>
                          <a:schemeClr val="accent2">
                            <a:lumMod val="75000"/>
                          </a:schemeClr>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615488023"/>
                  </a:ext>
                </a:extLst>
              </a:tr>
              <a:tr h="722078">
                <a:tc>
                  <a:txBody>
                    <a:bodyPr/>
                    <a:lstStyle/>
                    <a:p>
                      <a:pPr algn="ctr">
                        <a:lnSpc>
                          <a:spcPct val="150000"/>
                        </a:lnSpc>
                      </a:pPr>
                      <a:r>
                        <a:rPr lang="en-US" sz="2000" dirty="0">
                          <a:effectLst/>
                          <a:latin typeface="Book Antiqua" panose="02040602050305030304" pitchFamily="18" charset="0"/>
                        </a:rPr>
                        <a:t>Codina Movileanu</a:t>
                      </a:r>
                      <a:endParaRPr lang="en-GB" sz="2000" dirty="0">
                        <a:solidFill>
                          <a:srgbClr val="000000"/>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pPr>
                      <a:r>
                        <a:rPr lang="en-US" sz="2000" dirty="0" err="1">
                          <a:effectLst/>
                          <a:latin typeface="Book Antiqua" panose="02040602050305030304" pitchFamily="18" charset="0"/>
                        </a:rPr>
                        <a:t>Cercetator</a:t>
                      </a:r>
                      <a:r>
                        <a:rPr lang="en-US" sz="2000" dirty="0">
                          <a:effectLst/>
                          <a:latin typeface="Book Antiqua" panose="02040602050305030304" pitchFamily="18" charset="0"/>
                        </a:rPr>
                        <a:t> </a:t>
                      </a:r>
                      <a:r>
                        <a:rPr lang="en-US" sz="2000" dirty="0" err="1">
                          <a:effectLst/>
                          <a:latin typeface="Book Antiqua" panose="02040602050305030304" pitchFamily="18" charset="0"/>
                        </a:rPr>
                        <a:t>stiintific</a:t>
                      </a:r>
                      <a:r>
                        <a:rPr lang="en-US" sz="2000" dirty="0">
                          <a:effectLst/>
                          <a:latin typeface="Book Antiqua" panose="02040602050305030304" pitchFamily="18" charset="0"/>
                        </a:rPr>
                        <a:t>, CSII</a:t>
                      </a:r>
                      <a:endParaRPr lang="en-GB" sz="2000" dirty="0">
                        <a:solidFill>
                          <a:srgbClr val="000000"/>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pPr>
                      <a:r>
                        <a:rPr lang="en-US" sz="2000" dirty="0">
                          <a:effectLst/>
                          <a:latin typeface="Book Antiqua" panose="02040602050305030304" pitchFamily="18" charset="0"/>
                        </a:rPr>
                        <a:t>Director </a:t>
                      </a:r>
                      <a:r>
                        <a:rPr lang="en-US" sz="2000" dirty="0" err="1">
                          <a:effectLst/>
                          <a:latin typeface="Book Antiqua" panose="02040602050305030304" pitchFamily="18" charset="0"/>
                        </a:rPr>
                        <a:t>proiect</a:t>
                      </a:r>
                      <a:endParaRPr lang="en-GB" sz="2000" dirty="0">
                        <a:solidFill>
                          <a:srgbClr val="000000"/>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61164736"/>
                  </a:ext>
                </a:extLst>
              </a:tr>
              <a:tr h="722078">
                <a:tc>
                  <a:txBody>
                    <a:bodyPr/>
                    <a:lstStyle/>
                    <a:p>
                      <a:pPr algn="ctr">
                        <a:lnSpc>
                          <a:spcPct val="150000"/>
                        </a:lnSpc>
                      </a:pPr>
                      <a:r>
                        <a:rPr lang="en-US" sz="2000" dirty="0" err="1">
                          <a:effectLst/>
                          <a:latin typeface="Book Antiqua" panose="02040602050305030304" pitchFamily="18" charset="0"/>
                        </a:rPr>
                        <a:t>Domnina</a:t>
                      </a:r>
                      <a:r>
                        <a:rPr lang="en-US" sz="2000" dirty="0">
                          <a:effectLst/>
                          <a:latin typeface="Book Antiqua" panose="02040602050305030304" pitchFamily="18" charset="0"/>
                        </a:rPr>
                        <a:t> Maria </a:t>
                      </a:r>
                      <a:r>
                        <a:rPr lang="en-US" sz="2000" dirty="0" err="1">
                          <a:effectLst/>
                          <a:latin typeface="Book Antiqua" panose="02040602050305030304" pitchFamily="18" charset="0"/>
                        </a:rPr>
                        <a:t>Razus</a:t>
                      </a:r>
                      <a:endParaRPr lang="en-GB" sz="2000" dirty="0">
                        <a:solidFill>
                          <a:srgbClr val="000000"/>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pPr>
                      <a:r>
                        <a:rPr lang="en-US" sz="2000" dirty="0" err="1">
                          <a:effectLst/>
                          <a:latin typeface="Book Antiqua" panose="02040602050305030304" pitchFamily="18" charset="0"/>
                        </a:rPr>
                        <a:t>Cercetator</a:t>
                      </a:r>
                      <a:r>
                        <a:rPr lang="en-US" sz="2000" dirty="0">
                          <a:effectLst/>
                          <a:latin typeface="Book Antiqua" panose="02040602050305030304" pitchFamily="18" charset="0"/>
                        </a:rPr>
                        <a:t> </a:t>
                      </a:r>
                      <a:r>
                        <a:rPr lang="en-US" sz="2000" dirty="0" err="1">
                          <a:effectLst/>
                          <a:latin typeface="Book Antiqua" panose="02040602050305030304" pitchFamily="18" charset="0"/>
                        </a:rPr>
                        <a:t>stiintific</a:t>
                      </a:r>
                      <a:r>
                        <a:rPr lang="en-US" sz="2000" dirty="0">
                          <a:effectLst/>
                          <a:latin typeface="Book Antiqua" panose="02040602050305030304" pitchFamily="18" charset="0"/>
                        </a:rPr>
                        <a:t>, CSI</a:t>
                      </a:r>
                      <a:endParaRPr lang="en-GB" sz="2000" dirty="0">
                        <a:solidFill>
                          <a:srgbClr val="000000"/>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pPr>
                      <a:r>
                        <a:rPr lang="en-US" sz="2000" dirty="0" err="1">
                          <a:effectLst/>
                          <a:latin typeface="Book Antiqua" panose="02040602050305030304" pitchFamily="18" charset="0"/>
                        </a:rPr>
                        <a:t>Membru</a:t>
                      </a:r>
                      <a:endParaRPr lang="en-GB" sz="2000" dirty="0">
                        <a:solidFill>
                          <a:srgbClr val="000000"/>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72846340"/>
                  </a:ext>
                </a:extLst>
              </a:tr>
              <a:tr h="722078">
                <a:tc>
                  <a:txBody>
                    <a:bodyPr/>
                    <a:lstStyle/>
                    <a:p>
                      <a:pPr algn="ctr">
                        <a:lnSpc>
                          <a:spcPct val="150000"/>
                        </a:lnSpc>
                      </a:pPr>
                      <a:r>
                        <a:rPr lang="en-US" sz="2000" dirty="0">
                          <a:effectLst/>
                          <a:latin typeface="Book Antiqua" panose="02040602050305030304" pitchFamily="18" charset="0"/>
                        </a:rPr>
                        <a:t>Maria </a:t>
                      </a:r>
                      <a:r>
                        <a:rPr lang="en-US" sz="2000" dirty="0" err="1">
                          <a:effectLst/>
                          <a:latin typeface="Book Antiqua" panose="02040602050305030304" pitchFamily="18" charset="0"/>
                        </a:rPr>
                        <a:t>Mitu</a:t>
                      </a:r>
                      <a:endParaRPr lang="en-GB" sz="2000" dirty="0">
                        <a:solidFill>
                          <a:srgbClr val="000000"/>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pPr>
                      <a:r>
                        <a:rPr lang="en-US" sz="2000" dirty="0" err="1">
                          <a:effectLst/>
                          <a:latin typeface="Book Antiqua" panose="02040602050305030304" pitchFamily="18" charset="0"/>
                        </a:rPr>
                        <a:t>Cercetator</a:t>
                      </a:r>
                      <a:r>
                        <a:rPr lang="en-US" sz="2000" dirty="0">
                          <a:effectLst/>
                          <a:latin typeface="Book Antiqua" panose="02040602050305030304" pitchFamily="18" charset="0"/>
                        </a:rPr>
                        <a:t> </a:t>
                      </a:r>
                      <a:r>
                        <a:rPr lang="en-US" sz="2000" dirty="0" err="1">
                          <a:effectLst/>
                          <a:latin typeface="Book Antiqua" panose="02040602050305030304" pitchFamily="18" charset="0"/>
                        </a:rPr>
                        <a:t>stiintific</a:t>
                      </a:r>
                      <a:r>
                        <a:rPr lang="en-US" sz="2000" dirty="0">
                          <a:effectLst/>
                          <a:latin typeface="Book Antiqua" panose="02040602050305030304" pitchFamily="18" charset="0"/>
                        </a:rPr>
                        <a:t>, CSII</a:t>
                      </a:r>
                      <a:endParaRPr lang="en-GB" sz="2000" dirty="0">
                        <a:solidFill>
                          <a:srgbClr val="000000"/>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pPr>
                      <a:r>
                        <a:rPr lang="en-US" sz="2000" dirty="0" err="1">
                          <a:effectLst/>
                          <a:latin typeface="Book Antiqua" panose="02040602050305030304" pitchFamily="18" charset="0"/>
                        </a:rPr>
                        <a:t>Membru</a:t>
                      </a:r>
                      <a:endParaRPr lang="en-GB" sz="2000" dirty="0">
                        <a:solidFill>
                          <a:srgbClr val="000000"/>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71657230"/>
                  </a:ext>
                </a:extLst>
              </a:tr>
              <a:tr h="722078">
                <a:tc>
                  <a:txBody>
                    <a:bodyPr/>
                    <a:lstStyle/>
                    <a:p>
                      <a:pPr algn="ctr">
                        <a:lnSpc>
                          <a:spcPct val="150000"/>
                        </a:lnSpc>
                      </a:pPr>
                      <a:r>
                        <a:rPr lang="en-US" sz="2000" dirty="0">
                          <a:effectLst/>
                          <a:latin typeface="Book Antiqua" panose="02040602050305030304" pitchFamily="18" charset="0"/>
                        </a:rPr>
                        <a:t>Venera </a:t>
                      </a:r>
                      <a:r>
                        <a:rPr lang="en-US" sz="2000" dirty="0" err="1">
                          <a:effectLst/>
                          <a:latin typeface="Book Antiqua" panose="02040602050305030304" pitchFamily="18" charset="0"/>
                        </a:rPr>
                        <a:t>Giurcan</a:t>
                      </a:r>
                      <a:endParaRPr lang="en-GB" sz="2000" dirty="0">
                        <a:solidFill>
                          <a:srgbClr val="000000"/>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pPr>
                      <a:r>
                        <a:rPr lang="en-US" sz="2000" dirty="0" err="1">
                          <a:effectLst/>
                          <a:latin typeface="Book Antiqua" panose="02040602050305030304" pitchFamily="18" charset="0"/>
                        </a:rPr>
                        <a:t>Cercetator</a:t>
                      </a:r>
                      <a:r>
                        <a:rPr lang="en-US" sz="2000" dirty="0">
                          <a:effectLst/>
                          <a:latin typeface="Book Antiqua" panose="02040602050305030304" pitchFamily="18" charset="0"/>
                        </a:rPr>
                        <a:t> </a:t>
                      </a:r>
                      <a:r>
                        <a:rPr lang="en-US" sz="2000" dirty="0" err="1">
                          <a:effectLst/>
                          <a:latin typeface="Book Antiqua" panose="02040602050305030304" pitchFamily="18" charset="0"/>
                        </a:rPr>
                        <a:t>stiintific</a:t>
                      </a:r>
                      <a:r>
                        <a:rPr lang="en-US" sz="2000" dirty="0">
                          <a:effectLst/>
                          <a:latin typeface="Book Antiqua" panose="02040602050305030304" pitchFamily="18" charset="0"/>
                        </a:rPr>
                        <a:t>, CSII</a:t>
                      </a:r>
                      <a:endParaRPr lang="en-GB" sz="2000" dirty="0">
                        <a:solidFill>
                          <a:srgbClr val="000000"/>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pPr>
                      <a:r>
                        <a:rPr lang="en-US" sz="2000" dirty="0" err="1">
                          <a:effectLst/>
                          <a:latin typeface="Book Antiqua" panose="02040602050305030304" pitchFamily="18" charset="0"/>
                        </a:rPr>
                        <a:t>Membru</a:t>
                      </a:r>
                      <a:endParaRPr lang="en-GB" sz="2000" dirty="0">
                        <a:solidFill>
                          <a:srgbClr val="000000"/>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1041215"/>
                  </a:ext>
                </a:extLst>
              </a:tr>
              <a:tr h="722078">
                <a:tc>
                  <a:txBody>
                    <a:bodyPr/>
                    <a:lstStyle/>
                    <a:p>
                      <a:pPr algn="ctr">
                        <a:lnSpc>
                          <a:spcPct val="150000"/>
                        </a:lnSpc>
                      </a:pPr>
                      <a:r>
                        <a:rPr lang="en-US" sz="2000" dirty="0">
                          <a:effectLst/>
                          <a:latin typeface="Book Antiqua" panose="02040602050305030304" pitchFamily="18" charset="0"/>
                        </a:rPr>
                        <a:t>Adina Magdalena </a:t>
                      </a:r>
                      <a:r>
                        <a:rPr lang="en-US" sz="2000" dirty="0" err="1">
                          <a:effectLst/>
                          <a:latin typeface="Book Antiqua" panose="02040602050305030304" pitchFamily="18" charset="0"/>
                        </a:rPr>
                        <a:t>Musuc</a:t>
                      </a:r>
                      <a:endParaRPr lang="en-GB" sz="2000" dirty="0">
                        <a:solidFill>
                          <a:srgbClr val="000000"/>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pPr>
                      <a:r>
                        <a:rPr lang="en-US" sz="2000" dirty="0" err="1">
                          <a:effectLst/>
                          <a:latin typeface="Book Antiqua" panose="02040602050305030304" pitchFamily="18" charset="0"/>
                        </a:rPr>
                        <a:t>Cercetator</a:t>
                      </a:r>
                      <a:r>
                        <a:rPr lang="en-US" sz="2000" dirty="0">
                          <a:effectLst/>
                          <a:latin typeface="Book Antiqua" panose="02040602050305030304" pitchFamily="18" charset="0"/>
                        </a:rPr>
                        <a:t> </a:t>
                      </a:r>
                      <a:r>
                        <a:rPr lang="en-US" sz="2000" dirty="0" err="1">
                          <a:effectLst/>
                          <a:latin typeface="Book Antiqua" panose="02040602050305030304" pitchFamily="18" charset="0"/>
                        </a:rPr>
                        <a:t>stiintific</a:t>
                      </a:r>
                      <a:r>
                        <a:rPr lang="en-US" sz="2000" dirty="0">
                          <a:effectLst/>
                          <a:latin typeface="Book Antiqua" panose="02040602050305030304" pitchFamily="18" charset="0"/>
                        </a:rPr>
                        <a:t>, CSII</a:t>
                      </a:r>
                      <a:endParaRPr lang="en-GB" sz="2000" dirty="0">
                        <a:solidFill>
                          <a:srgbClr val="000000"/>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pPr>
                      <a:r>
                        <a:rPr lang="en-US" sz="2000" dirty="0" err="1">
                          <a:effectLst/>
                          <a:latin typeface="Book Antiqua" panose="02040602050305030304" pitchFamily="18" charset="0"/>
                        </a:rPr>
                        <a:t>Membru</a:t>
                      </a:r>
                      <a:endParaRPr lang="en-GB" sz="2000" dirty="0">
                        <a:solidFill>
                          <a:srgbClr val="000000"/>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72624546"/>
                  </a:ext>
                </a:extLst>
              </a:tr>
              <a:tr h="722078">
                <a:tc>
                  <a:txBody>
                    <a:bodyPr/>
                    <a:lstStyle/>
                    <a:p>
                      <a:pPr algn="ctr">
                        <a:lnSpc>
                          <a:spcPct val="150000"/>
                        </a:lnSpc>
                      </a:pPr>
                      <a:r>
                        <a:rPr lang="en-US" sz="2000">
                          <a:effectLst/>
                          <a:latin typeface="Book Antiqua" panose="02040602050305030304" pitchFamily="18" charset="0"/>
                        </a:rPr>
                        <a:t>Ovidiu Cristian Hornoiu</a:t>
                      </a:r>
                      <a:endParaRPr lang="en-GB" sz="2000">
                        <a:solidFill>
                          <a:srgbClr val="000000"/>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pPr>
                      <a:r>
                        <a:rPr lang="en-US" sz="2000" dirty="0" err="1">
                          <a:effectLst/>
                          <a:latin typeface="Book Antiqua" panose="02040602050305030304" pitchFamily="18" charset="0"/>
                        </a:rPr>
                        <a:t>Cercetator</a:t>
                      </a:r>
                      <a:r>
                        <a:rPr lang="en-US" sz="2000" dirty="0">
                          <a:effectLst/>
                          <a:latin typeface="Book Antiqua" panose="02040602050305030304" pitchFamily="18" charset="0"/>
                        </a:rPr>
                        <a:t> postdoctoral, CSII</a:t>
                      </a:r>
                      <a:endParaRPr lang="en-GB" sz="2000" dirty="0">
                        <a:solidFill>
                          <a:srgbClr val="000000"/>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pPr>
                      <a:r>
                        <a:rPr lang="en-US" sz="2000" dirty="0" err="1">
                          <a:effectLst/>
                          <a:latin typeface="Book Antiqua" panose="02040602050305030304" pitchFamily="18" charset="0"/>
                        </a:rPr>
                        <a:t>Membru</a:t>
                      </a:r>
                      <a:endParaRPr lang="en-GB" sz="2000" dirty="0">
                        <a:solidFill>
                          <a:srgbClr val="000000"/>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94479439"/>
                  </a:ext>
                </a:extLst>
              </a:tr>
              <a:tr h="722078">
                <a:tc>
                  <a:txBody>
                    <a:bodyPr/>
                    <a:lstStyle/>
                    <a:p>
                      <a:pPr algn="ctr">
                        <a:lnSpc>
                          <a:spcPct val="150000"/>
                        </a:lnSpc>
                      </a:pPr>
                      <a:r>
                        <a:rPr lang="en-US" sz="2000" dirty="0">
                          <a:effectLst/>
                          <a:latin typeface="Book Antiqua" panose="02040602050305030304" pitchFamily="18" charset="0"/>
                        </a:rPr>
                        <a:t>Paul </a:t>
                      </a:r>
                      <a:r>
                        <a:rPr lang="en-US" sz="2000" dirty="0" err="1">
                          <a:effectLst/>
                          <a:latin typeface="Book Antiqua" panose="02040602050305030304" pitchFamily="18" charset="0"/>
                        </a:rPr>
                        <a:t>Cristian</a:t>
                      </a:r>
                      <a:r>
                        <a:rPr lang="en-US" sz="2000" dirty="0">
                          <a:effectLst/>
                          <a:latin typeface="Book Antiqua" panose="02040602050305030304" pitchFamily="18" charset="0"/>
                        </a:rPr>
                        <a:t> </a:t>
                      </a:r>
                      <a:r>
                        <a:rPr lang="en-US" sz="2000" dirty="0" err="1">
                          <a:effectLst/>
                          <a:latin typeface="Book Antiqua" panose="02040602050305030304" pitchFamily="18" charset="0"/>
                        </a:rPr>
                        <a:t>Chesler</a:t>
                      </a:r>
                      <a:endParaRPr lang="en-GB" sz="2000" dirty="0">
                        <a:solidFill>
                          <a:srgbClr val="000000"/>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pPr>
                      <a:r>
                        <a:rPr lang="en-US" sz="2000" dirty="0" err="1">
                          <a:effectLst/>
                          <a:latin typeface="Book Antiqua" panose="02040602050305030304" pitchFamily="18" charset="0"/>
                        </a:rPr>
                        <a:t>Cercetator</a:t>
                      </a:r>
                      <a:r>
                        <a:rPr lang="en-US" sz="2000" dirty="0">
                          <a:effectLst/>
                          <a:latin typeface="Book Antiqua" panose="02040602050305030304" pitchFamily="18" charset="0"/>
                        </a:rPr>
                        <a:t> postdoctoral, CSIII</a:t>
                      </a:r>
                      <a:endParaRPr lang="en-GB" sz="2000" dirty="0">
                        <a:solidFill>
                          <a:srgbClr val="000000"/>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pPr>
                      <a:r>
                        <a:rPr lang="en-US" sz="2000" dirty="0" err="1">
                          <a:effectLst/>
                          <a:latin typeface="Book Antiqua" panose="02040602050305030304" pitchFamily="18" charset="0"/>
                        </a:rPr>
                        <a:t>Membru</a:t>
                      </a:r>
                      <a:endParaRPr lang="en-GB" sz="2000" dirty="0">
                        <a:solidFill>
                          <a:srgbClr val="000000"/>
                        </a:solidFill>
                        <a:effectLst/>
                        <a:latin typeface="Book Antiqua" panose="02040602050305030304" pitchFamily="18" charset="0"/>
                        <a:ea typeface="Calibri" panose="020F0502020204030204" pitchFamily="34" charset="0"/>
                        <a:cs typeface="Palatino Linotype" panose="020405020505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63856839"/>
                  </a:ext>
                </a:extLst>
              </a:tr>
            </a:tbl>
          </a:graphicData>
        </a:graphic>
      </p:graphicFrame>
      <p:sp>
        <p:nvSpPr>
          <p:cNvPr id="3" name="TextBox 2">
            <a:extLst>
              <a:ext uri="{FF2B5EF4-FFF2-40B4-BE49-F238E27FC236}">
                <a16:creationId xmlns:a16="http://schemas.microsoft.com/office/drawing/2014/main" id="{A6A63645-F2E0-8867-1324-FEC39A5D179D}"/>
              </a:ext>
            </a:extLst>
          </p:cNvPr>
          <p:cNvSpPr txBox="1"/>
          <p:nvPr/>
        </p:nvSpPr>
        <p:spPr>
          <a:xfrm>
            <a:off x="4158531" y="206734"/>
            <a:ext cx="3315331" cy="523220"/>
          </a:xfrm>
          <a:prstGeom prst="rect">
            <a:avLst/>
          </a:prstGeom>
          <a:noFill/>
        </p:spPr>
        <p:txBody>
          <a:bodyPr wrap="none" rtlCol="0">
            <a:spAutoFit/>
          </a:bodyPr>
          <a:lstStyle/>
          <a:p>
            <a:r>
              <a:rPr lang="en-GB" sz="2800" b="1" dirty="0" err="1">
                <a:solidFill>
                  <a:schemeClr val="accent6"/>
                </a:solidFill>
                <a:latin typeface="Book Antiqua" panose="02040602050305030304" pitchFamily="18" charset="0"/>
              </a:rPr>
              <a:t>Echipa</a:t>
            </a:r>
            <a:r>
              <a:rPr lang="en-GB" sz="2800" b="1" dirty="0">
                <a:solidFill>
                  <a:schemeClr val="accent6"/>
                </a:solidFill>
                <a:latin typeface="Book Antiqua" panose="02040602050305030304" pitchFamily="18" charset="0"/>
              </a:rPr>
              <a:t> de </a:t>
            </a:r>
            <a:r>
              <a:rPr lang="en-GB" sz="2800" b="1" dirty="0" err="1">
                <a:solidFill>
                  <a:schemeClr val="accent6"/>
                </a:solidFill>
                <a:latin typeface="Book Antiqua" panose="02040602050305030304" pitchFamily="18" charset="0"/>
              </a:rPr>
              <a:t>cercetare</a:t>
            </a:r>
            <a:endParaRPr lang="en-GB" sz="2800" b="1" dirty="0">
              <a:solidFill>
                <a:schemeClr val="accent6"/>
              </a:solidFill>
              <a:latin typeface="Book Antiqua" panose="02040602050305030304" pitchFamily="18" charset="0"/>
            </a:endParaRPr>
          </a:p>
        </p:txBody>
      </p:sp>
    </p:spTree>
    <p:extLst>
      <p:ext uri="{BB962C8B-B14F-4D97-AF65-F5344CB8AC3E}">
        <p14:creationId xmlns:p14="http://schemas.microsoft.com/office/powerpoint/2010/main" val="402781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4A922C-738B-47E4-A5A2-22BB37B1EF0A}"/>
              </a:ext>
            </a:extLst>
          </p:cNvPr>
          <p:cNvSpPr txBox="1"/>
          <p:nvPr/>
        </p:nvSpPr>
        <p:spPr>
          <a:xfrm flipH="1">
            <a:off x="3466766" y="87086"/>
            <a:ext cx="5116287" cy="523220"/>
          </a:xfrm>
          <a:prstGeom prst="rect">
            <a:avLst/>
          </a:prstGeom>
          <a:noFill/>
        </p:spPr>
        <p:txBody>
          <a:bodyPr wrap="square" rtlCol="0">
            <a:spAutoFit/>
          </a:bodyPr>
          <a:lstStyle/>
          <a:p>
            <a:pPr algn="ctr"/>
            <a:r>
              <a:rPr lang="en-US" sz="2800" b="1" dirty="0" err="1">
                <a:solidFill>
                  <a:schemeClr val="accent6">
                    <a:lumMod val="75000"/>
                  </a:schemeClr>
                </a:solidFill>
                <a:latin typeface="Comic Sans MS" panose="030F0902030302020204" pitchFamily="66" charset="0"/>
              </a:rPr>
              <a:t>Buget</a:t>
            </a:r>
            <a:endParaRPr lang="x-none" sz="2800" b="1" dirty="0">
              <a:solidFill>
                <a:schemeClr val="accent6">
                  <a:lumMod val="75000"/>
                </a:schemeClr>
              </a:solidFill>
              <a:latin typeface="Comic Sans MS" panose="030F0902030302020204" pitchFamily="66" charset="0"/>
            </a:endParaRPr>
          </a:p>
        </p:txBody>
      </p:sp>
      <p:graphicFrame>
        <p:nvGraphicFramePr>
          <p:cNvPr id="4" name="Table 3">
            <a:extLst>
              <a:ext uri="{FF2B5EF4-FFF2-40B4-BE49-F238E27FC236}">
                <a16:creationId xmlns:a16="http://schemas.microsoft.com/office/drawing/2014/main" id="{8F6523B7-164B-F68F-7889-8EAC96C76F98}"/>
              </a:ext>
            </a:extLst>
          </p:cNvPr>
          <p:cNvGraphicFramePr>
            <a:graphicFrameLocks noGrp="1"/>
          </p:cNvGraphicFramePr>
          <p:nvPr>
            <p:extLst>
              <p:ext uri="{D42A27DB-BD31-4B8C-83A1-F6EECF244321}">
                <p14:modId xmlns:p14="http://schemas.microsoft.com/office/powerpoint/2010/main" val="2724246310"/>
              </p:ext>
            </p:extLst>
          </p:nvPr>
        </p:nvGraphicFramePr>
        <p:xfrm>
          <a:off x="477079" y="747423"/>
          <a:ext cx="11410122" cy="4876448"/>
        </p:xfrm>
        <a:graphic>
          <a:graphicData uri="http://schemas.openxmlformats.org/drawingml/2006/table">
            <a:tbl>
              <a:tblPr>
                <a:tableStyleId>{5C22544A-7EE6-4342-B048-85BDC9FD1C3A}</a:tableStyleId>
              </a:tblPr>
              <a:tblGrid>
                <a:gridCol w="807510">
                  <a:extLst>
                    <a:ext uri="{9D8B030D-6E8A-4147-A177-3AD203B41FA5}">
                      <a16:colId xmlns:a16="http://schemas.microsoft.com/office/drawing/2014/main" val="2643316728"/>
                    </a:ext>
                  </a:extLst>
                </a:gridCol>
                <a:gridCol w="4183577">
                  <a:extLst>
                    <a:ext uri="{9D8B030D-6E8A-4147-A177-3AD203B41FA5}">
                      <a16:colId xmlns:a16="http://schemas.microsoft.com/office/drawing/2014/main" val="2503185942"/>
                    </a:ext>
                  </a:extLst>
                </a:gridCol>
                <a:gridCol w="1751378">
                  <a:extLst>
                    <a:ext uri="{9D8B030D-6E8A-4147-A177-3AD203B41FA5}">
                      <a16:colId xmlns:a16="http://schemas.microsoft.com/office/drawing/2014/main" val="3619504651"/>
                    </a:ext>
                  </a:extLst>
                </a:gridCol>
                <a:gridCol w="1614331">
                  <a:extLst>
                    <a:ext uri="{9D8B030D-6E8A-4147-A177-3AD203B41FA5}">
                      <a16:colId xmlns:a16="http://schemas.microsoft.com/office/drawing/2014/main" val="3111281288"/>
                    </a:ext>
                  </a:extLst>
                </a:gridCol>
                <a:gridCol w="1521624">
                  <a:extLst>
                    <a:ext uri="{9D8B030D-6E8A-4147-A177-3AD203B41FA5}">
                      <a16:colId xmlns:a16="http://schemas.microsoft.com/office/drawing/2014/main" val="1207467193"/>
                    </a:ext>
                  </a:extLst>
                </a:gridCol>
                <a:gridCol w="1531702">
                  <a:extLst>
                    <a:ext uri="{9D8B030D-6E8A-4147-A177-3AD203B41FA5}">
                      <a16:colId xmlns:a16="http://schemas.microsoft.com/office/drawing/2014/main" val="2186886061"/>
                    </a:ext>
                  </a:extLst>
                </a:gridCol>
              </a:tblGrid>
              <a:tr h="1581149">
                <a:tc>
                  <a:txBody>
                    <a:bodyPr/>
                    <a:lstStyle/>
                    <a:p>
                      <a:pPr algn="l"/>
                      <a:r>
                        <a:rPr lang="ro-RO" sz="2000" dirty="0">
                          <a:effectLst/>
                          <a:latin typeface="Book Antiqua" panose="02040602050305030304" pitchFamily="18" charset="0"/>
                        </a:rPr>
                        <a:t>NR.  CRT.</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200"/>
                        </a:spcBef>
                        <a:spcAft>
                          <a:spcPts val="300"/>
                        </a:spcAft>
                      </a:pPr>
                      <a:r>
                        <a:rPr lang="ro-RO" sz="2000" dirty="0">
                          <a:effectLst/>
                          <a:latin typeface="Book Antiqua" panose="02040602050305030304" pitchFamily="18" charset="0"/>
                        </a:rPr>
                        <a:t>DENUMIRE CAPITOL</a:t>
                      </a:r>
                      <a:endParaRPr lang="en-GB" sz="2000" dirty="0">
                        <a:effectLst/>
                        <a:latin typeface="Book Antiqua" panose="02040602050305030304" pitchFamily="18" charset="0"/>
                      </a:endParaRPr>
                    </a:p>
                    <a:p>
                      <a:pPr algn="ctr"/>
                      <a:r>
                        <a:rPr lang="ro-RO" sz="2000" dirty="0">
                          <a:effectLst/>
                          <a:latin typeface="Book Antiqua" panose="02040602050305030304" pitchFamily="18" charset="0"/>
                        </a:rPr>
                        <a:t> </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2000">
                          <a:effectLst/>
                          <a:latin typeface="Book Antiqua" panose="02040602050305030304" pitchFamily="18" charset="0"/>
                        </a:rPr>
                        <a:t>VALOARE</a:t>
                      </a:r>
                      <a:endParaRPr lang="en-GB" sz="2000">
                        <a:effectLst/>
                        <a:latin typeface="Book Antiqua" panose="02040602050305030304" pitchFamily="18" charset="0"/>
                      </a:endParaRPr>
                    </a:p>
                    <a:p>
                      <a:pPr algn="ctr"/>
                      <a:r>
                        <a:rPr lang="ro-RO" sz="2000">
                          <a:effectLst/>
                          <a:latin typeface="Book Antiqua" panose="02040602050305030304" pitchFamily="18" charset="0"/>
                        </a:rPr>
                        <a:t>Anul 2022</a:t>
                      </a:r>
                      <a:endParaRPr lang="en-GB" sz="2000">
                        <a:effectLst/>
                        <a:latin typeface="Book Antiqua" panose="02040602050305030304" pitchFamily="18" charset="0"/>
                      </a:endParaRPr>
                    </a:p>
                    <a:p>
                      <a:pPr algn="ctr"/>
                      <a:r>
                        <a:rPr lang="ro-RO" sz="2000">
                          <a:effectLst/>
                          <a:latin typeface="Book Antiqua" panose="02040602050305030304" pitchFamily="18" charset="0"/>
                        </a:rPr>
                        <a:t>(lei)</a:t>
                      </a:r>
                      <a:endParaRPr lang="en-GB" sz="200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2000">
                          <a:effectLst/>
                          <a:latin typeface="Book Antiqua" panose="02040602050305030304" pitchFamily="18" charset="0"/>
                        </a:rPr>
                        <a:t>VALOARE</a:t>
                      </a:r>
                      <a:endParaRPr lang="en-GB" sz="2000">
                        <a:effectLst/>
                        <a:latin typeface="Book Antiqua" panose="02040602050305030304" pitchFamily="18" charset="0"/>
                      </a:endParaRPr>
                    </a:p>
                    <a:p>
                      <a:pPr algn="ctr"/>
                      <a:r>
                        <a:rPr lang="ro-RO" sz="2000">
                          <a:effectLst/>
                          <a:latin typeface="Book Antiqua" panose="02040602050305030304" pitchFamily="18" charset="0"/>
                        </a:rPr>
                        <a:t>Anul 2023</a:t>
                      </a:r>
                      <a:endParaRPr lang="en-GB" sz="2000">
                        <a:effectLst/>
                        <a:latin typeface="Book Antiqua" panose="02040602050305030304" pitchFamily="18" charset="0"/>
                      </a:endParaRPr>
                    </a:p>
                    <a:p>
                      <a:pPr algn="ctr"/>
                      <a:r>
                        <a:rPr lang="ro-RO" sz="2000">
                          <a:effectLst/>
                          <a:latin typeface="Book Antiqua" panose="02040602050305030304" pitchFamily="18" charset="0"/>
                        </a:rPr>
                        <a:t>(lei)</a:t>
                      </a:r>
                      <a:endParaRPr lang="en-GB" sz="200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2000">
                          <a:effectLst/>
                          <a:latin typeface="Book Antiqua" panose="02040602050305030304" pitchFamily="18" charset="0"/>
                        </a:rPr>
                        <a:t>VALOARE</a:t>
                      </a:r>
                      <a:endParaRPr lang="en-GB" sz="2000">
                        <a:effectLst/>
                        <a:latin typeface="Book Antiqua" panose="02040602050305030304" pitchFamily="18" charset="0"/>
                      </a:endParaRPr>
                    </a:p>
                    <a:p>
                      <a:pPr algn="ctr"/>
                      <a:r>
                        <a:rPr lang="ro-RO" sz="2000">
                          <a:effectLst/>
                          <a:latin typeface="Book Antiqua" panose="02040602050305030304" pitchFamily="18" charset="0"/>
                        </a:rPr>
                        <a:t>Anul 2024</a:t>
                      </a:r>
                      <a:endParaRPr lang="en-GB" sz="2000">
                        <a:effectLst/>
                        <a:latin typeface="Book Antiqua" panose="02040602050305030304" pitchFamily="18" charset="0"/>
                      </a:endParaRPr>
                    </a:p>
                    <a:p>
                      <a:pPr algn="ctr"/>
                      <a:r>
                        <a:rPr lang="ro-RO" sz="2000">
                          <a:effectLst/>
                          <a:latin typeface="Book Antiqua" panose="02040602050305030304" pitchFamily="18" charset="0"/>
                        </a:rPr>
                        <a:t>(lei)</a:t>
                      </a:r>
                      <a:endParaRPr lang="en-GB" sz="200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2000">
                          <a:effectLst/>
                          <a:latin typeface="Book Antiqua" panose="02040602050305030304" pitchFamily="18" charset="0"/>
                        </a:rPr>
                        <a:t>TOTAL</a:t>
                      </a:r>
                      <a:endParaRPr lang="en-GB" sz="2000">
                        <a:effectLst/>
                        <a:latin typeface="Book Antiqua" panose="02040602050305030304" pitchFamily="18" charset="0"/>
                      </a:endParaRPr>
                    </a:p>
                    <a:p>
                      <a:pPr algn="ctr"/>
                      <a:r>
                        <a:rPr lang="ro-RO" sz="2000">
                          <a:effectLst/>
                          <a:latin typeface="Book Antiqua" panose="02040602050305030304" pitchFamily="18" charset="0"/>
                        </a:rPr>
                        <a:t>Buget</a:t>
                      </a:r>
                      <a:endParaRPr lang="en-GB" sz="2000">
                        <a:effectLst/>
                        <a:latin typeface="Book Antiqua" panose="02040602050305030304" pitchFamily="18" charset="0"/>
                      </a:endParaRPr>
                    </a:p>
                    <a:p>
                      <a:pPr algn="ctr"/>
                      <a:r>
                        <a:rPr lang="ro-RO" sz="2000">
                          <a:effectLst/>
                          <a:latin typeface="Book Antiqua" panose="02040602050305030304" pitchFamily="18" charset="0"/>
                        </a:rPr>
                        <a:t>(lei)</a:t>
                      </a:r>
                      <a:endParaRPr lang="en-GB" sz="200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6149005"/>
                  </a:ext>
                </a:extLst>
              </a:tr>
              <a:tr h="657661">
                <a:tc>
                  <a:txBody>
                    <a:bodyPr/>
                    <a:lstStyle/>
                    <a:p>
                      <a:pPr algn="ctr"/>
                      <a:r>
                        <a:rPr lang="ro-RO" sz="2000">
                          <a:effectLst/>
                          <a:latin typeface="Book Antiqua" panose="02040602050305030304" pitchFamily="18" charset="0"/>
                        </a:rPr>
                        <a:t>1.</a:t>
                      </a:r>
                      <a:endParaRPr lang="en-GB" sz="200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2000" dirty="0">
                          <a:effectLst/>
                          <a:latin typeface="Book Antiqua" panose="02040602050305030304" pitchFamily="18" charset="0"/>
                        </a:rPr>
                        <a:t>Cheltuieli cu personalul</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651510" algn="l"/>
                          <a:tab pos="687705" algn="l"/>
                        </a:tabLst>
                      </a:pPr>
                      <a:r>
                        <a:rPr lang="en-GB" sz="2000" b="0" i="0" u="none" strike="noStrike" kern="1200" baseline="0" dirty="0">
                          <a:solidFill>
                            <a:schemeClr val="dk1"/>
                          </a:solidFill>
                          <a:latin typeface="Book Antiqua" panose="02040602050305030304" pitchFamily="18" charset="0"/>
                          <a:ea typeface="+mn-ea"/>
                          <a:cs typeface="+mn-cs"/>
                        </a:rPr>
                        <a:t>90.000 </a:t>
                      </a:r>
                      <a:r>
                        <a:rPr lang="ro-RO" sz="2000" spc="30" dirty="0">
                          <a:effectLst/>
                          <a:latin typeface="Book Antiqua" panose="02040602050305030304" pitchFamily="18" charset="0"/>
                        </a:rPr>
                        <a:t> </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651510" algn="l"/>
                          <a:tab pos="687705" algn="l"/>
                        </a:tabLst>
                      </a:pPr>
                      <a:r>
                        <a:rPr lang="en-GB" sz="2000" b="0" i="0" u="none" strike="noStrike" kern="1200" baseline="0" dirty="0">
                          <a:solidFill>
                            <a:schemeClr val="dk1"/>
                          </a:solidFill>
                          <a:latin typeface="Book Antiqua" panose="02040602050305030304" pitchFamily="18" charset="0"/>
                          <a:ea typeface="+mn-ea"/>
                          <a:cs typeface="+mn-cs"/>
                        </a:rPr>
                        <a:t>180.000 </a:t>
                      </a:r>
                      <a:r>
                        <a:rPr lang="ro-RO" sz="2000" spc="30" dirty="0">
                          <a:effectLst/>
                          <a:latin typeface="Book Antiqua" panose="02040602050305030304" pitchFamily="18" charset="0"/>
                        </a:rPr>
                        <a:t> </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651510" algn="l"/>
                          <a:tab pos="687705" algn="l"/>
                        </a:tabLst>
                      </a:pPr>
                      <a:r>
                        <a:rPr lang="en-GB" sz="2000" b="0" i="0" u="none" strike="noStrike" kern="1200" baseline="0" dirty="0">
                          <a:solidFill>
                            <a:schemeClr val="dk1"/>
                          </a:solidFill>
                          <a:latin typeface="Book Antiqua" panose="02040602050305030304" pitchFamily="18" charset="0"/>
                          <a:ea typeface="+mn-ea"/>
                          <a:cs typeface="+mn-cs"/>
                        </a:rPr>
                        <a:t>180.000 </a:t>
                      </a:r>
                      <a:r>
                        <a:rPr lang="ro-RO" sz="2000" spc="30" dirty="0">
                          <a:effectLst/>
                          <a:latin typeface="Book Antiqua" panose="02040602050305030304" pitchFamily="18" charset="0"/>
                        </a:rPr>
                        <a:t> </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651510" algn="l"/>
                          <a:tab pos="687705" algn="l"/>
                        </a:tabLst>
                      </a:pPr>
                      <a:r>
                        <a:rPr lang="en-GB" sz="2000" b="1" i="0" u="none" strike="noStrike" kern="1200" baseline="0" dirty="0">
                          <a:solidFill>
                            <a:schemeClr val="dk1"/>
                          </a:solidFill>
                          <a:latin typeface="Book Antiqua" panose="02040602050305030304" pitchFamily="18" charset="0"/>
                          <a:ea typeface="+mn-ea"/>
                          <a:cs typeface="+mn-cs"/>
                        </a:rPr>
                        <a:t>450.000</a:t>
                      </a:r>
                      <a:r>
                        <a:rPr lang="ro-RO" sz="2000" spc="30" dirty="0">
                          <a:effectLst/>
                          <a:latin typeface="Book Antiqua" panose="02040602050305030304" pitchFamily="18" charset="0"/>
                        </a:rPr>
                        <a:t> </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1413310"/>
                  </a:ext>
                </a:extLst>
              </a:tr>
              <a:tr h="628317">
                <a:tc>
                  <a:txBody>
                    <a:bodyPr/>
                    <a:lstStyle/>
                    <a:p>
                      <a:pPr algn="ctr"/>
                      <a:r>
                        <a:rPr lang="ro-RO" sz="2000">
                          <a:effectLst/>
                          <a:latin typeface="Book Antiqua" panose="02040602050305030304" pitchFamily="18" charset="0"/>
                        </a:rPr>
                        <a:t>2.</a:t>
                      </a:r>
                      <a:endParaRPr lang="en-GB" sz="200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2000" dirty="0">
                          <a:effectLst/>
                          <a:latin typeface="Book Antiqua" panose="02040602050305030304" pitchFamily="18" charset="0"/>
                        </a:rPr>
                        <a:t>Cheltuieli de logistica</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651510" algn="l"/>
                          <a:tab pos="687705" algn="l"/>
                        </a:tabLst>
                      </a:pPr>
                      <a:r>
                        <a:rPr lang="ro-RO" sz="2000" spc="30" dirty="0">
                          <a:effectLst/>
                          <a:latin typeface="Book Antiqua" panose="02040602050305030304" pitchFamily="18" charset="0"/>
                        </a:rPr>
                        <a:t> </a:t>
                      </a:r>
                      <a:r>
                        <a:rPr lang="en-GB" sz="2000" b="0" i="0" u="none" strike="noStrike" kern="1200" baseline="0" dirty="0">
                          <a:solidFill>
                            <a:schemeClr val="dk1"/>
                          </a:solidFill>
                          <a:latin typeface="Book Antiqua" panose="02040602050305030304" pitchFamily="18" charset="0"/>
                          <a:ea typeface="+mn-ea"/>
                          <a:cs typeface="+mn-cs"/>
                        </a:rPr>
                        <a:t>72.510 </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651510" algn="l"/>
                          <a:tab pos="687705" algn="l"/>
                        </a:tabLst>
                      </a:pPr>
                      <a:r>
                        <a:rPr lang="ro-RO" sz="2000" spc="30" dirty="0">
                          <a:effectLst/>
                          <a:latin typeface="Book Antiqua" panose="02040602050305030304" pitchFamily="18" charset="0"/>
                        </a:rPr>
                        <a:t> </a:t>
                      </a:r>
                      <a:r>
                        <a:rPr lang="en-GB" sz="2000" b="0" i="0" u="none" strike="noStrike" kern="1200" baseline="0" dirty="0">
                          <a:solidFill>
                            <a:schemeClr val="dk1"/>
                          </a:solidFill>
                          <a:latin typeface="Book Antiqua" panose="02040602050305030304" pitchFamily="18" charset="0"/>
                          <a:ea typeface="+mn-ea"/>
                          <a:cs typeface="+mn-cs"/>
                        </a:rPr>
                        <a:t>209.275</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651510" algn="l"/>
                          <a:tab pos="687705" algn="l"/>
                        </a:tabLst>
                      </a:pPr>
                      <a:r>
                        <a:rPr lang="en-GB" sz="2000" b="0" i="0" u="none" strike="noStrike" kern="1200" baseline="0" dirty="0">
                          <a:solidFill>
                            <a:schemeClr val="dk1"/>
                          </a:solidFill>
                          <a:latin typeface="Book Antiqua" panose="02040602050305030304" pitchFamily="18" charset="0"/>
                          <a:ea typeface="+mn-ea"/>
                          <a:cs typeface="+mn-cs"/>
                        </a:rPr>
                        <a:t>120.765 </a:t>
                      </a:r>
                      <a:r>
                        <a:rPr lang="ro-RO" sz="2000" spc="30" dirty="0">
                          <a:effectLst/>
                          <a:latin typeface="Book Antiqua" panose="02040602050305030304" pitchFamily="18" charset="0"/>
                        </a:rPr>
                        <a:t> </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651510" algn="l"/>
                          <a:tab pos="687705" algn="l"/>
                        </a:tabLst>
                      </a:pPr>
                      <a:r>
                        <a:rPr lang="en-GB" sz="2000" b="1" i="0" u="none" strike="noStrike" kern="1200" baseline="0" dirty="0">
                          <a:solidFill>
                            <a:schemeClr val="dk1"/>
                          </a:solidFill>
                          <a:latin typeface="Book Antiqua" panose="02040602050305030304" pitchFamily="18" charset="0"/>
                          <a:ea typeface="+mn-ea"/>
                          <a:cs typeface="+mn-cs"/>
                        </a:rPr>
                        <a:t>402.550</a:t>
                      </a:r>
                      <a:r>
                        <a:rPr lang="ro-RO" sz="2000" spc="30" dirty="0">
                          <a:effectLst/>
                          <a:latin typeface="Book Antiqua" panose="02040602050305030304" pitchFamily="18" charset="0"/>
                        </a:rPr>
                        <a:t> </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3065008"/>
                  </a:ext>
                </a:extLst>
              </a:tr>
              <a:tr h="647349">
                <a:tc>
                  <a:txBody>
                    <a:bodyPr/>
                    <a:lstStyle/>
                    <a:p>
                      <a:pPr algn="ctr"/>
                      <a:r>
                        <a:rPr lang="ro-RO" sz="2000">
                          <a:effectLst/>
                          <a:latin typeface="Book Antiqua" panose="02040602050305030304" pitchFamily="18" charset="0"/>
                        </a:rPr>
                        <a:t>3</a:t>
                      </a:r>
                      <a:endParaRPr lang="en-GB" sz="200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2000" dirty="0">
                          <a:effectLst/>
                          <a:latin typeface="Book Antiqua" panose="02040602050305030304" pitchFamily="18" charset="0"/>
                        </a:rPr>
                        <a:t>Cheltuieli de deplasare</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651510" algn="l"/>
                          <a:tab pos="687705" algn="l"/>
                        </a:tabLst>
                      </a:pPr>
                      <a:r>
                        <a:rPr lang="ro-RO" sz="2000" spc="30" dirty="0">
                          <a:effectLst/>
                          <a:latin typeface="Book Antiqua" panose="02040602050305030304" pitchFamily="18" charset="0"/>
                        </a:rPr>
                        <a:t> </a:t>
                      </a:r>
                      <a:r>
                        <a:rPr lang="en-GB" sz="2000" b="0" i="0" u="none" strike="noStrike" kern="1200" baseline="0" dirty="0">
                          <a:solidFill>
                            <a:schemeClr val="dk1"/>
                          </a:solidFill>
                          <a:latin typeface="Book Antiqua" panose="02040602050305030304" pitchFamily="18" charset="0"/>
                          <a:ea typeface="+mn-ea"/>
                          <a:cs typeface="+mn-cs"/>
                        </a:rPr>
                        <a:t>42.000 </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651510" algn="l"/>
                          <a:tab pos="687705" algn="l"/>
                        </a:tabLst>
                      </a:pPr>
                      <a:r>
                        <a:rPr lang="en-GB" sz="2000" b="0" i="0" u="none" strike="noStrike" kern="1200" baseline="0" dirty="0">
                          <a:solidFill>
                            <a:schemeClr val="dk1"/>
                          </a:solidFill>
                          <a:latin typeface="Book Antiqua" panose="02040602050305030304" pitchFamily="18" charset="0"/>
                          <a:ea typeface="+mn-ea"/>
                          <a:cs typeface="+mn-cs"/>
                        </a:rPr>
                        <a:t>96.000 </a:t>
                      </a:r>
                      <a:r>
                        <a:rPr lang="ro-RO" sz="2000" spc="30" dirty="0">
                          <a:effectLst/>
                          <a:latin typeface="Book Antiqua" panose="02040602050305030304" pitchFamily="18" charset="0"/>
                        </a:rPr>
                        <a:t> </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651510" algn="l"/>
                          <a:tab pos="687705" algn="l"/>
                        </a:tabLst>
                      </a:pPr>
                      <a:r>
                        <a:rPr lang="en-GB" sz="2000" b="0" i="0" u="none" strike="noStrike" kern="1200" baseline="0" dirty="0">
                          <a:solidFill>
                            <a:schemeClr val="dk1"/>
                          </a:solidFill>
                          <a:latin typeface="Book Antiqua" panose="02040602050305030304" pitchFamily="18" charset="0"/>
                          <a:ea typeface="+mn-ea"/>
                          <a:cs typeface="+mn-cs"/>
                        </a:rPr>
                        <a:t>92.000 </a:t>
                      </a:r>
                      <a:r>
                        <a:rPr lang="ro-RO" sz="2000" spc="30" dirty="0">
                          <a:effectLst/>
                          <a:latin typeface="Book Antiqua" panose="02040602050305030304" pitchFamily="18" charset="0"/>
                        </a:rPr>
                        <a:t> </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651510" algn="l"/>
                          <a:tab pos="687705" algn="l"/>
                        </a:tabLst>
                      </a:pPr>
                      <a:r>
                        <a:rPr lang="en-GB" sz="2000" b="1" i="0" u="none" strike="noStrike" kern="1200" baseline="0" dirty="0">
                          <a:solidFill>
                            <a:schemeClr val="dk1"/>
                          </a:solidFill>
                          <a:latin typeface="Book Antiqua" panose="02040602050305030304" pitchFamily="18" charset="0"/>
                          <a:ea typeface="+mn-ea"/>
                          <a:cs typeface="+mn-cs"/>
                        </a:rPr>
                        <a:t>230.000</a:t>
                      </a:r>
                      <a:r>
                        <a:rPr lang="ro-RO" sz="2000" spc="30" dirty="0">
                          <a:effectLst/>
                          <a:latin typeface="Book Antiqua" panose="02040602050305030304" pitchFamily="18" charset="0"/>
                        </a:rPr>
                        <a:t> </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6134786"/>
                  </a:ext>
                </a:extLst>
              </a:tr>
              <a:tr h="676692">
                <a:tc>
                  <a:txBody>
                    <a:bodyPr/>
                    <a:lstStyle/>
                    <a:p>
                      <a:pPr algn="ctr"/>
                      <a:r>
                        <a:rPr lang="ro-RO" sz="2000">
                          <a:effectLst/>
                          <a:latin typeface="Book Antiqua" panose="02040602050305030304" pitchFamily="18" charset="0"/>
                        </a:rPr>
                        <a:t>4.</a:t>
                      </a:r>
                      <a:endParaRPr lang="en-GB" sz="200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2000" dirty="0">
                          <a:effectLst/>
                          <a:latin typeface="Book Antiqua" panose="02040602050305030304" pitchFamily="18" charset="0"/>
                        </a:rPr>
                        <a:t>Cheltuieli indirecte</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651510" algn="l"/>
                          <a:tab pos="687705" algn="l"/>
                        </a:tabLst>
                      </a:pPr>
                      <a:r>
                        <a:rPr lang="ro-RO" sz="2000" spc="30" dirty="0">
                          <a:effectLst/>
                          <a:latin typeface="Book Antiqua" panose="02040602050305030304" pitchFamily="18" charset="0"/>
                        </a:rPr>
                        <a:t> </a:t>
                      </a:r>
                      <a:r>
                        <a:rPr lang="en-GB" sz="2000" b="0" i="0" u="none" strike="noStrike" kern="1200" baseline="0" dirty="0">
                          <a:solidFill>
                            <a:schemeClr val="dk1"/>
                          </a:solidFill>
                          <a:latin typeface="Book Antiqua" panose="02040602050305030304" pitchFamily="18" charset="0"/>
                          <a:ea typeface="+mn-ea"/>
                          <a:cs typeface="+mn-cs"/>
                        </a:rPr>
                        <a:t>23.490</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651510" algn="l"/>
                          <a:tab pos="687705" algn="l"/>
                        </a:tabLst>
                      </a:pPr>
                      <a:r>
                        <a:rPr lang="en-GB" sz="2000" b="0" i="0" u="none" strike="noStrike" kern="1200" baseline="0" dirty="0">
                          <a:solidFill>
                            <a:schemeClr val="dk1"/>
                          </a:solidFill>
                          <a:latin typeface="Book Antiqua" panose="02040602050305030304" pitchFamily="18" charset="0"/>
                          <a:ea typeface="+mn-ea"/>
                          <a:cs typeface="+mn-cs"/>
                        </a:rPr>
                        <a:t>58.725</a:t>
                      </a:r>
                      <a:r>
                        <a:rPr lang="ro-RO" sz="2000" spc="30" dirty="0">
                          <a:effectLst/>
                          <a:latin typeface="Book Antiqua" panose="02040602050305030304" pitchFamily="18" charset="0"/>
                        </a:rPr>
                        <a:t> </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651510" algn="l"/>
                          <a:tab pos="687705" algn="l"/>
                        </a:tabLst>
                      </a:pPr>
                      <a:r>
                        <a:rPr lang="ro-RO" sz="2000" spc="30" dirty="0">
                          <a:effectLst/>
                          <a:latin typeface="Book Antiqua" panose="02040602050305030304" pitchFamily="18" charset="0"/>
                        </a:rPr>
                        <a:t>  </a:t>
                      </a:r>
                      <a:r>
                        <a:rPr lang="en-GB" sz="2000" b="0" i="0" u="none" strike="noStrike" kern="1200" baseline="0" dirty="0">
                          <a:solidFill>
                            <a:schemeClr val="dk1"/>
                          </a:solidFill>
                          <a:latin typeface="Book Antiqua" panose="02040602050305030304" pitchFamily="18" charset="0"/>
                          <a:ea typeface="+mn-ea"/>
                          <a:cs typeface="+mn-cs"/>
                        </a:rPr>
                        <a:t> 35.235 </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651510" algn="l"/>
                          <a:tab pos="687705" algn="l"/>
                        </a:tabLst>
                      </a:pPr>
                      <a:r>
                        <a:rPr lang="en-GB" sz="2000" b="1" i="0" u="none" strike="noStrike" kern="1200" baseline="0" dirty="0">
                          <a:solidFill>
                            <a:schemeClr val="dk1"/>
                          </a:solidFill>
                          <a:latin typeface="Book Antiqua" panose="02040602050305030304" pitchFamily="18" charset="0"/>
                          <a:ea typeface="+mn-ea"/>
                          <a:cs typeface="+mn-cs"/>
                        </a:rPr>
                        <a:t>117.450</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9234863"/>
                  </a:ext>
                </a:extLst>
              </a:tr>
              <a:tr h="685280">
                <a:tc>
                  <a:txBody>
                    <a:bodyPr/>
                    <a:lstStyle/>
                    <a:p>
                      <a:pPr algn="ctr">
                        <a:tabLst>
                          <a:tab pos="651510" algn="l"/>
                          <a:tab pos="687705" algn="l"/>
                        </a:tabLst>
                      </a:pPr>
                      <a:r>
                        <a:rPr lang="ro-RO" sz="2000">
                          <a:effectLst/>
                          <a:latin typeface="Book Antiqua" panose="02040602050305030304" pitchFamily="18" charset="0"/>
                        </a:rPr>
                        <a:t> </a:t>
                      </a:r>
                      <a:endParaRPr lang="en-GB" sz="200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200"/>
                        </a:spcBef>
                        <a:spcAft>
                          <a:spcPts val="300"/>
                        </a:spcAft>
                      </a:pPr>
                      <a:r>
                        <a:rPr lang="ro-RO" sz="2000" dirty="0">
                          <a:effectLst/>
                          <a:latin typeface="Book Antiqua" panose="02040602050305030304" pitchFamily="18" charset="0"/>
                        </a:rPr>
                        <a:t>TOTAL</a:t>
                      </a:r>
                      <a:endParaRPr lang="en-GB" sz="2000" dirty="0">
                        <a:effectLst/>
                        <a:latin typeface="Book Antiqua" panose="02040602050305030304" pitchFamily="18" charset="0"/>
                        <a:ea typeface="Times New Roman" panose="02020603050405020304" pitchFamily="18" charset="0"/>
                      </a:endParaRPr>
                    </a:p>
                  </a:txBody>
                  <a:tcPr marL="8890" marR="889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651510" algn="l"/>
                          <a:tab pos="687705" algn="l"/>
                        </a:tabLst>
                      </a:pPr>
                      <a:r>
                        <a:rPr lang="en-GB" sz="2000" b="1" i="0" u="none" strike="noStrike" kern="1200" baseline="0" dirty="0">
                          <a:solidFill>
                            <a:schemeClr val="dk1"/>
                          </a:solidFill>
                          <a:latin typeface="Book Antiqua" panose="02040602050305030304" pitchFamily="18" charset="0"/>
                          <a:ea typeface="+mn-ea"/>
                          <a:cs typeface="+mn-cs"/>
                        </a:rPr>
                        <a:t>228.000 </a:t>
                      </a:r>
                      <a:r>
                        <a:rPr lang="ro-RO" sz="2000" spc="30" dirty="0">
                          <a:effectLst/>
                          <a:latin typeface="Book Antiqua" panose="02040602050305030304" pitchFamily="18" charset="0"/>
                        </a:rPr>
                        <a:t> </a:t>
                      </a:r>
                      <a:endParaRPr lang="en-GB" sz="2000" dirty="0">
                        <a:effectLst/>
                        <a:latin typeface="Book Antiqua" panose="02040602050305030304" pitchFamily="18" charset="0"/>
                        <a:ea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651510" algn="l"/>
                          <a:tab pos="687705" algn="l"/>
                        </a:tabLst>
                      </a:pPr>
                      <a:r>
                        <a:rPr lang="ro-RO" sz="2000" spc="30" dirty="0">
                          <a:effectLst/>
                          <a:latin typeface="Book Antiqua" panose="02040602050305030304" pitchFamily="18" charset="0"/>
                        </a:rPr>
                        <a:t> </a:t>
                      </a:r>
                      <a:r>
                        <a:rPr lang="en-GB" sz="2000" b="1" i="0" u="none" strike="noStrike" kern="1200" baseline="0" dirty="0">
                          <a:solidFill>
                            <a:schemeClr val="dk1"/>
                          </a:solidFill>
                          <a:latin typeface="Book Antiqua" panose="02040602050305030304" pitchFamily="18" charset="0"/>
                          <a:ea typeface="+mn-ea"/>
                          <a:cs typeface="+mn-cs"/>
                        </a:rPr>
                        <a:t>544.000 </a:t>
                      </a:r>
                      <a:endParaRPr lang="en-GB" sz="2000" dirty="0">
                        <a:effectLst/>
                        <a:latin typeface="Book Antiqua" panose="02040602050305030304" pitchFamily="18" charset="0"/>
                        <a:ea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651510" algn="l"/>
                          <a:tab pos="687705" algn="l"/>
                        </a:tabLst>
                      </a:pPr>
                      <a:r>
                        <a:rPr lang="en-GB" sz="2000" b="1" i="0" u="none" strike="noStrike" kern="1200" baseline="0" dirty="0">
                          <a:solidFill>
                            <a:schemeClr val="dk1"/>
                          </a:solidFill>
                          <a:latin typeface="Book Antiqua" panose="02040602050305030304" pitchFamily="18" charset="0"/>
                          <a:ea typeface="+mn-ea"/>
                          <a:cs typeface="+mn-cs"/>
                        </a:rPr>
                        <a:t>428.000 </a:t>
                      </a:r>
                      <a:r>
                        <a:rPr lang="ro-RO" sz="2000" spc="30" dirty="0">
                          <a:effectLst/>
                          <a:latin typeface="Book Antiqua" panose="02040602050305030304" pitchFamily="18" charset="0"/>
                        </a:rPr>
                        <a:t> </a:t>
                      </a:r>
                      <a:endParaRPr lang="en-GB" sz="2000" dirty="0">
                        <a:effectLst/>
                        <a:latin typeface="Book Antiqua" panose="02040602050305030304" pitchFamily="18" charset="0"/>
                        <a:ea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651510" algn="l"/>
                          <a:tab pos="687705" algn="l"/>
                        </a:tabLst>
                      </a:pPr>
                      <a:r>
                        <a:rPr lang="en-GB" sz="2000" b="1" i="0" u="none" strike="noStrike" kern="1200" baseline="0" dirty="0">
                          <a:solidFill>
                            <a:schemeClr val="dk1"/>
                          </a:solidFill>
                          <a:latin typeface="Book Antiqua" panose="02040602050305030304" pitchFamily="18" charset="0"/>
                          <a:ea typeface="+mn-ea"/>
                          <a:cs typeface="+mn-cs"/>
                        </a:rPr>
                        <a:t>1.200.000</a:t>
                      </a:r>
                      <a:r>
                        <a:rPr lang="ro-RO" sz="2000" spc="30" dirty="0">
                          <a:effectLst/>
                          <a:latin typeface="Book Antiqua" panose="02040602050305030304" pitchFamily="18" charset="0"/>
                        </a:rPr>
                        <a:t> </a:t>
                      </a:r>
                      <a:endParaRPr lang="en-GB" sz="2000" dirty="0">
                        <a:effectLst/>
                        <a:latin typeface="Book Antiqua" panose="02040602050305030304" pitchFamily="18" charset="0"/>
                        <a:ea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8004135"/>
                  </a:ext>
                </a:extLst>
              </a:tr>
            </a:tbl>
          </a:graphicData>
        </a:graphic>
      </p:graphicFrame>
    </p:spTree>
    <p:extLst>
      <p:ext uri="{BB962C8B-B14F-4D97-AF65-F5344CB8AC3E}">
        <p14:creationId xmlns:p14="http://schemas.microsoft.com/office/powerpoint/2010/main" val="2165978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3EC66D-F2EA-4D73-8594-ADE1FF6CE161}"/>
              </a:ext>
            </a:extLst>
          </p:cNvPr>
          <p:cNvGrpSpPr/>
          <p:nvPr/>
        </p:nvGrpSpPr>
        <p:grpSpPr>
          <a:xfrm>
            <a:off x="198783" y="15902"/>
            <a:ext cx="8810045" cy="6759437"/>
            <a:chOff x="-115542" y="15902"/>
            <a:chExt cx="8810045" cy="6759437"/>
          </a:xfrm>
        </p:grpSpPr>
        <p:sp>
          <p:nvSpPr>
            <p:cNvPr id="3" name="TextBox 2">
              <a:extLst>
                <a:ext uri="{FF2B5EF4-FFF2-40B4-BE49-F238E27FC236}">
                  <a16:creationId xmlns:a16="http://schemas.microsoft.com/office/drawing/2014/main" id="{8E476AE8-8850-40EE-9CD5-9C345DA15FDB}"/>
                </a:ext>
              </a:extLst>
            </p:cNvPr>
            <p:cNvSpPr txBox="1"/>
            <p:nvPr/>
          </p:nvSpPr>
          <p:spPr>
            <a:xfrm flipH="1">
              <a:off x="2763740" y="15902"/>
              <a:ext cx="5116287" cy="523220"/>
            </a:xfrm>
            <a:prstGeom prst="rect">
              <a:avLst/>
            </a:prstGeom>
            <a:noFill/>
          </p:spPr>
          <p:txBody>
            <a:bodyPr wrap="square" rtlCol="0">
              <a:spAutoFit/>
            </a:bodyPr>
            <a:lstStyle/>
            <a:p>
              <a:pPr algn="ctr"/>
              <a:r>
                <a:rPr lang="en-US" sz="2800" b="1" dirty="0" err="1">
                  <a:solidFill>
                    <a:schemeClr val="accent6">
                      <a:lumMod val="75000"/>
                    </a:schemeClr>
                  </a:solidFill>
                  <a:latin typeface="Book Antiqua" panose="02040602050305030304" pitchFamily="18" charset="0"/>
                </a:rPr>
                <a:t>Diseminare</a:t>
              </a:r>
              <a:r>
                <a:rPr lang="en-US" sz="2800" b="1" dirty="0">
                  <a:solidFill>
                    <a:schemeClr val="accent6">
                      <a:lumMod val="75000"/>
                    </a:schemeClr>
                  </a:solidFill>
                  <a:latin typeface="Book Antiqua" panose="02040602050305030304" pitchFamily="18" charset="0"/>
                </a:rPr>
                <a:t> 2022 - 2024</a:t>
              </a:r>
              <a:endParaRPr lang="x-none" sz="2800" b="1" dirty="0">
                <a:solidFill>
                  <a:schemeClr val="accent6">
                    <a:lumMod val="75000"/>
                  </a:schemeClr>
                </a:solidFill>
                <a:latin typeface="Book Antiqua" panose="02040602050305030304" pitchFamily="18" charset="0"/>
              </a:endParaRPr>
            </a:p>
          </p:txBody>
        </p:sp>
        <p:sp>
          <p:nvSpPr>
            <p:cNvPr id="4" name="TextBox 3">
              <a:extLst>
                <a:ext uri="{FF2B5EF4-FFF2-40B4-BE49-F238E27FC236}">
                  <a16:creationId xmlns:a16="http://schemas.microsoft.com/office/drawing/2014/main" id="{5CB7C3D6-7271-41A3-9BD0-9CC5AFC39EAA}"/>
                </a:ext>
              </a:extLst>
            </p:cNvPr>
            <p:cNvSpPr txBox="1"/>
            <p:nvPr/>
          </p:nvSpPr>
          <p:spPr>
            <a:xfrm>
              <a:off x="76200" y="707552"/>
              <a:ext cx="5663730" cy="461665"/>
            </a:xfrm>
            <a:prstGeom prst="rect">
              <a:avLst/>
            </a:prstGeom>
            <a:noFill/>
          </p:spPr>
          <p:txBody>
            <a:bodyPr wrap="none" rtlCol="0">
              <a:spAutoFit/>
            </a:bodyPr>
            <a:lstStyle/>
            <a:p>
              <a:r>
                <a:rPr lang="en-US" sz="2400" b="1" i="1" dirty="0" err="1">
                  <a:solidFill>
                    <a:srgbClr val="C00000"/>
                  </a:solidFill>
                  <a:latin typeface="Book Antiqua" pitchFamily="18" charset="0"/>
                  <a:cs typeface="Arial" panose="020B0604020202020204" pitchFamily="34" charset="0"/>
                </a:rPr>
                <a:t>Participare</a:t>
              </a:r>
              <a:r>
                <a:rPr lang="en-US" sz="2400" b="1" i="1" dirty="0">
                  <a:solidFill>
                    <a:srgbClr val="C00000"/>
                  </a:solidFill>
                  <a:latin typeface="Book Antiqua" pitchFamily="18" charset="0"/>
                  <a:cs typeface="Arial" panose="020B0604020202020204" pitchFamily="34" charset="0"/>
                </a:rPr>
                <a:t> la </a:t>
              </a:r>
              <a:r>
                <a:rPr lang="en-US" sz="2400" b="1" i="1" dirty="0" err="1">
                  <a:solidFill>
                    <a:srgbClr val="C00000"/>
                  </a:solidFill>
                  <a:latin typeface="Book Antiqua" pitchFamily="18" charset="0"/>
                  <a:cs typeface="Arial" panose="020B0604020202020204" pitchFamily="34" charset="0"/>
                </a:rPr>
                <a:t>conferinţe</a:t>
              </a:r>
              <a:r>
                <a:rPr lang="en-US" sz="2400" b="1" i="1" dirty="0">
                  <a:solidFill>
                    <a:srgbClr val="C00000"/>
                  </a:solidFill>
                  <a:latin typeface="Book Antiqua" pitchFamily="18" charset="0"/>
                  <a:cs typeface="Arial" panose="020B0604020202020204" pitchFamily="34" charset="0"/>
                </a:rPr>
                <a:t>  </a:t>
              </a:r>
              <a:r>
                <a:rPr lang="en-US" sz="2400" b="1" i="1" dirty="0" err="1">
                  <a:solidFill>
                    <a:srgbClr val="C00000"/>
                  </a:solidFill>
                  <a:latin typeface="Book Antiqua" pitchFamily="18" charset="0"/>
                  <a:cs typeface="Arial" panose="020B0604020202020204" pitchFamily="34" charset="0"/>
                </a:rPr>
                <a:t>internaţionale</a:t>
              </a:r>
              <a:endParaRPr lang="en-US" sz="2400" b="1" i="1" dirty="0">
                <a:solidFill>
                  <a:srgbClr val="C00000"/>
                </a:solidFill>
                <a:latin typeface="Book Antiqua" pitchFamily="18" charset="0"/>
                <a:cs typeface="Arial" panose="020B0604020202020204" pitchFamily="34" charset="0"/>
              </a:endParaRPr>
            </a:p>
          </p:txBody>
        </p:sp>
        <p:sp>
          <p:nvSpPr>
            <p:cNvPr id="5" name="TextBox 4">
              <a:extLst>
                <a:ext uri="{FF2B5EF4-FFF2-40B4-BE49-F238E27FC236}">
                  <a16:creationId xmlns:a16="http://schemas.microsoft.com/office/drawing/2014/main" id="{CE7A3E7C-EEAA-408B-AB1D-335C07F435FA}"/>
                </a:ext>
              </a:extLst>
            </p:cNvPr>
            <p:cNvSpPr txBox="1"/>
            <p:nvPr/>
          </p:nvSpPr>
          <p:spPr>
            <a:xfrm>
              <a:off x="-115542" y="1112250"/>
              <a:ext cx="8810045" cy="5663089"/>
            </a:xfrm>
            <a:prstGeom prst="rect">
              <a:avLst/>
            </a:prstGeom>
            <a:noFill/>
          </p:spPr>
          <p:txBody>
            <a:bodyPr wrap="square">
              <a:spAutoFit/>
            </a:bodyPr>
            <a:lstStyle/>
            <a:p>
              <a:pPr marL="342900" marR="0" lvl="0" indent="-342900" algn="just">
                <a:lnSpc>
                  <a:spcPct val="150000"/>
                </a:lnSpc>
                <a:spcAft>
                  <a:spcPts val="800"/>
                </a:spcAft>
                <a:buFont typeface="+mj-lt"/>
                <a:buAutoNum type="arabicPeriod"/>
                <a:tabLst>
                  <a:tab pos="457200" algn="l"/>
                </a:tabLs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Numerical study of hydrogen influence on burning velocity of propane-air mixtures”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autori</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Codina Movileanu,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Domnina</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Razus</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Maria Mitu, Venera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Giurcan</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Adina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Musuc</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Cristian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Hornoiu</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Paul Chesler, </a:t>
              </a:r>
              <a:r>
                <a:rPr lang="pt-PT" sz="1800" b="1" i="1" kern="100" dirty="0">
                  <a:effectLst/>
                  <a:latin typeface="Times New Roman" panose="02020603050405020304" pitchFamily="18" charset="0"/>
                  <a:ea typeface="Calibri" panose="020F0502020204030204" pitchFamily="34" charset="0"/>
                  <a:cs typeface="Arial" panose="020B0604020202020204" pitchFamily="34" charset="0"/>
                </a:rPr>
                <a:t>8</a:t>
              </a:r>
              <a:r>
                <a:rPr lang="pt-PT" sz="1800" b="1" i="1" kern="100" baseline="30000" dirty="0">
                  <a:effectLst/>
                  <a:latin typeface="Times New Roman" panose="02020603050405020304" pitchFamily="18" charset="0"/>
                  <a:ea typeface="Calibri" panose="020F0502020204030204" pitchFamily="34" charset="0"/>
                  <a:cs typeface="Arial" panose="020B0604020202020204" pitchFamily="34" charset="0"/>
                </a:rPr>
                <a:t>th</a:t>
              </a:r>
              <a:r>
                <a:rPr lang="pt-PT" sz="1800" b="1" i="1" kern="100" dirty="0">
                  <a:effectLst/>
                  <a:latin typeface="Times New Roman" panose="02020603050405020304" pitchFamily="18" charset="0"/>
                  <a:ea typeface="Calibri" panose="020F0502020204030204" pitchFamily="34" charset="0"/>
                  <a:cs typeface="Arial" panose="020B0604020202020204" pitchFamily="34" charset="0"/>
                </a:rPr>
                <a:t> International Congress on Energy Efficiency and Energy Related Materials (ENEFM)</a:t>
              </a:r>
              <a:r>
                <a:rPr lang="en-US" sz="1800" b="1" i="1" kern="100" dirty="0">
                  <a:effectLst/>
                  <a:latin typeface="Times New Roman" panose="02020603050405020304" pitchFamily="18" charset="0"/>
                  <a:ea typeface="Calibri" panose="020F0502020204030204" pitchFamily="34" charset="0"/>
                  <a:cs typeface="Arial" panose="020B0604020202020204" pitchFamily="34" charset="0"/>
                </a:rPr>
                <a:t>, </a:t>
              </a:r>
              <a:r>
                <a:rPr lang="pt-PT" sz="1800" kern="100" dirty="0">
                  <a:effectLst/>
                  <a:latin typeface="Times New Roman" panose="02020603050405020304" pitchFamily="18" charset="0"/>
                  <a:ea typeface="Calibri" panose="020F0502020204030204" pitchFamily="34" charset="0"/>
                  <a:cs typeface="Arial" panose="020B0604020202020204" pitchFamily="34" charset="0"/>
                </a:rPr>
                <a:t>Muğla, Turcia</a:t>
              </a:r>
              <a:r>
                <a:rPr lang="en-US" sz="1800" i="1" kern="100" dirty="0">
                  <a:effectLst/>
                  <a:latin typeface="Times New Roman" panose="02020603050405020304" pitchFamily="18" charset="0"/>
                  <a:ea typeface="Calibri" panose="020F0502020204030204" pitchFamily="34" charset="0"/>
                  <a:cs typeface="Arial" panose="020B0604020202020204" pitchFamily="34" charset="0"/>
                </a:rPr>
                <a:t>- </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Poster</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50000"/>
                </a:lnSpc>
                <a:spcAft>
                  <a:spcPts val="800"/>
                </a:spcAft>
                <a:buFont typeface="+mj-lt"/>
                <a:buAutoNum type="arabicPeriod"/>
                <a:tabLst>
                  <a:tab pos="457200" algn="l"/>
                </a:tabLs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Flame propagation of LPG-air mixtures in a closed cylindrical vessel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autori</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Codina Movileanu,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Domnina</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Razus</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Maria Mitu, Venera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Giurcan</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Adina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Musuc</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Cristian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Hornoiu</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Paul Chesler, The 2</a:t>
              </a:r>
              <a:r>
                <a:rPr lang="en-US" sz="1800" kern="100" baseline="30000" dirty="0">
                  <a:effectLst/>
                  <a:latin typeface="Times New Roman" panose="02020603050405020304" pitchFamily="18" charset="0"/>
                  <a:ea typeface="Calibri" panose="020F0502020204030204" pitchFamily="34" charset="0"/>
                  <a:cs typeface="Arial" panose="020B0604020202020204" pitchFamily="34" charset="0"/>
                </a:rPr>
                <a:t>nd</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International Conference on Applied Physics and Engineering (ICAPE) Paris, France-Poster.</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50000"/>
                </a:lnSpc>
                <a:spcAft>
                  <a:spcPts val="800"/>
                </a:spcAft>
                <a:buFont typeface="+mj-lt"/>
                <a:buAutoNum type="arabicPeriod"/>
                <a:tabLst>
                  <a:tab pos="457200" algn="l"/>
                </a:tabLs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“Explosion characteristics of hydrogen-hydrocarbon-air mixtures at sub-atmospheric pressures”, C. Movileanu, D.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Razus</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M. Mitu, V.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Giurcan</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Musuc</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C.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Hornoiu</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P. Chesler,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prezentata</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la </a:t>
              </a:r>
              <a:r>
                <a:rPr lang="pt-PT" sz="1800" kern="100" dirty="0">
                  <a:effectLst/>
                  <a:latin typeface="Times New Roman" panose="02020603050405020304" pitchFamily="18" charset="0"/>
                  <a:ea typeface="Calibri" panose="020F0502020204030204" pitchFamily="34" charset="0"/>
                  <a:cs typeface="Arial" panose="020B0604020202020204" pitchFamily="34" charset="0"/>
                </a:rPr>
                <a:t>“</a:t>
              </a:r>
              <a:r>
                <a:rPr lang="pt-PT" sz="1800" b="1" i="1" kern="100" dirty="0">
                  <a:effectLst/>
                  <a:latin typeface="Times New Roman" panose="02020603050405020304" pitchFamily="18" charset="0"/>
                  <a:ea typeface="Calibri" panose="020F0502020204030204" pitchFamily="34" charset="0"/>
                  <a:cs typeface="Arial" panose="020B0604020202020204" pitchFamily="34" charset="0"/>
                </a:rPr>
                <a:t>16th International Conference on Chemical and Process Engineering, ICHEAP 16”</a:t>
              </a:r>
              <a:r>
                <a:rPr lang="en-US" sz="1800" b="1" i="1" kern="100" dirty="0">
                  <a:effectLst/>
                  <a:latin typeface="Times New Roman" panose="02020603050405020304" pitchFamily="18" charset="0"/>
                  <a:ea typeface="Calibri" panose="020F0502020204030204" pitchFamily="34" charset="0"/>
                  <a:cs typeface="Arial" panose="020B0604020202020204" pitchFamily="34" charset="0"/>
                </a:rPr>
                <a:t>, 2023, </a:t>
              </a:r>
              <a:r>
                <a:rPr lang="pt-PT" sz="1800" kern="100" dirty="0">
                  <a:effectLst/>
                  <a:latin typeface="Times New Roman" panose="02020603050405020304" pitchFamily="18" charset="0"/>
                  <a:ea typeface="Calibri" panose="020F0502020204030204" pitchFamily="34" charset="0"/>
                  <a:cs typeface="Arial" panose="020B0604020202020204" pitchFamily="34" charset="0"/>
                </a:rPr>
                <a:t>Napoli, Italia </a:t>
              </a:r>
              <a:r>
                <a:rPr lang="en-US" sz="1800" i="1" kern="100" dirty="0">
                  <a:effectLst/>
                  <a:latin typeface="Times New Roman" panose="02020603050405020304" pitchFamily="18" charset="0"/>
                  <a:ea typeface="Calibri" panose="020F0502020204030204" pitchFamily="34" charset="0"/>
                  <a:cs typeface="Arial" panose="020B0604020202020204" pitchFamily="34" charset="0"/>
                </a:rPr>
                <a:t>- </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Poster;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buAutoNum type="arabicPeriod"/>
              </a:pPr>
              <a:endParaRPr lang="en-US" dirty="0">
                <a:solidFill>
                  <a:srgbClr val="C00000"/>
                </a:solidFill>
                <a:latin typeface="Book Antiqua" panose="02040602050305030304" pitchFamily="18" charset="0"/>
              </a:endParaRPr>
            </a:p>
          </p:txBody>
        </p:sp>
      </p:grpSp>
      <p:pic>
        <p:nvPicPr>
          <p:cNvPr id="8" name="Picture 7">
            <a:extLst>
              <a:ext uri="{FF2B5EF4-FFF2-40B4-BE49-F238E27FC236}">
                <a16:creationId xmlns:a16="http://schemas.microsoft.com/office/drawing/2014/main" id="{90C0032F-B08D-F21D-756A-09191E0BBE01}"/>
              </a:ext>
            </a:extLst>
          </p:cNvPr>
          <p:cNvPicPr>
            <a:picLocks noChangeAspect="1"/>
          </p:cNvPicPr>
          <p:nvPr/>
        </p:nvPicPr>
        <p:blipFill>
          <a:blip r:embed="rId2"/>
          <a:stretch>
            <a:fillRect/>
          </a:stretch>
        </p:blipFill>
        <p:spPr>
          <a:xfrm>
            <a:off x="9535933" y="1041274"/>
            <a:ext cx="2526196" cy="3521364"/>
          </a:xfrm>
          <a:prstGeom prst="rect">
            <a:avLst/>
          </a:prstGeom>
        </p:spPr>
      </p:pic>
    </p:spTree>
    <p:extLst>
      <p:ext uri="{BB962C8B-B14F-4D97-AF65-F5344CB8AC3E}">
        <p14:creationId xmlns:p14="http://schemas.microsoft.com/office/powerpoint/2010/main" val="1694795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1379</TotalTime>
  <Words>4920</Words>
  <Application>Microsoft Office PowerPoint</Application>
  <PresentationFormat>Widescreen</PresentationFormat>
  <Paragraphs>266</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Book Antiqua</vt:lpstr>
      <vt:lpstr>Bookman Old Style</vt:lpstr>
      <vt:lpstr>Calibri</vt:lpstr>
      <vt:lpstr>Calibri Light</vt:lpstr>
      <vt:lpstr>Comic Sans MS</vt:lpstr>
      <vt:lpstr>DejaVuSerifCondensed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Codina Movileanu</cp:lastModifiedBy>
  <cp:revision>90</cp:revision>
  <dcterms:created xsi:type="dcterms:W3CDTF">2021-08-01T16:34:34Z</dcterms:created>
  <dcterms:modified xsi:type="dcterms:W3CDTF">2024-11-12T08:57:08Z</dcterms:modified>
</cp:coreProperties>
</file>