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4" r:id="rId2"/>
    <p:sldId id="265" r:id="rId3"/>
    <p:sldId id="269" r:id="rId4"/>
    <p:sldId id="270" r:id="rId5"/>
    <p:sldId id="268" r:id="rId6"/>
    <p:sldId id="266" r:id="rId7"/>
    <p:sldId id="267" r:id="rId8"/>
    <p:sldId id="272" r:id="rId9"/>
    <p:sldId id="273" r:id="rId10"/>
    <p:sldId id="275" r:id="rId11"/>
    <p:sldId id="276" r:id="rId12"/>
    <p:sldId id="277" r:id="rId13"/>
    <p:sldId id="278" r:id="rId14"/>
    <p:sldId id="279" r:id="rId15"/>
    <p:sldId id="280" r:id="rId16"/>
    <p:sldId id="281" r:id="rId17"/>
    <p:sldId id="292" r:id="rId18"/>
    <p:sldId id="293" r:id="rId19"/>
    <p:sldId id="294" r:id="rId20"/>
    <p:sldId id="295" r:id="rId21"/>
    <p:sldId id="296" r:id="rId22"/>
    <p:sldId id="297" r:id="rId23"/>
    <p:sldId id="298" r:id="rId24"/>
    <p:sldId id="308" r:id="rId25"/>
    <p:sldId id="256" r:id="rId26"/>
    <p:sldId id="257" r:id="rId27"/>
    <p:sldId id="258" r:id="rId28"/>
    <p:sldId id="274" r:id="rId29"/>
    <p:sldId id="259" r:id="rId30"/>
    <p:sldId id="271" r:id="rId31"/>
    <p:sldId id="291" r:id="rId32"/>
    <p:sldId id="263" r:id="rId33"/>
    <p:sldId id="262" r:id="rId34"/>
    <p:sldId id="282" r:id="rId35"/>
    <p:sldId id="284" r:id="rId36"/>
    <p:sldId id="286" r:id="rId37"/>
    <p:sldId id="287" r:id="rId38"/>
    <p:sldId id="288" r:id="rId39"/>
    <p:sldId id="289" r:id="rId40"/>
    <p:sldId id="290" r:id="rId41"/>
    <p:sldId id="300" r:id="rId42"/>
    <p:sldId id="301" r:id="rId43"/>
    <p:sldId id="302" r:id="rId44"/>
    <p:sldId id="304" r:id="rId45"/>
    <p:sldId id="305" r:id="rId46"/>
    <p:sldId id="306" r:id="rId47"/>
    <p:sldId id="307" r:id="rId48"/>
    <p:sldId id="309" r:id="rId4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1"/>
  </p:normalViewPr>
  <p:slideViewPr>
    <p:cSldViewPr snapToGrid="0" snapToObjects="1">
      <p:cViewPr>
        <p:scale>
          <a:sx n="80" d="100"/>
          <a:sy n="80" d="100"/>
        </p:scale>
        <p:origin x="963" y="5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4C81F-8D46-4052-B1B4-1416776FEAA1}"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7A39-CF8E-4EBA-8CF2-74CC651CC5D3}" type="slidenum">
              <a:rPr lang="en-US" smtClean="0"/>
              <a:t>‹#›</a:t>
            </a:fld>
            <a:endParaRPr lang="en-US"/>
          </a:p>
        </p:txBody>
      </p:sp>
    </p:spTree>
    <p:extLst>
      <p:ext uri="{BB962C8B-B14F-4D97-AF65-F5344CB8AC3E}">
        <p14:creationId xmlns:p14="http://schemas.microsoft.com/office/powerpoint/2010/main" val="4661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7A39-CF8E-4EBA-8CF2-74CC651CC5D3}" type="slidenum">
              <a:rPr lang="en-US" smtClean="0"/>
              <a:t>12</a:t>
            </a:fld>
            <a:endParaRPr lang="en-US"/>
          </a:p>
        </p:txBody>
      </p:sp>
    </p:spTree>
    <p:extLst>
      <p:ext uri="{BB962C8B-B14F-4D97-AF65-F5344CB8AC3E}">
        <p14:creationId xmlns:p14="http://schemas.microsoft.com/office/powerpoint/2010/main" val="54292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7A39-CF8E-4EBA-8CF2-74CC651CC5D3}" type="slidenum">
              <a:rPr lang="en-US" smtClean="0"/>
              <a:t>36</a:t>
            </a:fld>
            <a:endParaRPr lang="en-US"/>
          </a:p>
        </p:txBody>
      </p:sp>
    </p:spTree>
    <p:extLst>
      <p:ext uri="{BB962C8B-B14F-4D97-AF65-F5344CB8AC3E}">
        <p14:creationId xmlns:p14="http://schemas.microsoft.com/office/powerpoint/2010/main" val="225526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717E-C295-2F46-8856-8B0AC8C2E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4BD71CED-0573-AF47-A8FD-28DC4B34D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FCD5A1AE-6709-6248-8213-288C9782F9D5}"/>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3ABF1D23-B559-DD4B-B07F-DB67E10CF49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235555A-5A79-F640-BB17-D2A9841E13CA}"/>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68018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E2F2-0C39-014B-AD79-4F37EBDC992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FF3359F0-7680-504B-8CA0-66CB59B99C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C774067C-AB06-D647-A493-2DA2C68ED4C8}"/>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58244DFF-7398-E346-9367-D86AC77B1CE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1D23B0C-A0FD-7743-83D4-454533C5D3DA}"/>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20229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1B323E-C11B-DA48-88F5-DC0996FAEB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B220C2A-60A6-2E45-9A3B-5065E5245A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55CCB2B-1882-0243-968F-0243F7F3FBB3}"/>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E78577FC-82D1-E04D-8E14-01102AA4912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4A24B8F-AA69-7A4E-B0D4-6A31BA293202}"/>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30960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C1D1-9FB1-BD4F-8BB3-04E6538788A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EE1EA88E-DF18-1E4A-9F63-38C665DA4B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413E3E8-EEC8-D647-8C85-743D23F76809}"/>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E6D3FC81-2E37-1948-A3A2-65310107119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7F7BA84-F13F-F24F-AE2E-5CF1ABC5D769}"/>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9603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BBA-D344-154E-A6DC-88944F3320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93385558-7489-704A-A726-7AFB9B520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70BD4C-3586-024E-9826-009D4FA28CCD}"/>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026D2163-24C1-2C4D-A197-657D1A0602D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E898885-828C-6746-AD58-AF4C675B41F3}"/>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7875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F987-FFC5-5643-B0F1-D5F3E85806C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F3AD03E6-3FD8-0B41-B096-FA80D6471A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196AFE4C-C032-4A4E-A256-B9E15289E8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B0900F7-D0E1-3942-826B-05A27901BA99}"/>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6" name="Footer Placeholder 5">
            <a:extLst>
              <a:ext uri="{FF2B5EF4-FFF2-40B4-BE49-F238E27FC236}">
                <a16:creationId xmlns:a16="http://schemas.microsoft.com/office/drawing/2014/main" id="{11B2CFE4-EE39-394B-B678-12C3CEB8899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D5C1EB2-BBA4-4C49-8608-BF53AD3A2B8B}"/>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4661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557F-CF42-FB43-97EA-12D8BFF985B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454CFFED-A20D-0F40-B033-EB0CF2904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1E2237-1562-5F4E-A153-731092F20B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6DFC011B-0860-6D44-911C-3E49899BC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E5065A-5C79-3E40-A2B9-41691AC619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A8C6F3-47CE-6145-BA16-9B0768700C23}"/>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8" name="Footer Placeholder 7">
            <a:extLst>
              <a:ext uri="{FF2B5EF4-FFF2-40B4-BE49-F238E27FC236}">
                <a16:creationId xmlns:a16="http://schemas.microsoft.com/office/drawing/2014/main" id="{CCA09CDF-770C-9C4A-8A6C-F88B6BE9B93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8A3240A-12B5-A340-8857-B7A8AECAA330}"/>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66594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FAEC-8D7C-5644-8944-23DC5406E7A0}"/>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DE406644-0CCA-4146-8E39-952F55978A59}"/>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4" name="Footer Placeholder 3">
            <a:extLst>
              <a:ext uri="{FF2B5EF4-FFF2-40B4-BE49-F238E27FC236}">
                <a16:creationId xmlns:a16="http://schemas.microsoft.com/office/drawing/2014/main" id="{4F4A9D05-3E34-5846-B55A-921074B5760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898B45D-56A7-164B-81F1-33E6B633549D}"/>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72642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E30C7-33F0-F242-B436-BA13F7F690DE}"/>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3" name="Footer Placeholder 2">
            <a:extLst>
              <a:ext uri="{FF2B5EF4-FFF2-40B4-BE49-F238E27FC236}">
                <a16:creationId xmlns:a16="http://schemas.microsoft.com/office/drawing/2014/main" id="{3F86F75F-8212-C547-921F-9003FEB41517}"/>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2DAD232-5639-9D45-AAF7-FB13072F24D1}"/>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36594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AFB8-ED20-0A43-9DF0-E2354B6B61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69E2C0DF-45BE-A54A-9ABD-45B99EC27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866FFA05-0E87-E749-AF3F-D04C3DC6E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568D2B-E754-5042-B6A9-667E3AFF7AAD}"/>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6" name="Footer Placeholder 5">
            <a:extLst>
              <a:ext uri="{FF2B5EF4-FFF2-40B4-BE49-F238E27FC236}">
                <a16:creationId xmlns:a16="http://schemas.microsoft.com/office/drawing/2014/main" id="{57B35BF0-5B49-7F4C-A808-93EBF3524E7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F6E508C-D3D2-4E42-B8A0-350ED529B77C}"/>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36707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B9D8-98C4-7D4E-9767-81CE391E1F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48408650-B1D6-1044-968F-7E3DD6621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8C3EEA9-6DC1-924A-9DFB-B12842929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D79DA4-9AD5-0E4E-B030-B3451F7B9247}"/>
              </a:ext>
            </a:extLst>
          </p:cNvPr>
          <p:cNvSpPr>
            <a:spLocks noGrp="1"/>
          </p:cNvSpPr>
          <p:nvPr>
            <p:ph type="dt" sz="half" idx="10"/>
          </p:nvPr>
        </p:nvSpPr>
        <p:spPr/>
        <p:txBody>
          <a:bodyPr/>
          <a:lstStyle/>
          <a:p>
            <a:fld id="{2430D061-15E3-5546-A726-9A0B4229E1D1}" type="datetimeFigureOut">
              <a:rPr lang="x-none" smtClean="0"/>
              <a:pPr/>
              <a:t>12/8/2023</a:t>
            </a:fld>
            <a:endParaRPr lang="x-none"/>
          </a:p>
        </p:txBody>
      </p:sp>
      <p:sp>
        <p:nvSpPr>
          <p:cNvPr id="6" name="Footer Placeholder 5">
            <a:extLst>
              <a:ext uri="{FF2B5EF4-FFF2-40B4-BE49-F238E27FC236}">
                <a16:creationId xmlns:a16="http://schemas.microsoft.com/office/drawing/2014/main" id="{D0F32FC0-AEB3-0641-B59F-4F4D1370237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5627516-C98E-8E42-86D1-18FA4243B1EC}"/>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09472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EF88B-ACE1-694A-AF85-C6EBC90B2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C6B54F9-636F-1F4E-A007-BE06681C9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7113D8B-DFE9-A746-9298-91D4DF70B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D061-15E3-5546-A726-9A0B4229E1D1}" type="datetimeFigureOut">
              <a:rPr lang="x-none" smtClean="0"/>
              <a:pPr/>
              <a:t>12/8/2023</a:t>
            </a:fld>
            <a:endParaRPr lang="x-none"/>
          </a:p>
        </p:txBody>
      </p:sp>
      <p:sp>
        <p:nvSpPr>
          <p:cNvPr id="5" name="Footer Placeholder 4">
            <a:extLst>
              <a:ext uri="{FF2B5EF4-FFF2-40B4-BE49-F238E27FC236}">
                <a16:creationId xmlns:a16="http://schemas.microsoft.com/office/drawing/2014/main" id="{0CED6D38-BB52-E549-A554-9EA2419F0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AE515CC-B093-2A46-8310-1D5365D39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9C43-EF79-1C45-9118-63CFF206981A}" type="slidenum">
              <a:rPr lang="x-none" smtClean="0"/>
              <a:pPr/>
              <a:t>‹#›</a:t>
            </a:fld>
            <a:endParaRPr lang="x-none"/>
          </a:p>
        </p:txBody>
      </p:sp>
    </p:spTree>
    <p:extLst>
      <p:ext uri="{BB962C8B-B14F-4D97-AF65-F5344CB8AC3E}">
        <p14:creationId xmlns:p14="http://schemas.microsoft.com/office/powerpoint/2010/main" val="365982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emf"/><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tiff"/><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sv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emf"/><Relationship Id="rId4" Type="http://schemas.openxmlformats.org/officeDocument/2006/relationships/image" Target="../media/image14.jpeg"/><Relationship Id="rId9"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7.tif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7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7.png"/><Relationship Id="rId9"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73.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49.png"/><Relationship Id="rId2" Type="http://schemas.openxmlformats.org/officeDocument/2006/relationships/image" Target="../media/image74.tiff"/><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47.sv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77.jpe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78.png"/><Relationship Id="rId12"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9BC88A-C4D6-4823-B176-054AB6B7DBB3}"/>
              </a:ext>
            </a:extLst>
          </p:cNvPr>
          <p:cNvGrpSpPr/>
          <p:nvPr/>
        </p:nvGrpSpPr>
        <p:grpSpPr>
          <a:xfrm>
            <a:off x="87538" y="73841"/>
            <a:ext cx="12005708" cy="6705609"/>
            <a:chOff x="87538" y="73841"/>
            <a:chExt cx="12005708" cy="6705609"/>
          </a:xfrm>
        </p:grpSpPr>
        <p:pic>
          <p:nvPicPr>
            <p:cNvPr id="2" name="Picture 1">
              <a:extLst>
                <a:ext uri="{FF2B5EF4-FFF2-40B4-BE49-F238E27FC236}">
                  <a16:creationId xmlns:a16="http://schemas.microsoft.com/office/drawing/2014/main" id="{927A2D8F-6EBA-4391-BC5F-05F7F8807842}"/>
                </a:ext>
              </a:extLst>
            </p:cNvPr>
            <p:cNvPicPr>
              <a:picLocks noChangeAspect="1"/>
            </p:cNvPicPr>
            <p:nvPr/>
          </p:nvPicPr>
          <p:blipFill>
            <a:blip r:embed="rId2" cstate="print"/>
            <a:srcRect/>
            <a:stretch>
              <a:fillRect/>
            </a:stretch>
          </p:blipFill>
          <p:spPr bwMode="auto">
            <a:xfrm>
              <a:off x="149669" y="73841"/>
              <a:ext cx="1951750" cy="1821633"/>
            </a:xfrm>
            <a:prstGeom prst="rect">
              <a:avLst/>
            </a:prstGeom>
            <a:noFill/>
            <a:ln w="9525">
              <a:noFill/>
              <a:miter lim="800000"/>
              <a:headEnd/>
              <a:tailEnd/>
            </a:ln>
          </p:spPr>
        </p:pic>
        <p:pic>
          <p:nvPicPr>
            <p:cNvPr id="3" name="Picture 2">
              <a:extLst>
                <a:ext uri="{FF2B5EF4-FFF2-40B4-BE49-F238E27FC236}">
                  <a16:creationId xmlns:a16="http://schemas.microsoft.com/office/drawing/2014/main" id="{A4792469-5DCC-43C0-B0C9-EF1967C6848C}"/>
                </a:ext>
              </a:extLst>
            </p:cNvPr>
            <p:cNvPicPr>
              <a:picLocks noChangeAspect="1" noChangeArrowheads="1"/>
            </p:cNvPicPr>
            <p:nvPr/>
          </p:nvPicPr>
          <p:blipFill>
            <a:blip r:embed="rId3" cstate="print"/>
            <a:srcRect/>
            <a:stretch>
              <a:fillRect/>
            </a:stretch>
          </p:blipFill>
          <p:spPr bwMode="auto">
            <a:xfrm>
              <a:off x="9094684" y="5708535"/>
              <a:ext cx="2998562" cy="1070915"/>
            </a:xfrm>
            <a:prstGeom prst="rect">
              <a:avLst/>
            </a:prstGeom>
            <a:noFill/>
            <a:ln w="9525">
              <a:noFill/>
              <a:miter lim="800000"/>
              <a:headEnd/>
              <a:tailEnd/>
            </a:ln>
          </p:spPr>
        </p:pic>
        <p:sp>
          <p:nvSpPr>
            <p:cNvPr id="4" name="TextBox 3">
              <a:extLst>
                <a:ext uri="{FF2B5EF4-FFF2-40B4-BE49-F238E27FC236}">
                  <a16:creationId xmlns:a16="http://schemas.microsoft.com/office/drawing/2014/main" id="{B417BBF3-91B2-48F5-BD7F-16E065D0AADF}"/>
                </a:ext>
              </a:extLst>
            </p:cNvPr>
            <p:cNvSpPr txBox="1"/>
            <p:nvPr/>
          </p:nvSpPr>
          <p:spPr>
            <a:xfrm>
              <a:off x="2634302" y="531628"/>
              <a:ext cx="7959663" cy="1693092"/>
            </a:xfrm>
            <a:prstGeom prst="rect">
              <a:avLst/>
            </a:prstGeom>
            <a:noFill/>
          </p:spPr>
          <p:txBody>
            <a:bodyPr wrap="square" rtlCol="0">
              <a:spAutoFit/>
            </a:bodyPr>
            <a:lstStyle/>
            <a:p>
              <a:pPr algn="ctr">
                <a:lnSpc>
                  <a:spcPct val="150000"/>
                </a:lnSpc>
              </a:pPr>
              <a:r>
                <a:rPr lang="ro-RO" sz="2400" b="1" i="1" dirty="0">
                  <a:solidFill>
                    <a:schemeClr val="accent6">
                      <a:lumMod val="75000"/>
                    </a:schemeClr>
                  </a:solidFill>
                  <a:effectLst/>
                  <a:latin typeface="Comic Sans MS" panose="030F0702030302020204" pitchFamily="66" charset="0"/>
                  <a:ea typeface="Calibri" panose="020F0502020204030204" pitchFamily="34" charset="0"/>
                </a:rPr>
                <a:t>Materiale carbonatoase derivate din (poli)zaharide: platformă pentru dezvoltarea unei noi generaţii de senzori electrochimici verzi pe bază de cupru</a:t>
              </a:r>
              <a:endParaRPr lang="x-none" sz="2400" b="1" dirty="0">
                <a:solidFill>
                  <a:schemeClr val="accent6">
                    <a:lumMod val="75000"/>
                  </a:schemeClr>
                </a:solidFill>
                <a:latin typeface="Comic Sans MS" panose="030F0702030302020204" pitchFamily="66" charset="0"/>
                <a:cs typeface="Arial" panose="020B0604020202020204" pitchFamily="34" charset="0"/>
              </a:endParaRPr>
            </a:p>
          </p:txBody>
        </p:sp>
        <p:sp>
          <p:nvSpPr>
            <p:cNvPr id="5" name="TextBox 4">
              <a:extLst>
                <a:ext uri="{FF2B5EF4-FFF2-40B4-BE49-F238E27FC236}">
                  <a16:creationId xmlns:a16="http://schemas.microsoft.com/office/drawing/2014/main" id="{7D940113-EF18-43AE-B797-C4AD53456BC1}"/>
                </a:ext>
              </a:extLst>
            </p:cNvPr>
            <p:cNvSpPr txBox="1"/>
            <p:nvPr/>
          </p:nvSpPr>
          <p:spPr>
            <a:xfrm>
              <a:off x="4853876" y="2613728"/>
              <a:ext cx="3520516" cy="461665"/>
            </a:xfrm>
            <a:prstGeom prst="rect">
              <a:avLst/>
            </a:prstGeom>
            <a:noFill/>
          </p:spPr>
          <p:txBody>
            <a:bodyPr wrap="none" rtlCol="0">
              <a:spAutoFit/>
            </a:bodyPr>
            <a:lstStyle/>
            <a:p>
              <a:r>
                <a:rPr lang="en-GB" sz="2400" b="1" dirty="0">
                  <a:latin typeface="Comic Sans MS" panose="030F0902030302020204" pitchFamily="66" charset="0"/>
                </a:rPr>
                <a:t>A</a:t>
              </a:r>
              <a:r>
                <a:rPr lang="x-none" sz="2400" b="1" dirty="0">
                  <a:latin typeface="Comic Sans MS" panose="030F0902030302020204" pitchFamily="66" charset="0"/>
                </a:rPr>
                <a:t>cron</a:t>
              </a:r>
              <a:r>
                <a:rPr lang="en-US" sz="2400" b="1" dirty="0" err="1">
                  <a:latin typeface="Comic Sans MS" panose="030F0902030302020204" pitchFamily="66" charset="0"/>
                </a:rPr>
                <a:t>i</a:t>
              </a:r>
              <a:r>
                <a:rPr lang="x-none" sz="2400" b="1" dirty="0">
                  <a:latin typeface="Comic Sans MS" panose="030F0902030302020204" pitchFamily="66" charset="0"/>
                </a:rPr>
                <a:t>m: GREENSENS</a:t>
              </a:r>
            </a:p>
          </p:txBody>
        </p:sp>
        <p:sp>
          <p:nvSpPr>
            <p:cNvPr id="6" name="TextBox 5">
              <a:extLst>
                <a:ext uri="{FF2B5EF4-FFF2-40B4-BE49-F238E27FC236}">
                  <a16:creationId xmlns:a16="http://schemas.microsoft.com/office/drawing/2014/main" id="{7826F140-4DF7-484C-A560-6B5A2CB04957}"/>
                </a:ext>
              </a:extLst>
            </p:cNvPr>
            <p:cNvSpPr txBox="1"/>
            <p:nvPr/>
          </p:nvSpPr>
          <p:spPr>
            <a:xfrm>
              <a:off x="149669" y="3955147"/>
              <a:ext cx="9191940" cy="964623"/>
            </a:xfrm>
            <a:prstGeom prst="rect">
              <a:avLst/>
            </a:prstGeom>
            <a:noFill/>
          </p:spPr>
          <p:txBody>
            <a:bodyPr wrap="none" rtlCol="0">
              <a:spAutoFit/>
            </a:bodyPr>
            <a:lstStyle/>
            <a:p>
              <a:pPr>
                <a:lnSpc>
                  <a:spcPct val="150000"/>
                </a:lnSpc>
              </a:pPr>
              <a:r>
                <a:rPr lang="en-US" sz="2000" b="1" i="1" dirty="0">
                  <a:solidFill>
                    <a:srgbClr val="0070C0"/>
                  </a:solidFill>
                  <a:latin typeface="Comic Sans MS" panose="030F0902030302020204" pitchFamily="66" charset="0"/>
                </a:rPr>
                <a:t>Director de </a:t>
              </a:r>
              <a:r>
                <a:rPr lang="en-US" sz="2000" b="1" i="1" dirty="0" err="1">
                  <a:solidFill>
                    <a:srgbClr val="0070C0"/>
                  </a:solidFill>
                  <a:latin typeface="Comic Sans MS" panose="030F0902030302020204" pitchFamily="66" charset="0"/>
                </a:rPr>
                <a:t>proiect</a:t>
              </a:r>
              <a:r>
                <a:rPr lang="x-none" sz="2000" b="1" i="1" dirty="0">
                  <a:solidFill>
                    <a:srgbClr val="0070C0"/>
                  </a:solidFill>
                  <a:latin typeface="Comic Sans MS" panose="030F0902030302020204" pitchFamily="66" charset="0"/>
                </a:rPr>
                <a:t>: Dr. Oana CARP</a:t>
              </a:r>
              <a:r>
                <a:rPr lang="en-US" sz="2000" b="1" i="1" dirty="0">
                  <a:solidFill>
                    <a:srgbClr val="0070C0"/>
                  </a:solidFill>
                  <a:latin typeface="Comic Sans MS" panose="030F0902030302020204" pitchFamily="66" charset="0"/>
                </a:rPr>
                <a:t> (</a:t>
              </a:r>
              <a:r>
                <a:rPr lang="en-US" sz="2000" b="1" i="1" dirty="0" err="1">
                  <a:solidFill>
                    <a:srgbClr val="0070C0"/>
                  </a:solidFill>
                  <a:latin typeface="Comic Sans MS" panose="030F0902030302020204" pitchFamily="66" charset="0"/>
                </a:rPr>
                <a:t>Ianuarie</a:t>
              </a:r>
              <a:r>
                <a:rPr lang="en-US" sz="2000" b="1" i="1" dirty="0">
                  <a:solidFill>
                    <a:srgbClr val="0070C0"/>
                  </a:solidFill>
                  <a:latin typeface="Comic Sans MS" panose="030F0902030302020204" pitchFamily="66" charset="0"/>
                </a:rPr>
                <a:t>-August 2021)</a:t>
              </a:r>
            </a:p>
            <a:p>
              <a:pPr>
                <a:lnSpc>
                  <a:spcPct val="150000"/>
                </a:lnSpc>
              </a:pPr>
              <a:r>
                <a:rPr lang="en-US" sz="2000" b="1" i="1" dirty="0">
                  <a:solidFill>
                    <a:srgbClr val="0070C0"/>
                  </a:solidFill>
                  <a:latin typeface="Comic Sans MS" panose="030F0902030302020204" pitchFamily="66" charset="0"/>
                </a:rPr>
                <a:t>		       Dr. Diana VIŞINESCU (</a:t>
              </a:r>
              <a:r>
                <a:rPr lang="en-US" sz="2000" b="1" i="1" dirty="0" err="1">
                  <a:solidFill>
                    <a:srgbClr val="0070C0"/>
                  </a:solidFill>
                  <a:latin typeface="Comic Sans MS" panose="030F0902030302020204" pitchFamily="66" charset="0"/>
                </a:rPr>
                <a:t>Septembrie</a:t>
              </a:r>
              <a:r>
                <a:rPr lang="en-US" sz="2000" b="1" i="1" dirty="0">
                  <a:solidFill>
                    <a:srgbClr val="0070C0"/>
                  </a:solidFill>
                  <a:latin typeface="Comic Sans MS" panose="030F0902030302020204" pitchFamily="66" charset="0"/>
                </a:rPr>
                <a:t> 2021-prezent)</a:t>
              </a:r>
              <a:endParaRPr lang="x-none" sz="2000" b="1" i="1" dirty="0">
                <a:solidFill>
                  <a:srgbClr val="0070C0"/>
                </a:solidFill>
                <a:latin typeface="Comic Sans MS" panose="030F0902030302020204" pitchFamily="66" charset="0"/>
              </a:endParaRPr>
            </a:p>
          </p:txBody>
        </p:sp>
        <p:sp>
          <p:nvSpPr>
            <p:cNvPr id="7" name="TextBox 6">
              <a:extLst>
                <a:ext uri="{FF2B5EF4-FFF2-40B4-BE49-F238E27FC236}">
                  <a16:creationId xmlns:a16="http://schemas.microsoft.com/office/drawing/2014/main" id="{D47A81C3-358B-4626-A839-E7D798BEB544}"/>
                </a:ext>
              </a:extLst>
            </p:cNvPr>
            <p:cNvSpPr txBox="1"/>
            <p:nvPr/>
          </p:nvSpPr>
          <p:spPr>
            <a:xfrm>
              <a:off x="87538" y="6049244"/>
              <a:ext cx="4330032" cy="707886"/>
            </a:xfrm>
            <a:prstGeom prst="rect">
              <a:avLst/>
            </a:prstGeom>
            <a:noFill/>
          </p:spPr>
          <p:txBody>
            <a:bodyPr wrap="none" rtlCol="0">
              <a:spAutoFit/>
            </a:bodyPr>
            <a:lstStyle/>
            <a:p>
              <a:r>
                <a:rPr lang="en-GB" sz="2000" b="1" dirty="0">
                  <a:solidFill>
                    <a:srgbClr val="C00000"/>
                  </a:solidFill>
                  <a:latin typeface="Comic Sans MS" panose="030F0902030302020204" pitchFamily="66" charset="0"/>
                </a:rPr>
                <a:t>PN-III-P4-ID-PCE-2020-2324 </a:t>
              </a:r>
            </a:p>
            <a:p>
              <a:pPr algn="ctr"/>
              <a:r>
                <a:rPr lang="en-GB" sz="2000" b="1" dirty="0">
                  <a:solidFill>
                    <a:srgbClr val="C00000"/>
                  </a:solidFill>
                  <a:latin typeface="Comic Sans MS" panose="030F0902030302020204" pitchFamily="66" charset="0"/>
                </a:rPr>
                <a:t> PCE54 / 2021</a:t>
              </a:r>
              <a:endParaRPr lang="x-none" sz="2000" b="1" dirty="0">
                <a:solidFill>
                  <a:srgbClr val="C00000"/>
                </a:solidFill>
                <a:latin typeface="Comic Sans MS" panose="030F0902030302020204" pitchFamily="66" charset="0"/>
              </a:endParaRPr>
            </a:p>
          </p:txBody>
        </p:sp>
        <p:sp>
          <p:nvSpPr>
            <p:cNvPr id="8" name="TextBox 7">
              <a:extLst>
                <a:ext uri="{FF2B5EF4-FFF2-40B4-BE49-F238E27FC236}">
                  <a16:creationId xmlns:a16="http://schemas.microsoft.com/office/drawing/2014/main" id="{376261D0-45BF-4811-AA00-084D865AB1CB}"/>
                </a:ext>
              </a:extLst>
            </p:cNvPr>
            <p:cNvSpPr txBox="1"/>
            <p:nvPr/>
          </p:nvSpPr>
          <p:spPr>
            <a:xfrm>
              <a:off x="5055855" y="3228945"/>
              <a:ext cx="3318537" cy="400110"/>
            </a:xfrm>
            <a:prstGeom prst="rect">
              <a:avLst/>
            </a:prstGeom>
            <a:noFill/>
          </p:spPr>
          <p:txBody>
            <a:bodyPr wrap="none" rtlCol="0">
              <a:spAutoFit/>
            </a:bodyPr>
            <a:lstStyle/>
            <a:p>
              <a:r>
                <a:rPr lang="x-none" sz="2000" b="1" dirty="0">
                  <a:latin typeface="Comic Sans MS" panose="030F0902030302020204" pitchFamily="66" charset="0"/>
                </a:rPr>
                <a:t>4.01.2021 – 31.12.2023</a:t>
              </a:r>
            </a:p>
          </p:txBody>
        </p:sp>
      </p:grpSp>
    </p:spTree>
    <p:extLst>
      <p:ext uri="{BB962C8B-B14F-4D97-AF65-F5344CB8AC3E}">
        <p14:creationId xmlns:p14="http://schemas.microsoft.com/office/powerpoint/2010/main" val="1702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08036-29E1-4A6B-A048-D4C148FE27A2}"/>
              </a:ext>
            </a:extLst>
          </p:cNvPr>
          <p:cNvSpPr txBox="1"/>
          <p:nvPr/>
        </p:nvSpPr>
        <p:spPr>
          <a:xfrm flipH="1">
            <a:off x="207645" y="16256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Etapa a 2-a (2022)</a:t>
            </a:r>
            <a:endParaRPr lang="x-none" sz="2800" b="1" dirty="0">
              <a:solidFill>
                <a:schemeClr val="accent6">
                  <a:lumMod val="75000"/>
                </a:schemeClr>
              </a:solidFill>
              <a:latin typeface="Comic Sans MS" panose="030F0902030302020204" pitchFamily="66" charset="0"/>
            </a:endParaRPr>
          </a:p>
        </p:txBody>
      </p:sp>
      <p:graphicFrame>
        <p:nvGraphicFramePr>
          <p:cNvPr id="3" name="Table 2">
            <a:extLst>
              <a:ext uri="{FF2B5EF4-FFF2-40B4-BE49-F238E27FC236}">
                <a16:creationId xmlns:a16="http://schemas.microsoft.com/office/drawing/2014/main" id="{B6254408-9FA9-48C1-834B-FFB1EAA44106}"/>
              </a:ext>
            </a:extLst>
          </p:cNvPr>
          <p:cNvGraphicFramePr>
            <a:graphicFrameLocks noGrp="1"/>
          </p:cNvGraphicFramePr>
          <p:nvPr>
            <p:extLst>
              <p:ext uri="{D42A27DB-BD31-4B8C-83A1-F6EECF244321}">
                <p14:modId xmlns:p14="http://schemas.microsoft.com/office/powerpoint/2010/main" val="1803098314"/>
              </p:ext>
            </p:extLst>
          </p:nvPr>
        </p:nvGraphicFramePr>
        <p:xfrm>
          <a:off x="683896" y="685780"/>
          <a:ext cx="11134725" cy="5475972"/>
        </p:xfrm>
        <a:graphic>
          <a:graphicData uri="http://schemas.openxmlformats.org/drawingml/2006/table">
            <a:tbl>
              <a:tblPr firstRow="1" bandRow="1">
                <a:tableStyleId>{93296810-A885-4BE3-A3E7-6D5BEEA58F35}</a:tableStyleId>
              </a:tblPr>
              <a:tblGrid>
                <a:gridCol w="3711575">
                  <a:extLst>
                    <a:ext uri="{9D8B030D-6E8A-4147-A177-3AD203B41FA5}">
                      <a16:colId xmlns:a16="http://schemas.microsoft.com/office/drawing/2014/main" val="2186867040"/>
                    </a:ext>
                  </a:extLst>
                </a:gridCol>
                <a:gridCol w="3711575">
                  <a:extLst>
                    <a:ext uri="{9D8B030D-6E8A-4147-A177-3AD203B41FA5}">
                      <a16:colId xmlns:a16="http://schemas.microsoft.com/office/drawing/2014/main" val="1396491724"/>
                    </a:ext>
                  </a:extLst>
                </a:gridCol>
                <a:gridCol w="3711575">
                  <a:extLst>
                    <a:ext uri="{9D8B030D-6E8A-4147-A177-3AD203B41FA5}">
                      <a16:colId xmlns:a16="http://schemas.microsoft.com/office/drawing/2014/main" val="4083203709"/>
                    </a:ext>
                  </a:extLst>
                </a:gridCol>
              </a:tblGrid>
              <a:tr h="359386">
                <a:tc gridSpan="3">
                  <a:txBody>
                    <a:bodyPr/>
                    <a:lstStyle/>
                    <a:p>
                      <a:pPr algn="ctr"/>
                      <a:r>
                        <a:rPr lang="en-US" sz="1600" dirty="0">
                          <a:latin typeface="Comic Sans MS" panose="030F0702030302020204" pitchFamily="66" charset="0"/>
                        </a:rPr>
                        <a:t>ECHIPA DE CERCETARE</a:t>
                      </a:r>
                    </a:p>
                  </a:txBody>
                  <a:tcPr/>
                </a:tc>
                <a:tc hMerge="1">
                  <a:txBody>
                    <a:bodyPr/>
                    <a:lstStyle/>
                    <a:p>
                      <a:pPr algn="ctr"/>
                      <a:endParaRPr lang="en-US" dirty="0">
                        <a:latin typeface="Comic Sans MS" panose="030F0702030302020204" pitchFamily="66" charset="0"/>
                      </a:endParaRPr>
                    </a:p>
                  </a:txBody>
                  <a:tcPr/>
                </a:tc>
                <a:tc hMerge="1">
                  <a:txBody>
                    <a:bodyPr/>
                    <a:lstStyle/>
                    <a:p>
                      <a:pPr algn="ctr"/>
                      <a:endParaRPr lang="en-US" dirty="0">
                        <a:latin typeface="Comic Sans MS" panose="030F0702030302020204" pitchFamily="66" charset="0"/>
                      </a:endParaRPr>
                    </a:p>
                  </a:txBody>
                  <a:tcPr/>
                </a:tc>
                <a:extLst>
                  <a:ext uri="{0D108BD9-81ED-4DB2-BD59-A6C34878D82A}">
                    <a16:rowId xmlns:a16="http://schemas.microsoft.com/office/drawing/2014/main" val="1584716747"/>
                  </a:ext>
                </a:extLst>
              </a:tr>
              <a:tr h="359386">
                <a:tc>
                  <a:txBody>
                    <a:bodyPr/>
                    <a:lstStyle/>
                    <a:p>
                      <a:pPr algn="ctr"/>
                      <a:r>
                        <a:rPr lang="en-US" sz="1600" dirty="0" err="1">
                          <a:latin typeface="Comic Sans MS" panose="030F0702030302020204" pitchFamily="66" charset="0"/>
                        </a:rPr>
                        <a:t>Nume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Funcţie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Rol</a:t>
                      </a:r>
                      <a:r>
                        <a:rPr lang="en-US" sz="1600" dirty="0">
                          <a:latin typeface="Comic Sans MS" panose="030F0702030302020204" pitchFamily="66" charset="0"/>
                        </a:rPr>
                        <a:t> </a:t>
                      </a:r>
                      <a:r>
                        <a:rPr lang="en-US" sz="1600" dirty="0" err="1">
                          <a:latin typeface="Comic Sans MS" panose="030F0702030302020204" pitchFamily="66" charset="0"/>
                        </a:rPr>
                        <a:t>în</a:t>
                      </a:r>
                      <a:r>
                        <a:rPr lang="en-US" sz="1600" dirty="0">
                          <a:latin typeface="Comic Sans MS" panose="030F0702030302020204" pitchFamily="66" charset="0"/>
                        </a:rPr>
                        <a:t> </a:t>
                      </a:r>
                      <a:r>
                        <a:rPr lang="en-US" sz="1600" dirty="0" err="1">
                          <a:latin typeface="Comic Sans MS" panose="030F0702030302020204" pitchFamily="66" charset="0"/>
                        </a:rPr>
                        <a:t>proiect</a:t>
                      </a:r>
                      <a:endParaRPr lang="en-US" sz="1600" dirty="0">
                        <a:latin typeface="Comic Sans MS" panose="030F0702030302020204" pitchFamily="66" charset="0"/>
                      </a:endParaRPr>
                    </a:p>
                  </a:txBody>
                  <a:tcPr/>
                </a:tc>
                <a:extLst>
                  <a:ext uri="{0D108BD9-81ED-4DB2-BD59-A6C34878D82A}">
                    <a16:rowId xmlns:a16="http://schemas.microsoft.com/office/drawing/2014/main" val="379640301"/>
                  </a:ext>
                </a:extLst>
              </a:tr>
              <a:tr h="44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ș</a:t>
                      </a: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Director de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proiect</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35409786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04851857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57001466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48187531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ţă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71249231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7461668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algn="ctr"/>
                      <a:r>
                        <a:rPr lang="en-US" sz="1600" dirty="0">
                          <a:solidFill>
                            <a:schemeClr val="accent6">
                              <a:lumMod val="75000"/>
                            </a:schemeClr>
                          </a:solidFill>
                          <a:latin typeface="Comic Sans MS" panose="030F0702030302020204" pitchFamily="66" charset="0"/>
                        </a:rPr>
                        <a:t>Lector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65245896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9726391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503763863"/>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08312879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670751311"/>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Florina Dumitru</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Profesor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universitar</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029292580"/>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Poziţie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vacantă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118104037"/>
                  </a:ext>
                </a:extLst>
              </a:tr>
            </a:tbl>
          </a:graphicData>
        </a:graphic>
      </p:graphicFrame>
    </p:spTree>
    <p:extLst>
      <p:ext uri="{BB962C8B-B14F-4D97-AF65-F5344CB8AC3E}">
        <p14:creationId xmlns:p14="http://schemas.microsoft.com/office/powerpoint/2010/main" val="15578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1A1B4C1-EB20-48D2-B2D4-B4357E61D0EC}"/>
              </a:ext>
            </a:extLst>
          </p:cNvPr>
          <p:cNvGrpSpPr/>
          <p:nvPr/>
        </p:nvGrpSpPr>
        <p:grpSpPr>
          <a:xfrm>
            <a:off x="103736" y="162560"/>
            <a:ext cx="11728787" cy="6377775"/>
            <a:chOff x="103736" y="162560"/>
            <a:chExt cx="11728787" cy="6377775"/>
          </a:xfrm>
        </p:grpSpPr>
        <p:sp>
          <p:nvSpPr>
            <p:cNvPr id="3" name="TextBox 2">
              <a:extLst>
                <a:ext uri="{FF2B5EF4-FFF2-40B4-BE49-F238E27FC236}">
                  <a16:creationId xmlns:a16="http://schemas.microsoft.com/office/drawing/2014/main" id="{90671A2D-EF94-4A6D-8FC8-6E3655644E85}"/>
                </a:ext>
              </a:extLst>
            </p:cNvPr>
            <p:cNvSpPr txBox="1"/>
            <p:nvPr/>
          </p:nvSpPr>
          <p:spPr>
            <a:xfrm>
              <a:off x="3635828" y="180574"/>
              <a:ext cx="8196695" cy="646331"/>
            </a:xfrm>
            <a:prstGeom prst="rect">
              <a:avLst/>
            </a:prstGeom>
            <a:noFill/>
          </p:spPr>
          <p:txBody>
            <a:bodyPr wrap="square">
              <a:spAutoFit/>
            </a:bodyPr>
            <a:lstStyle/>
            <a:p>
              <a:pPr marL="285750" indent="-285750" algn="just">
                <a:buFont typeface="Wingdings" panose="05000000000000000000" pitchFamily="2" charset="2"/>
                <a:buChar char="Ø"/>
              </a:pPr>
              <a:r>
                <a:rPr lang="en-US" sz="1800" b="1" i="1" dirty="0" err="1">
                  <a:effectLst/>
                  <a:latin typeface="Arial" panose="020B0604020202020204" pitchFamily="34" charset="0"/>
                  <a:ea typeface="Calibri" panose="020F0502020204030204" pitchFamily="34" charset="0"/>
                  <a:cs typeface="Arial" panose="020B0604020202020204" pitchFamily="34" charset="0"/>
                </a:rPr>
                <a:t>Sinteza</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caracterizarea</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fizico-chimică</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si</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electrochimică</a:t>
              </a:r>
              <a:r>
                <a:rPr lang="en-US" sz="1800" b="1" i="1" dirty="0">
                  <a:effectLst/>
                  <a:latin typeface="Arial" panose="020B0604020202020204" pitchFamily="34" charset="0"/>
                  <a:ea typeface="Calibri" panose="020F0502020204030204" pitchFamily="34" charset="0"/>
                  <a:cs typeface="Arial" panose="020B0604020202020204" pitchFamily="34" charset="0"/>
                </a:rPr>
                <a:t> a </a:t>
              </a:r>
              <a:r>
                <a:rPr lang="en-US" sz="1800" b="1" i="1" dirty="0" err="1">
                  <a:effectLst/>
                  <a:latin typeface="Arial" panose="020B0604020202020204" pitchFamily="34" charset="0"/>
                  <a:ea typeface="Calibri" panose="020F0502020204030204" pitchFamily="34" charset="0"/>
                  <a:cs typeface="Arial" panose="020B0604020202020204" pitchFamily="34" charset="0"/>
                </a:rPr>
                <a:t>materialelor</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compozite</a:t>
              </a:r>
              <a:r>
                <a:rPr lang="en-US" sz="1800" b="1" i="1" dirty="0">
                  <a:effectLst/>
                  <a:latin typeface="Arial" panose="020B0604020202020204" pitchFamily="34" charset="0"/>
                  <a:ea typeface="Calibri" panose="020F0502020204030204" pitchFamily="34" charset="0"/>
                  <a:cs typeface="Arial" panose="020B0604020202020204" pitchFamily="34" charset="0"/>
                </a:rPr>
                <a:t> pe </a:t>
              </a:r>
              <a:r>
                <a:rPr lang="en-US" sz="1800" b="1" i="1" dirty="0" err="1">
                  <a:effectLst/>
                  <a:latin typeface="Arial" panose="020B0604020202020204" pitchFamily="34" charset="0"/>
                  <a:ea typeface="Calibri" panose="020F0502020204030204" pitchFamily="34" charset="0"/>
                  <a:cs typeface="Arial" panose="020B0604020202020204" pitchFamily="34" charset="0"/>
                </a:rPr>
                <a:t>bază</a:t>
              </a:r>
              <a:r>
                <a:rPr lang="en-US" sz="1800" b="1" i="1" dirty="0">
                  <a:effectLst/>
                  <a:latin typeface="Arial" panose="020B0604020202020204" pitchFamily="34" charset="0"/>
                  <a:ea typeface="Calibri" panose="020F0502020204030204" pitchFamily="34" charset="0"/>
                  <a:cs typeface="Arial" panose="020B0604020202020204" pitchFamily="34" charset="0"/>
                </a:rPr>
                <a:t> de </a:t>
              </a:r>
              <a:r>
                <a:rPr lang="en-US" sz="1800" b="1" i="1" dirty="0" err="1">
                  <a:effectLst/>
                  <a:latin typeface="Arial" panose="020B0604020202020204" pitchFamily="34" charset="0"/>
                  <a:ea typeface="Calibri" panose="020F0502020204030204" pitchFamily="34" charset="0"/>
                  <a:cs typeface="Arial" panose="020B0604020202020204" pitchFamily="34" charset="0"/>
                </a:rPr>
                <a:t>cupru</a:t>
              </a:r>
              <a:r>
                <a:rPr lang="en-US" sz="1800" b="1" i="1" dirty="0">
                  <a:effectLst/>
                  <a:latin typeface="Arial" panose="020B0604020202020204" pitchFamily="34" charset="0"/>
                  <a:ea typeface="Calibri" panose="020F0502020204030204" pitchFamily="34" charset="0"/>
                  <a:cs typeface="Arial" panose="020B0604020202020204" pitchFamily="34" charset="0"/>
                </a:rPr>
                <a:t>, Cu-NP/HC</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1B58C6-BBAF-49C7-AD99-E7FB59CE23D2}"/>
                </a:ext>
              </a:extLst>
            </p:cNvPr>
            <p:cNvSpPr txBox="1"/>
            <p:nvPr/>
          </p:nvSpPr>
          <p:spPr>
            <a:xfrm flipH="1">
              <a:off x="103736" y="16256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Etapa a 2-a (2022)</a:t>
              </a:r>
              <a:endParaRPr lang="x-none" sz="2800" b="1" dirty="0">
                <a:solidFill>
                  <a:schemeClr val="accent6">
                    <a:lumMod val="75000"/>
                  </a:schemeClr>
                </a:solidFill>
                <a:latin typeface="Comic Sans MS" panose="030F0902030302020204" pitchFamily="66" charset="0"/>
              </a:endParaRPr>
            </a:p>
          </p:txBody>
        </p:sp>
        <p:pic>
          <p:nvPicPr>
            <p:cNvPr id="5" name="Picture 4" descr="Graphical user interface&#10;&#10;Description automatically generated">
              <a:extLst>
                <a:ext uri="{FF2B5EF4-FFF2-40B4-BE49-F238E27FC236}">
                  <a16:creationId xmlns:a16="http://schemas.microsoft.com/office/drawing/2014/main" id="{4CA48BA2-7A14-4BDB-AEF7-89FF1C4EA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708" y="1219293"/>
              <a:ext cx="4923315" cy="1737360"/>
            </a:xfrm>
            <a:prstGeom prst="rect">
              <a:avLst/>
            </a:prstGeom>
          </p:spPr>
        </p:pic>
        <p:sp>
          <p:nvSpPr>
            <p:cNvPr id="10" name="Arrow: Right 9">
              <a:extLst>
                <a:ext uri="{FF2B5EF4-FFF2-40B4-BE49-F238E27FC236}">
                  <a16:creationId xmlns:a16="http://schemas.microsoft.com/office/drawing/2014/main" id="{41A6D783-4CA0-4CBC-843F-D6B1FB3559F0}"/>
                </a:ext>
              </a:extLst>
            </p:cNvPr>
            <p:cNvSpPr/>
            <p:nvPr/>
          </p:nvSpPr>
          <p:spPr>
            <a:xfrm>
              <a:off x="5091749" y="1620414"/>
              <a:ext cx="955040" cy="27432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6BB65FDA-E0E0-438A-A839-792D9BC87E88}"/>
                </a:ext>
              </a:extLst>
            </p:cNvPr>
            <p:cNvGrpSpPr/>
            <p:nvPr/>
          </p:nvGrpSpPr>
          <p:grpSpPr>
            <a:xfrm>
              <a:off x="6236248" y="1219293"/>
              <a:ext cx="4013004" cy="1739372"/>
              <a:chOff x="6568757" y="1219293"/>
              <a:chExt cx="4013004" cy="1739372"/>
            </a:xfrm>
          </p:grpSpPr>
          <p:pic>
            <p:nvPicPr>
              <p:cNvPr id="6" name="Picture 34" descr="SAM2_9x50000_072">
                <a:extLst>
                  <a:ext uri="{FF2B5EF4-FFF2-40B4-BE49-F238E27FC236}">
                    <a16:creationId xmlns:a16="http://schemas.microsoft.com/office/drawing/2014/main" id="{69E8C7A3-57FA-4BB2-B1F6-F1D38FDFF89F}"/>
                  </a:ext>
                </a:extLst>
              </p:cNvPr>
              <p:cNvPicPr>
                <a:picLocks noChangeAspect="1" noChangeArrowheads="1"/>
              </p:cNvPicPr>
              <p:nvPr/>
            </p:nvPicPr>
            <p:blipFill rotWithShape="1">
              <a:blip r:embed="rId3" cstate="screen">
                <a:lum bright="6000" contrast="12000"/>
                <a:extLst>
                  <a:ext uri="{28A0092B-C50C-407E-A947-70E740481C1C}">
                    <a14:useLocalDpi xmlns:a14="http://schemas.microsoft.com/office/drawing/2010/main"/>
                  </a:ext>
                </a:extLst>
              </a:blip>
              <a:srcRect/>
              <a:stretch/>
            </p:blipFill>
            <p:spPr bwMode="auto">
              <a:xfrm>
                <a:off x="6568757" y="1219293"/>
                <a:ext cx="2006502" cy="1739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8" descr="SAM2_9x100000_063">
                <a:extLst>
                  <a:ext uri="{FF2B5EF4-FFF2-40B4-BE49-F238E27FC236}">
                    <a16:creationId xmlns:a16="http://schemas.microsoft.com/office/drawing/2014/main" id="{6240D3B1-5886-4AC1-9C57-3B046FD8E1E5}"/>
                  </a:ext>
                </a:extLst>
              </p:cNvPr>
              <p:cNvPicPr>
                <a:picLocks noChangeAspect="1" noChangeArrowheads="1"/>
              </p:cNvPicPr>
              <p:nvPr/>
            </p:nvPicPr>
            <p:blipFill rotWithShape="1">
              <a:blip r:embed="rId4" cstate="screen">
                <a:lum bright="6000" contrast="18000"/>
                <a:extLst>
                  <a:ext uri="{28A0092B-C50C-407E-A947-70E740481C1C}">
                    <a14:useLocalDpi xmlns:a14="http://schemas.microsoft.com/office/drawing/2010/main"/>
                  </a:ext>
                </a:extLst>
              </a:blip>
              <a:srcRect/>
              <a:stretch/>
            </p:blipFill>
            <p:spPr bwMode="auto">
              <a:xfrm>
                <a:off x="8575259" y="1219293"/>
                <a:ext cx="2006502" cy="173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8D97874-1FBC-4E1C-99C8-FD5FD7473861}"/>
                  </a:ext>
                </a:extLst>
              </p:cNvPr>
              <p:cNvSpPr txBox="1"/>
              <p:nvPr/>
            </p:nvSpPr>
            <p:spPr>
              <a:xfrm>
                <a:off x="7450592" y="1297402"/>
                <a:ext cx="1685077" cy="369332"/>
              </a:xfrm>
              <a:prstGeom prst="rect">
                <a:avLst/>
              </a:prstGeom>
              <a:noFill/>
            </p:spPr>
            <p:txBody>
              <a:bodyPr wrap="none" rtlCol="0">
                <a:spAutoFit/>
              </a:bodyPr>
              <a:lstStyle/>
              <a:p>
                <a:r>
                  <a:rPr lang="en-US" sz="1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Cu-NP/HC (G)</a:t>
                </a:r>
                <a:endParaRPr lang="en-US" b="1" dirty="0">
                  <a:solidFill>
                    <a:srgbClr val="FFFF00"/>
                  </a:solidFill>
                  <a:latin typeface="Arial" panose="020B0604020202020204" pitchFamily="34" charset="0"/>
                  <a:cs typeface="Arial" panose="020B0604020202020204" pitchFamily="34" charset="0"/>
                </a:endParaRPr>
              </a:p>
            </p:txBody>
          </p:sp>
        </p:grpSp>
        <p:sp>
          <p:nvSpPr>
            <p:cNvPr id="15" name="Arrow: Right 14">
              <a:extLst>
                <a:ext uri="{FF2B5EF4-FFF2-40B4-BE49-F238E27FC236}">
                  <a16:creationId xmlns:a16="http://schemas.microsoft.com/office/drawing/2014/main" id="{04AE3272-DB91-42BE-BA82-0ED0C343980B}"/>
                </a:ext>
              </a:extLst>
            </p:cNvPr>
            <p:cNvSpPr/>
            <p:nvPr/>
          </p:nvSpPr>
          <p:spPr>
            <a:xfrm rot="7430494">
              <a:off x="3357318" y="3035452"/>
              <a:ext cx="1183867" cy="28320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E3606B9F-658E-445C-90A7-729724CA3DD1}"/>
                </a:ext>
              </a:extLst>
            </p:cNvPr>
            <p:cNvGrpSpPr/>
            <p:nvPr/>
          </p:nvGrpSpPr>
          <p:grpSpPr>
            <a:xfrm>
              <a:off x="825598" y="4042223"/>
              <a:ext cx="4625830" cy="1970612"/>
              <a:chOff x="2348549" y="3899336"/>
              <a:chExt cx="5471010" cy="2341136"/>
            </a:xfrm>
          </p:grpSpPr>
          <p:grpSp>
            <p:nvGrpSpPr>
              <p:cNvPr id="30" name="Group 29">
                <a:extLst>
                  <a:ext uri="{FF2B5EF4-FFF2-40B4-BE49-F238E27FC236}">
                    <a16:creationId xmlns:a16="http://schemas.microsoft.com/office/drawing/2014/main" id="{F0841462-BDDA-478E-8C6A-40D45BAEC80C}"/>
                  </a:ext>
                </a:extLst>
              </p:cNvPr>
              <p:cNvGrpSpPr/>
              <p:nvPr/>
            </p:nvGrpSpPr>
            <p:grpSpPr>
              <a:xfrm>
                <a:off x="2348549" y="3899336"/>
                <a:ext cx="2743200" cy="2341136"/>
                <a:chOff x="4473068" y="268715"/>
                <a:chExt cx="2743200" cy="2341136"/>
              </a:xfrm>
            </p:grpSpPr>
            <p:pic>
              <p:nvPicPr>
                <p:cNvPr id="31" name="Picture 107" descr="SAM2_46x20000_037">
                  <a:extLst>
                    <a:ext uri="{FF2B5EF4-FFF2-40B4-BE49-F238E27FC236}">
                      <a16:creationId xmlns:a16="http://schemas.microsoft.com/office/drawing/2014/main" id="{754DE5C2-4925-42A1-BECE-74B04BC10F4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73068" y="268715"/>
                  <a:ext cx="2743200" cy="234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id="{E8A7D953-5270-4DCD-864A-E2463A13F0D1}"/>
                    </a:ext>
                  </a:extLst>
                </p:cNvPr>
                <p:cNvCxnSpPr>
                  <a:cxnSpLocks/>
                </p:cNvCxnSpPr>
                <p:nvPr/>
              </p:nvCxnSpPr>
              <p:spPr>
                <a:xfrm>
                  <a:off x="6191250" y="2565400"/>
                  <a:ext cx="92075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32D300-23A8-4A98-A289-125C09E109DA}"/>
                    </a:ext>
                  </a:extLst>
                </p:cNvPr>
                <p:cNvSpPr txBox="1"/>
                <p:nvPr/>
              </p:nvSpPr>
              <p:spPr>
                <a:xfrm>
                  <a:off x="6385361" y="2302073"/>
                  <a:ext cx="598241" cy="307777"/>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5 µm</a:t>
                  </a:r>
                </a:p>
              </p:txBody>
            </p:sp>
          </p:grpSp>
          <p:grpSp>
            <p:nvGrpSpPr>
              <p:cNvPr id="34" name="Group 33">
                <a:extLst>
                  <a:ext uri="{FF2B5EF4-FFF2-40B4-BE49-F238E27FC236}">
                    <a16:creationId xmlns:a16="http://schemas.microsoft.com/office/drawing/2014/main" id="{8513F3D4-79BC-4233-AD08-804CB296A617}"/>
                  </a:ext>
                </a:extLst>
              </p:cNvPr>
              <p:cNvGrpSpPr/>
              <p:nvPr/>
            </p:nvGrpSpPr>
            <p:grpSpPr>
              <a:xfrm>
                <a:off x="5076359" y="3899336"/>
                <a:ext cx="2743200" cy="2341136"/>
                <a:chOff x="6475134" y="1040011"/>
                <a:chExt cx="2743200" cy="2341136"/>
              </a:xfrm>
            </p:grpSpPr>
            <p:pic>
              <p:nvPicPr>
                <p:cNvPr id="35" name="Picture 84" descr="SAM2_46x200000_007">
                  <a:extLst>
                    <a:ext uri="{FF2B5EF4-FFF2-40B4-BE49-F238E27FC236}">
                      <a16:creationId xmlns:a16="http://schemas.microsoft.com/office/drawing/2014/main" id="{86FD2B12-E23C-4E96-A201-BDBE39E3B6B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75134" y="1040011"/>
                  <a:ext cx="2743200" cy="234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a:extLst>
                    <a:ext uri="{FF2B5EF4-FFF2-40B4-BE49-F238E27FC236}">
                      <a16:creationId xmlns:a16="http://schemas.microsoft.com/office/drawing/2014/main" id="{8D3053D9-8709-42D8-86D5-19C3A1883808}"/>
                    </a:ext>
                  </a:extLst>
                </p:cNvPr>
                <p:cNvCxnSpPr>
                  <a:cxnSpLocks/>
                </p:cNvCxnSpPr>
                <p:nvPr/>
              </p:nvCxnSpPr>
              <p:spPr>
                <a:xfrm>
                  <a:off x="8211493" y="3333750"/>
                  <a:ext cx="92075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25B1D6C-D4E3-4DD1-81F3-BEC1B8C710A2}"/>
                    </a:ext>
                  </a:extLst>
                </p:cNvPr>
                <p:cNvSpPr txBox="1"/>
                <p:nvPr/>
              </p:nvSpPr>
              <p:spPr>
                <a:xfrm>
                  <a:off x="8270956" y="3051344"/>
                  <a:ext cx="801823" cy="307777"/>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500 nm</a:t>
                  </a:r>
                </a:p>
              </p:txBody>
            </p:sp>
          </p:grpSp>
        </p:grpSp>
        <p:sp>
          <p:nvSpPr>
            <p:cNvPr id="40" name="TextBox 39">
              <a:extLst>
                <a:ext uri="{FF2B5EF4-FFF2-40B4-BE49-F238E27FC236}">
                  <a16:creationId xmlns:a16="http://schemas.microsoft.com/office/drawing/2014/main" id="{7A505E53-4A77-4DB4-9879-3BDE92B698F4}"/>
                </a:ext>
              </a:extLst>
            </p:cNvPr>
            <p:cNvSpPr txBox="1"/>
            <p:nvPr/>
          </p:nvSpPr>
          <p:spPr>
            <a:xfrm>
              <a:off x="2157465" y="4125025"/>
              <a:ext cx="2403222" cy="369332"/>
            </a:xfrm>
            <a:prstGeom prst="rect">
              <a:avLst/>
            </a:prstGeom>
            <a:noFill/>
          </p:spPr>
          <p:txBody>
            <a:bodyPr wrap="none" rtlCol="0">
              <a:spAutoFit/>
            </a:bodyPr>
            <a:lstStyle/>
            <a:p>
              <a:r>
                <a:rPr lang="en-US" sz="1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Cu-NP/HC-DEG (CS)</a:t>
              </a:r>
              <a:endParaRPr lang="en-US" b="1" dirty="0">
                <a:solidFill>
                  <a:srgbClr val="FFFF00"/>
                </a:solidFill>
                <a:latin typeface="Arial" panose="020B0604020202020204" pitchFamily="34" charset="0"/>
                <a:cs typeface="Arial" panose="020B0604020202020204" pitchFamily="34" charset="0"/>
              </a:endParaRPr>
            </a:p>
          </p:txBody>
        </p:sp>
        <p:pic>
          <p:nvPicPr>
            <p:cNvPr id="41" name="Picture 40" descr="Chart, line chart&#10;&#10;Description automatically generated">
              <a:extLst>
                <a:ext uri="{FF2B5EF4-FFF2-40B4-BE49-F238E27FC236}">
                  <a16:creationId xmlns:a16="http://schemas.microsoft.com/office/drawing/2014/main" id="{36D77A33-8EE4-451F-BBDD-9E553B6524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6146004" y="3935620"/>
              <a:ext cx="2606675" cy="1799590"/>
            </a:xfrm>
            <a:prstGeom prst="rect">
              <a:avLst/>
            </a:prstGeom>
            <a:ln>
              <a:noFill/>
            </a:ln>
            <a:extLst>
              <a:ext uri="{53640926-AAD7-44D8-BBD7-CCE9431645EC}">
                <a14:shadowObscured xmlns:a14="http://schemas.microsoft.com/office/drawing/2010/main"/>
              </a:ext>
            </a:extLst>
          </p:spPr>
        </p:pic>
        <p:pic>
          <p:nvPicPr>
            <p:cNvPr id="42" name="Picture 41" descr="Chart, scatter chart&#10;&#10;Description automatically generated">
              <a:extLst>
                <a:ext uri="{FF2B5EF4-FFF2-40B4-BE49-F238E27FC236}">
                  <a16:creationId xmlns:a16="http://schemas.microsoft.com/office/drawing/2014/main" id="{B7A21829-B259-47D0-984F-38633C96507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8752679" y="3935620"/>
              <a:ext cx="2477979" cy="1828800"/>
            </a:xfrm>
            <a:prstGeom prst="rect">
              <a:avLst/>
            </a:prstGeom>
            <a:ln>
              <a:noFill/>
            </a:ln>
            <a:extLst>
              <a:ext uri="{53640926-AAD7-44D8-BBD7-CCE9431645EC}">
                <a14:shadowObscured xmlns:a14="http://schemas.microsoft.com/office/drawing/2010/main"/>
              </a:ext>
            </a:extLst>
          </p:spPr>
        </p:pic>
        <p:sp>
          <p:nvSpPr>
            <p:cNvPr id="43" name="Rectangle 42">
              <a:extLst>
                <a:ext uri="{FF2B5EF4-FFF2-40B4-BE49-F238E27FC236}">
                  <a16:creationId xmlns:a16="http://schemas.microsoft.com/office/drawing/2014/main" id="{1161BA60-C1AE-4F76-96F9-DD17F675CBF7}"/>
                </a:ext>
              </a:extLst>
            </p:cNvPr>
            <p:cNvSpPr/>
            <p:nvPr/>
          </p:nvSpPr>
          <p:spPr>
            <a:xfrm>
              <a:off x="6146005" y="3682310"/>
              <a:ext cx="5314308" cy="22419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856A9C8-0822-412D-A12F-C668D41AE0D7}"/>
                </a:ext>
              </a:extLst>
            </p:cNvPr>
            <p:cNvSpPr txBox="1"/>
            <p:nvPr/>
          </p:nvSpPr>
          <p:spPr>
            <a:xfrm>
              <a:off x="5779523" y="6017115"/>
              <a:ext cx="6047272" cy="523220"/>
            </a:xfrm>
            <a:prstGeom prst="rect">
              <a:avLst/>
            </a:prstGeom>
            <a:noFill/>
          </p:spPr>
          <p:txBody>
            <a:bodyPr wrap="square" rtlCol="0">
              <a:spAutoFit/>
            </a:bodyPr>
            <a:lstStyle/>
            <a:p>
              <a:pPr algn="just"/>
              <a:r>
                <a:rPr lang="en-US" sz="1400" b="1" dirty="0" err="1">
                  <a:latin typeface="Arial" panose="020B0604020202020204" pitchFamily="34" charset="0"/>
                  <a:cs typeface="Arial" panose="020B0604020202020204" pitchFamily="34" charset="0"/>
                </a:rPr>
                <a:t>Voltamograme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ciclice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şi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diagrame</a:t>
              </a:r>
              <a:r>
                <a:rPr lang="en-US" sz="1400" b="1" dirty="0">
                  <a:latin typeface="Arial" panose="020B0604020202020204" pitchFamily="34" charset="0"/>
                  <a:cs typeface="Arial" panose="020B0604020202020204" pitchFamily="34" charset="0"/>
                </a:rPr>
                <a:t> Nyquist </a:t>
              </a:r>
              <a:r>
                <a:rPr lang="en-US" sz="1400" b="1" dirty="0" err="1">
                  <a:latin typeface="Arial" panose="020B0604020202020204" pitchFamily="34" charset="0"/>
                  <a:cs typeface="Arial" panose="020B0604020202020204" pitchFamily="34" charset="0"/>
                </a:rPr>
                <a:t>pentru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electrodul</a:t>
              </a:r>
              <a:r>
                <a:rPr lang="en-US" sz="1400" b="1" dirty="0">
                  <a:latin typeface="Arial" panose="020B0604020202020204" pitchFamily="34" charset="0"/>
                  <a:cs typeface="Arial" panose="020B0604020202020204" pitchFamily="34" charset="0"/>
                </a:rPr>
                <a:t> GCE/PEDOT </a:t>
              </a:r>
              <a:r>
                <a:rPr lang="en-US" sz="1400" b="1" dirty="0" err="1">
                  <a:latin typeface="Arial" panose="020B0604020202020204" pitchFamily="34" charset="0"/>
                  <a:cs typeface="Arial" panose="020B0604020202020204" pitchFamily="34" charset="0"/>
                </a:rPr>
                <a:t>modificat</a:t>
              </a:r>
              <a:r>
                <a:rPr lang="en-US" sz="1400" b="1" dirty="0">
                  <a:latin typeface="Arial" panose="020B0604020202020204" pitchFamily="34" charset="0"/>
                  <a:cs typeface="Arial" panose="020B0604020202020204" pitchFamily="34" charset="0"/>
                </a:rPr>
                <a:t> cu Cu-NP/HC (G/8h, CR) </a:t>
              </a:r>
              <a:r>
                <a:rPr lang="en-US" sz="1400" b="1" dirty="0" err="1">
                  <a:latin typeface="Arial" panose="020B0604020202020204" pitchFamily="34" charset="0"/>
                  <a:cs typeface="Arial" panose="020B0604020202020204" pitchFamily="34" charset="0"/>
                </a:rPr>
                <a:t>si</a:t>
              </a:r>
              <a:r>
                <a:rPr lang="en-US" sz="1400" b="1" dirty="0">
                  <a:latin typeface="Arial" panose="020B0604020202020204" pitchFamily="34" charset="0"/>
                  <a:cs typeface="Arial" panose="020B0604020202020204" pitchFamily="34" charset="0"/>
                </a:rPr>
                <a:t> Cu-NP/HC-EG (CS)</a:t>
              </a:r>
            </a:p>
          </p:txBody>
        </p:sp>
      </p:grpSp>
    </p:spTree>
    <p:extLst>
      <p:ext uri="{BB962C8B-B14F-4D97-AF65-F5344CB8AC3E}">
        <p14:creationId xmlns:p14="http://schemas.microsoft.com/office/powerpoint/2010/main" val="212590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2998048-649E-4077-99F4-480E5B5D6CFB}"/>
              </a:ext>
            </a:extLst>
          </p:cNvPr>
          <p:cNvGrpSpPr/>
          <p:nvPr/>
        </p:nvGrpSpPr>
        <p:grpSpPr>
          <a:xfrm>
            <a:off x="46902" y="-15145"/>
            <a:ext cx="11905175" cy="6649018"/>
            <a:chOff x="46902" y="-15145"/>
            <a:chExt cx="11905175" cy="6649018"/>
          </a:xfrm>
        </p:grpSpPr>
        <p:sp>
          <p:nvSpPr>
            <p:cNvPr id="2" name="TextBox 1">
              <a:extLst>
                <a:ext uri="{FF2B5EF4-FFF2-40B4-BE49-F238E27FC236}">
                  <a16:creationId xmlns:a16="http://schemas.microsoft.com/office/drawing/2014/main" id="{8BC1460A-7C22-4ECC-BCCA-7C76217752D8}"/>
                </a:ext>
              </a:extLst>
            </p:cNvPr>
            <p:cNvSpPr txBox="1"/>
            <p:nvPr/>
          </p:nvSpPr>
          <p:spPr>
            <a:xfrm flipH="1">
              <a:off x="46902" y="-15145"/>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Etapa a 2-a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A23C38C4-6F1E-4085-9F8C-62411428E78F}"/>
                </a:ext>
              </a:extLst>
            </p:cNvPr>
            <p:cNvSpPr txBox="1"/>
            <p:nvPr/>
          </p:nvSpPr>
          <p:spPr>
            <a:xfrm>
              <a:off x="3618250" y="80900"/>
              <a:ext cx="6178805" cy="369332"/>
            </a:xfrm>
            <a:prstGeom prst="rect">
              <a:avLst/>
            </a:prstGeom>
            <a:noFill/>
          </p:spPr>
          <p:txBody>
            <a:bodyPr wrap="square">
              <a:spAutoFit/>
            </a:bodyPr>
            <a:lstStyle/>
            <a:p>
              <a:pPr marL="285750" indent="-285750">
                <a:buFont typeface="Wingdings" panose="05000000000000000000" pitchFamily="2" charset="2"/>
                <a:buChar char="Ø"/>
              </a:pPr>
              <a:r>
                <a:rPr lang="en-US" sz="1800" b="1" i="1" dirty="0">
                  <a:effectLst/>
                  <a:latin typeface="Arial" panose="020B0604020202020204" pitchFamily="34" charset="0"/>
                  <a:ea typeface="Calibri" panose="020F0502020204030204" pitchFamily="34" charset="0"/>
                  <a:cs typeface="Arial" panose="020B0604020202020204" pitchFamily="34" charset="0"/>
                </a:rPr>
                <a:t>Design-</a:t>
              </a:r>
              <a:r>
                <a:rPr lang="en-US" sz="1800" b="1" i="1" dirty="0" err="1">
                  <a:effectLst/>
                  <a:latin typeface="Arial" panose="020B0604020202020204" pitchFamily="34" charset="0"/>
                  <a:ea typeface="Calibri" panose="020F0502020204030204" pitchFamily="34" charset="0"/>
                  <a:cs typeface="Arial" panose="020B0604020202020204" pitchFamily="34" charset="0"/>
                </a:rPr>
                <a:t>ul</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matricelor</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carbonatoase</a:t>
              </a:r>
              <a:r>
                <a:rPr lang="en-US" sz="1800" b="1" i="1" dirty="0">
                  <a:effectLst/>
                  <a:latin typeface="Arial" panose="020B0604020202020204" pitchFamily="34" charset="0"/>
                  <a:ea typeface="Calibri" panose="020F0502020204030204" pitchFamily="34" charset="0"/>
                  <a:cs typeface="Arial" panose="020B0604020202020204" pitchFamily="34" charset="0"/>
                </a:rPr>
                <a:t>, HC,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poroase</a:t>
              </a:r>
              <a:r>
                <a:rPr lang="en-US" sz="1800" i="1"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 name="Picture 3" descr="Diagram&#10;&#10;Description automatically generated">
              <a:extLst>
                <a:ext uri="{FF2B5EF4-FFF2-40B4-BE49-F238E27FC236}">
                  <a16:creationId xmlns:a16="http://schemas.microsoft.com/office/drawing/2014/main" id="{24D02272-774D-48F2-94C9-7C640A3E9C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216" y="636875"/>
              <a:ext cx="7202515" cy="1737360"/>
            </a:xfrm>
            <a:prstGeom prst="rect">
              <a:avLst/>
            </a:prstGeom>
          </p:spPr>
        </p:pic>
        <p:sp>
          <p:nvSpPr>
            <p:cNvPr id="6" name="TextBox 5">
              <a:extLst>
                <a:ext uri="{FF2B5EF4-FFF2-40B4-BE49-F238E27FC236}">
                  <a16:creationId xmlns:a16="http://schemas.microsoft.com/office/drawing/2014/main" id="{28AEE78C-C435-4185-B8CD-4969BE68507C}"/>
                </a:ext>
              </a:extLst>
            </p:cNvPr>
            <p:cNvSpPr txBox="1"/>
            <p:nvPr/>
          </p:nvSpPr>
          <p:spPr>
            <a:xfrm>
              <a:off x="7866200" y="1214379"/>
              <a:ext cx="2582758" cy="369332"/>
            </a:xfrm>
            <a:prstGeom prst="rect">
              <a:avLst/>
            </a:prstGeom>
            <a:noFill/>
          </p:spPr>
          <p:txBody>
            <a:bodyPr wrap="none" rtlCol="0">
              <a:spAutoFit/>
            </a:bodyPr>
            <a:lstStyle/>
            <a:p>
              <a:r>
                <a:rPr lang="en-US"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hard-template</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1B8414BE-3B99-437A-B5D8-81ABC102B1F2}"/>
                </a:ext>
              </a:extLst>
            </p:cNvPr>
            <p:cNvGrpSpPr/>
            <p:nvPr/>
          </p:nvGrpSpPr>
          <p:grpSpPr>
            <a:xfrm>
              <a:off x="5713669" y="2229599"/>
              <a:ext cx="6238408" cy="1691994"/>
              <a:chOff x="317500" y="378837"/>
              <a:chExt cx="8291513" cy="2364364"/>
            </a:xfrm>
          </p:grpSpPr>
          <p:grpSp>
            <p:nvGrpSpPr>
              <p:cNvPr id="26" name="Group 25">
                <a:extLst>
                  <a:ext uri="{FF2B5EF4-FFF2-40B4-BE49-F238E27FC236}">
                    <a16:creationId xmlns:a16="http://schemas.microsoft.com/office/drawing/2014/main" id="{4C963296-3FF2-4B21-ABFD-A166C2CDD29C}"/>
                  </a:ext>
                </a:extLst>
              </p:cNvPr>
              <p:cNvGrpSpPr/>
              <p:nvPr/>
            </p:nvGrpSpPr>
            <p:grpSpPr>
              <a:xfrm>
                <a:off x="317500" y="378837"/>
                <a:ext cx="2805112" cy="2364364"/>
                <a:chOff x="1085850" y="721737"/>
                <a:chExt cx="2805112" cy="2364364"/>
              </a:xfrm>
            </p:grpSpPr>
            <p:pic>
              <p:nvPicPr>
                <p:cNvPr id="42" name="Picture 8" descr="MCM-41-8ax50000_373">
                  <a:extLst>
                    <a:ext uri="{FF2B5EF4-FFF2-40B4-BE49-F238E27FC236}">
                      <a16:creationId xmlns:a16="http://schemas.microsoft.com/office/drawing/2014/main" id="{521C461D-DD42-4A45-BE58-DFBFAEDA29AB}"/>
                    </a:ext>
                  </a:extLst>
                </p:cNvPr>
                <p:cNvPicPr>
                  <a:picLocks noChangeAspect="1" noChangeArrowheads="1"/>
                </p:cNvPicPr>
                <p:nvPr/>
              </p:nvPicPr>
              <p:blipFill rotWithShape="1">
                <a:blip r:embed="rId4" cstate="screen">
                  <a:lum bright="6000"/>
                  <a:extLst>
                    <a:ext uri="{28A0092B-C50C-407E-A947-70E740481C1C}">
                      <a14:useLocalDpi xmlns:a14="http://schemas.microsoft.com/office/drawing/2010/main"/>
                    </a:ext>
                  </a:extLst>
                </a:blip>
                <a:srcRect/>
                <a:stretch/>
              </p:blipFill>
              <p:spPr bwMode="auto">
                <a:xfrm>
                  <a:off x="1147762" y="721737"/>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EB59C5D9-F20C-4F7C-A508-230710917914}"/>
                    </a:ext>
                  </a:extLst>
                </p:cNvPr>
                <p:cNvCxnSpPr>
                  <a:cxnSpLocks/>
                </p:cNvCxnSpPr>
                <p:nvPr/>
              </p:nvCxnSpPr>
              <p:spPr>
                <a:xfrm>
                  <a:off x="2863850" y="2984500"/>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D8EE34-F654-4DEB-BF0D-57608FE90F36}"/>
                    </a:ext>
                  </a:extLst>
                </p:cNvPr>
                <p:cNvSpPr txBox="1"/>
                <p:nvPr/>
              </p:nvSpPr>
              <p:spPr>
                <a:xfrm>
                  <a:off x="2850016" y="2543363"/>
                  <a:ext cx="704039" cy="369333"/>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sp>
              <p:nvSpPr>
                <p:cNvPr id="45" name="TextBox 44">
                  <a:extLst>
                    <a:ext uri="{FF2B5EF4-FFF2-40B4-BE49-F238E27FC236}">
                      <a16:creationId xmlns:a16="http://schemas.microsoft.com/office/drawing/2014/main" id="{BB6C480A-2A0D-47FF-A06B-11A9535C61BB}"/>
                    </a:ext>
                  </a:extLst>
                </p:cNvPr>
                <p:cNvSpPr txBox="1"/>
                <p:nvPr/>
              </p:nvSpPr>
              <p:spPr>
                <a:xfrm>
                  <a:off x="1085850" y="721737"/>
                  <a:ext cx="1157321"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MCM-41</a:t>
                  </a:r>
                </a:p>
              </p:txBody>
            </p:sp>
          </p:grpSp>
          <p:grpSp>
            <p:nvGrpSpPr>
              <p:cNvPr id="27" name="Group 26">
                <a:extLst>
                  <a:ext uri="{FF2B5EF4-FFF2-40B4-BE49-F238E27FC236}">
                    <a16:creationId xmlns:a16="http://schemas.microsoft.com/office/drawing/2014/main" id="{37F36B90-3FD9-4F16-8723-68FDDA4CC5C0}"/>
                  </a:ext>
                </a:extLst>
              </p:cNvPr>
              <p:cNvGrpSpPr/>
              <p:nvPr/>
            </p:nvGrpSpPr>
            <p:grpSpPr>
              <a:xfrm>
                <a:off x="3122612" y="378837"/>
                <a:ext cx="2743200" cy="2364364"/>
                <a:chOff x="4343805" y="721738"/>
                <a:chExt cx="2743200" cy="2364364"/>
              </a:xfrm>
            </p:grpSpPr>
            <p:pic>
              <p:nvPicPr>
                <p:cNvPr id="39" name="Picture 7" descr="SAM_6-6ncx50000_325">
                  <a:extLst>
                    <a:ext uri="{FF2B5EF4-FFF2-40B4-BE49-F238E27FC236}">
                      <a16:creationId xmlns:a16="http://schemas.microsoft.com/office/drawing/2014/main" id="{9B6B8D48-90F0-4530-9BBD-67524C550549}"/>
                    </a:ext>
                  </a:extLst>
                </p:cNvPr>
                <p:cNvPicPr>
                  <a:picLocks noChangeAspect="1" noChangeArrowheads="1"/>
                </p:cNvPicPr>
                <p:nvPr/>
              </p:nvPicPr>
              <p:blipFill rotWithShape="1">
                <a:blip r:embed="rId5" cstate="screen">
                  <a:lum bright="30000" contrast="42000"/>
                  <a:extLst>
                    <a:ext uri="{28A0092B-C50C-407E-A947-70E740481C1C}">
                      <a14:useLocalDpi xmlns:a14="http://schemas.microsoft.com/office/drawing/2010/main"/>
                    </a:ext>
                  </a:extLst>
                </a:blip>
                <a:srcRect/>
                <a:stretch/>
              </p:blipFill>
              <p:spPr bwMode="auto">
                <a:xfrm>
                  <a:off x="4343805" y="721738"/>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DC78E45B-FA5F-499E-96D5-00C058C2A72F}"/>
                    </a:ext>
                  </a:extLst>
                </p:cNvPr>
                <p:cNvCxnSpPr>
                  <a:cxnSpLocks/>
                </p:cNvCxnSpPr>
                <p:nvPr/>
              </p:nvCxnSpPr>
              <p:spPr>
                <a:xfrm>
                  <a:off x="6045200" y="3022600"/>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3A4AE88-494C-4760-B9AD-9683B5CEDB7A}"/>
                    </a:ext>
                  </a:extLst>
                </p:cNvPr>
                <p:cNvSpPr txBox="1"/>
                <p:nvPr/>
              </p:nvSpPr>
              <p:spPr>
                <a:xfrm>
                  <a:off x="6043503" y="2526845"/>
                  <a:ext cx="704039" cy="369333"/>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grpSp>
          <p:grpSp>
            <p:nvGrpSpPr>
              <p:cNvPr id="28" name="Group 27">
                <a:extLst>
                  <a:ext uri="{FF2B5EF4-FFF2-40B4-BE49-F238E27FC236}">
                    <a16:creationId xmlns:a16="http://schemas.microsoft.com/office/drawing/2014/main" id="{B10545FA-9867-4573-A263-E0CB1599960B}"/>
                  </a:ext>
                </a:extLst>
              </p:cNvPr>
              <p:cNvGrpSpPr/>
              <p:nvPr/>
            </p:nvGrpSpPr>
            <p:grpSpPr>
              <a:xfrm>
                <a:off x="2813050" y="1023072"/>
                <a:ext cx="649025" cy="977788"/>
                <a:chOff x="2813050" y="1032647"/>
                <a:chExt cx="649025" cy="977788"/>
              </a:xfrm>
            </p:grpSpPr>
            <p:sp>
              <p:nvSpPr>
                <p:cNvPr id="36" name="Arrow: Right 35">
                  <a:extLst>
                    <a:ext uri="{FF2B5EF4-FFF2-40B4-BE49-F238E27FC236}">
                      <a16:creationId xmlns:a16="http://schemas.microsoft.com/office/drawing/2014/main" id="{EBDD68A6-C380-4AC5-B085-7F03B9599610}"/>
                    </a:ext>
                  </a:extLst>
                </p:cNvPr>
                <p:cNvSpPr/>
                <p:nvPr/>
              </p:nvSpPr>
              <p:spPr>
                <a:xfrm>
                  <a:off x="2813050" y="1400175"/>
                  <a:ext cx="647700" cy="26669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0C59977-EC08-40CB-B7F6-4945F152D749}"/>
                    </a:ext>
                  </a:extLst>
                </p:cNvPr>
                <p:cNvSpPr txBox="1"/>
                <p:nvPr/>
              </p:nvSpPr>
              <p:spPr>
                <a:xfrm>
                  <a:off x="2884267" y="1580352"/>
                  <a:ext cx="577808" cy="430083"/>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CS</a:t>
                  </a:r>
                </a:p>
              </p:txBody>
            </p:sp>
            <p:sp>
              <p:nvSpPr>
                <p:cNvPr id="38" name="TextBox 37">
                  <a:extLst>
                    <a:ext uri="{FF2B5EF4-FFF2-40B4-BE49-F238E27FC236}">
                      <a16:creationId xmlns:a16="http://schemas.microsoft.com/office/drawing/2014/main" id="{C126E826-7F97-4CB4-BB03-6E0E56A8CCC0}"/>
                    </a:ext>
                  </a:extLst>
                </p:cNvPr>
                <p:cNvSpPr txBox="1"/>
                <p:nvPr/>
              </p:nvSpPr>
              <p:spPr>
                <a:xfrm>
                  <a:off x="2923200" y="1032647"/>
                  <a:ext cx="390319"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T</a:t>
                  </a:r>
                </a:p>
              </p:txBody>
            </p:sp>
          </p:grpSp>
          <p:pic>
            <p:nvPicPr>
              <p:cNvPr id="29" name="Picture 19" descr="SAM_6-6x50000_320">
                <a:extLst>
                  <a:ext uri="{FF2B5EF4-FFF2-40B4-BE49-F238E27FC236}">
                    <a16:creationId xmlns:a16="http://schemas.microsoft.com/office/drawing/2014/main" id="{6A9986E9-1BE6-4CF1-8BDE-7EB970E3D7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65813" y="378837"/>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7F537589-F258-42BB-BD4C-B09DA466C0FB}"/>
                  </a:ext>
                </a:extLst>
              </p:cNvPr>
              <p:cNvCxnSpPr>
                <a:cxnSpLocks/>
              </p:cNvCxnSpPr>
              <p:nvPr/>
            </p:nvCxnSpPr>
            <p:spPr>
              <a:xfrm>
                <a:off x="7567207" y="2666482"/>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154BDF-AF83-4063-858D-75BA529ED650}"/>
                  </a:ext>
                </a:extLst>
              </p:cNvPr>
              <p:cNvSpPr txBox="1"/>
              <p:nvPr/>
            </p:nvSpPr>
            <p:spPr>
              <a:xfrm>
                <a:off x="7578067" y="2200464"/>
                <a:ext cx="837738" cy="516098"/>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sz="1400" b="1" dirty="0">
                    <a:solidFill>
                      <a:srgbClr val="FFFF00"/>
                    </a:solidFill>
                    <a:latin typeface="Symbol" panose="05050102010706020507" pitchFamily="18" charset="2"/>
                  </a:rPr>
                  <a:t>m</a:t>
                </a:r>
                <a:r>
                  <a:rPr lang="en-US" sz="1400" b="1" dirty="0">
                    <a:solidFill>
                      <a:srgbClr val="FFFF00"/>
                    </a:solidFill>
                    <a:latin typeface="Arial" panose="020B0604020202020204" pitchFamily="34" charset="0"/>
                    <a:cs typeface="Arial" panose="020B0604020202020204" pitchFamily="34" charset="0"/>
                  </a:rPr>
                  <a:t>m</a:t>
                </a:r>
              </a:p>
            </p:txBody>
          </p:sp>
          <p:sp>
            <p:nvSpPr>
              <p:cNvPr id="32" name="TextBox 31">
                <a:extLst>
                  <a:ext uri="{FF2B5EF4-FFF2-40B4-BE49-F238E27FC236}">
                    <a16:creationId xmlns:a16="http://schemas.microsoft.com/office/drawing/2014/main" id="{5E17D3D6-8F98-460B-A429-86463DE43797}"/>
                  </a:ext>
                </a:extLst>
              </p:cNvPr>
              <p:cNvSpPr txBox="1"/>
              <p:nvPr/>
            </p:nvSpPr>
            <p:spPr>
              <a:xfrm>
                <a:off x="4891024" y="425919"/>
                <a:ext cx="1807144"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C-CS/MCM-41</a:t>
                </a:r>
              </a:p>
            </p:txBody>
          </p:sp>
          <p:grpSp>
            <p:nvGrpSpPr>
              <p:cNvPr id="33" name="Group 32">
                <a:extLst>
                  <a:ext uri="{FF2B5EF4-FFF2-40B4-BE49-F238E27FC236}">
                    <a16:creationId xmlns:a16="http://schemas.microsoft.com/office/drawing/2014/main" id="{B689E5A5-C906-47E6-BA53-A8D1E59CF31C}"/>
                  </a:ext>
                </a:extLst>
              </p:cNvPr>
              <p:cNvGrpSpPr/>
              <p:nvPr/>
            </p:nvGrpSpPr>
            <p:grpSpPr>
              <a:xfrm>
                <a:off x="5315056" y="865918"/>
                <a:ext cx="1354146" cy="719234"/>
                <a:chOff x="5267572" y="936544"/>
                <a:chExt cx="1354146" cy="719234"/>
              </a:xfrm>
            </p:grpSpPr>
            <p:sp>
              <p:nvSpPr>
                <p:cNvPr id="34" name="Arrow: Right 33">
                  <a:extLst>
                    <a:ext uri="{FF2B5EF4-FFF2-40B4-BE49-F238E27FC236}">
                      <a16:creationId xmlns:a16="http://schemas.microsoft.com/office/drawing/2014/main" id="{36798A2B-BC0B-4731-8635-65DE47BFF15D}"/>
                    </a:ext>
                  </a:extLst>
                </p:cNvPr>
                <p:cNvSpPr/>
                <p:nvPr/>
              </p:nvSpPr>
              <p:spPr>
                <a:xfrm>
                  <a:off x="5423262" y="1389079"/>
                  <a:ext cx="647700" cy="26669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EEC3F7D-6ECF-4BB6-9C1D-4DEFC9CB7103}"/>
                    </a:ext>
                  </a:extLst>
                </p:cNvPr>
                <p:cNvSpPr txBox="1"/>
                <p:nvPr/>
              </p:nvSpPr>
              <p:spPr>
                <a:xfrm>
                  <a:off x="5267572" y="936544"/>
                  <a:ext cx="1354146" cy="430082"/>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T, N</a:t>
                  </a:r>
                  <a:r>
                    <a:rPr lang="en-US" sz="1400" b="1" baseline="-25000" dirty="0">
                      <a:solidFill>
                        <a:srgbClr val="FFFF00"/>
                      </a:solidFill>
                      <a:latin typeface="Arial" panose="020B0604020202020204" pitchFamily="34" charset="0"/>
                      <a:cs typeface="Arial" panose="020B0604020202020204" pitchFamily="34" charset="0"/>
                    </a:rPr>
                    <a:t>2</a:t>
                  </a:r>
                  <a:endParaRPr lang="en-US" sz="1400" b="1" dirty="0">
                    <a:solidFill>
                      <a:srgbClr val="FFFF00"/>
                    </a:solidFill>
                    <a:latin typeface="Arial" panose="020B0604020202020204" pitchFamily="34" charset="0"/>
                    <a:cs typeface="Arial" panose="020B0604020202020204" pitchFamily="34" charset="0"/>
                  </a:endParaRPr>
                </a:p>
              </p:txBody>
            </p:sp>
          </p:grpSp>
        </p:grpSp>
        <p:pic>
          <p:nvPicPr>
            <p:cNvPr id="46" name="Picture 45" descr="A picture containing graphical user interface&#10;&#10;Description automatically generated">
              <a:extLst>
                <a:ext uri="{FF2B5EF4-FFF2-40B4-BE49-F238E27FC236}">
                  <a16:creationId xmlns:a16="http://schemas.microsoft.com/office/drawing/2014/main" id="{4D028DD2-6462-417E-A106-CCCCFBCFE6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257" y="4437527"/>
              <a:ext cx="4203321" cy="2011680"/>
            </a:xfrm>
            <a:prstGeom prst="rect">
              <a:avLst/>
            </a:prstGeom>
          </p:spPr>
        </p:pic>
        <p:sp>
          <p:nvSpPr>
            <p:cNvPr id="47" name="TextBox 46">
              <a:extLst>
                <a:ext uri="{FF2B5EF4-FFF2-40B4-BE49-F238E27FC236}">
                  <a16:creationId xmlns:a16="http://schemas.microsoft.com/office/drawing/2014/main" id="{1BD2656A-7D08-4323-A8C8-590D73CF49CC}"/>
                </a:ext>
              </a:extLst>
            </p:cNvPr>
            <p:cNvSpPr txBox="1"/>
            <p:nvPr/>
          </p:nvSpPr>
          <p:spPr>
            <a:xfrm>
              <a:off x="2720086" y="3922866"/>
              <a:ext cx="2505814" cy="369332"/>
            </a:xfrm>
            <a:prstGeom prst="rect">
              <a:avLst/>
            </a:prstGeom>
            <a:noFill/>
          </p:spPr>
          <p:txBody>
            <a:bodyPr wrap="none" rtlCol="0">
              <a:spAutoFit/>
            </a:bodyPr>
            <a:lstStyle/>
            <a:p>
              <a:r>
                <a:rPr lang="en-US"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soft-template</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22C094C8-391A-4F0E-8954-2E75D0142BBE}"/>
                </a:ext>
              </a:extLst>
            </p:cNvPr>
            <p:cNvGrpSpPr/>
            <p:nvPr/>
          </p:nvGrpSpPr>
          <p:grpSpPr>
            <a:xfrm>
              <a:off x="5245233" y="4505229"/>
              <a:ext cx="5737254" cy="1676090"/>
              <a:chOff x="5472691" y="4934255"/>
              <a:chExt cx="5737254" cy="1676090"/>
            </a:xfrm>
          </p:grpSpPr>
          <p:pic>
            <p:nvPicPr>
              <p:cNvPr id="51" name="Picture 58" descr="SAM2-76x5000_059">
                <a:extLst>
                  <a:ext uri="{FF2B5EF4-FFF2-40B4-BE49-F238E27FC236}">
                    <a16:creationId xmlns:a16="http://schemas.microsoft.com/office/drawing/2014/main" id="{BD8EF13A-0260-464C-9E21-673E5CEAC54B}"/>
                  </a:ext>
                </a:extLst>
              </p:cNvPr>
              <p:cNvPicPr>
                <a:picLocks noChangeAspect="1" noChangeArrowheads="1"/>
              </p:cNvPicPr>
              <p:nvPr/>
            </p:nvPicPr>
            <p:blipFill rotWithShape="1">
              <a:blip r:embed="rId8" cstate="screen">
                <a:lum bright="24000" contrast="36000"/>
                <a:extLst>
                  <a:ext uri="{28A0092B-C50C-407E-A947-70E740481C1C}">
                    <a14:useLocalDpi xmlns:a14="http://schemas.microsoft.com/office/drawing/2010/main"/>
                  </a:ext>
                </a:extLst>
              </a:blip>
              <a:srcRect/>
              <a:stretch/>
            </p:blipFill>
            <p:spPr bwMode="auto">
              <a:xfrm>
                <a:off x="5472691" y="4969891"/>
                <a:ext cx="1862322" cy="16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800393C8-5EAF-4CB6-AFEE-36F5EDCA135B}"/>
                  </a:ext>
                </a:extLst>
              </p:cNvPr>
              <p:cNvSpPr txBox="1"/>
              <p:nvPr/>
            </p:nvSpPr>
            <p:spPr>
              <a:xfrm>
                <a:off x="6648817" y="6133665"/>
                <a:ext cx="907372"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20</a:t>
                </a:r>
                <a:r>
                  <a:rPr lang="en-US" sz="1400" b="1" dirty="0">
                    <a:solidFill>
                      <a:srgbClr val="FFFF00"/>
                    </a:solidFill>
                  </a:rPr>
                  <a:t> </a:t>
                </a:r>
                <a:r>
                  <a:rPr lang="en-US" sz="1400" b="1" dirty="0">
                    <a:solidFill>
                      <a:srgbClr val="FFFF00"/>
                    </a:solidFill>
                    <a:latin typeface="Symbol" panose="05050102010706020507" pitchFamily="18" charset="2"/>
                  </a:rPr>
                  <a:t>m</a:t>
                </a:r>
                <a:r>
                  <a:rPr lang="en-US" sz="1400" b="1" dirty="0">
                    <a:solidFill>
                      <a:srgbClr val="FFFF00"/>
                    </a:solidFill>
                    <a:latin typeface="Arial" panose="020B0604020202020204" pitchFamily="34" charset="0"/>
                    <a:cs typeface="Arial" panose="020B0604020202020204" pitchFamily="34" charset="0"/>
                  </a:rPr>
                  <a:t>m</a:t>
                </a:r>
              </a:p>
            </p:txBody>
          </p:sp>
          <p:pic>
            <p:nvPicPr>
              <p:cNvPr id="54" name="Picture 55" descr="SAM2-76x40000_056">
                <a:extLst>
                  <a:ext uri="{FF2B5EF4-FFF2-40B4-BE49-F238E27FC236}">
                    <a16:creationId xmlns:a16="http://schemas.microsoft.com/office/drawing/2014/main" id="{D95D7D4F-E43D-4ADC-9E6A-31BCCE1E64A4}"/>
                  </a:ext>
                </a:extLst>
              </p:cNvPr>
              <p:cNvPicPr>
                <a:picLocks noChangeAspect="1" noChangeArrowheads="1"/>
              </p:cNvPicPr>
              <p:nvPr/>
            </p:nvPicPr>
            <p:blipFill rotWithShape="1">
              <a:blip r:embed="rId9" cstate="screen">
                <a:lum bright="12000" contrast="42000"/>
                <a:extLst>
                  <a:ext uri="{28A0092B-C50C-407E-A947-70E740481C1C}">
                    <a14:useLocalDpi xmlns:a14="http://schemas.microsoft.com/office/drawing/2010/main"/>
                  </a:ext>
                </a:extLst>
              </a:blip>
              <a:srcRect/>
              <a:stretch/>
            </p:blipFill>
            <p:spPr bwMode="auto">
              <a:xfrm>
                <a:off x="7335013" y="4969891"/>
                <a:ext cx="1862322" cy="16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a:extLst>
                  <a:ext uri="{FF2B5EF4-FFF2-40B4-BE49-F238E27FC236}">
                    <a16:creationId xmlns:a16="http://schemas.microsoft.com/office/drawing/2014/main" id="{69FCFCA4-C107-44D6-9A60-1EA7423FE3C3}"/>
                  </a:ext>
                </a:extLst>
              </p:cNvPr>
              <p:cNvCxnSpPr>
                <a:cxnSpLocks/>
              </p:cNvCxnSpPr>
              <p:nvPr/>
            </p:nvCxnSpPr>
            <p:spPr>
              <a:xfrm>
                <a:off x="9738005" y="6482823"/>
                <a:ext cx="28646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BD297B-5E8A-4EB8-BB7B-D446D0B63AE0}"/>
                  </a:ext>
                </a:extLst>
              </p:cNvPr>
              <p:cNvSpPr txBox="1"/>
              <p:nvPr/>
            </p:nvSpPr>
            <p:spPr>
              <a:xfrm>
                <a:off x="8368272" y="6019959"/>
                <a:ext cx="806773"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3</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sp>
            <p:nvSpPr>
              <p:cNvPr id="57" name="TextBox 56">
                <a:extLst>
                  <a:ext uri="{FF2B5EF4-FFF2-40B4-BE49-F238E27FC236}">
                    <a16:creationId xmlns:a16="http://schemas.microsoft.com/office/drawing/2014/main" id="{A9ED657B-30DE-4827-B88F-FF945787E97A}"/>
                  </a:ext>
                </a:extLst>
              </p:cNvPr>
              <p:cNvSpPr txBox="1"/>
              <p:nvPr/>
            </p:nvSpPr>
            <p:spPr>
              <a:xfrm>
                <a:off x="6845526" y="5101098"/>
                <a:ext cx="1598679"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HC-</a:t>
                </a:r>
                <a:r>
                  <a:rPr lang="en-US" b="1" dirty="0" err="1">
                    <a:solidFill>
                      <a:srgbClr val="FFFF00"/>
                    </a:solidFill>
                    <a:latin typeface="Arial" panose="020B0604020202020204" pitchFamily="34" charset="0"/>
                    <a:cs typeface="Arial" panose="020B0604020202020204" pitchFamily="34" charset="0"/>
                  </a:rPr>
                  <a:t>CS</a:t>
                </a:r>
                <a:r>
                  <a:rPr lang="en-US" b="1" baseline="-25000" dirty="0" err="1">
                    <a:solidFill>
                      <a:srgbClr val="FFFF00"/>
                    </a:solidFill>
                    <a:latin typeface="Arial" panose="020B0604020202020204" pitchFamily="34" charset="0"/>
                    <a:cs typeface="Arial" panose="020B0604020202020204" pitchFamily="34" charset="0"/>
                  </a:rPr>
                  <a:t>st</a:t>
                </a:r>
                <a:endParaRPr lang="en-US" b="1" baseline="-25000" dirty="0">
                  <a:solidFill>
                    <a:srgbClr val="FFFF00"/>
                  </a:solidFill>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5308815D-E79E-4ABB-894E-EC14B68E73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54719" y="4934255"/>
                <a:ext cx="2055226" cy="1676090"/>
              </a:xfrm>
              <a:prstGeom prst="rect">
                <a:avLst/>
              </a:prstGeom>
            </p:spPr>
          </p:pic>
          <p:cxnSp>
            <p:nvCxnSpPr>
              <p:cNvPr id="63" name="Straight Connector 62">
                <a:extLst>
                  <a:ext uri="{FF2B5EF4-FFF2-40B4-BE49-F238E27FC236}">
                    <a16:creationId xmlns:a16="http://schemas.microsoft.com/office/drawing/2014/main" id="{830AB7DA-66ED-40F3-A957-060E07987E4B}"/>
                  </a:ext>
                </a:extLst>
              </p:cNvPr>
              <p:cNvCxnSpPr>
                <a:cxnSpLocks/>
              </p:cNvCxnSpPr>
              <p:nvPr/>
            </p:nvCxnSpPr>
            <p:spPr>
              <a:xfrm flipV="1">
                <a:off x="8487350" y="6419320"/>
                <a:ext cx="588478" cy="123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CA50819-1809-445B-A95A-297C74B5D84E}"/>
                  </a:ext>
                </a:extLst>
              </p:cNvPr>
              <p:cNvCxnSpPr>
                <a:cxnSpLocks/>
              </p:cNvCxnSpPr>
              <p:nvPr/>
            </p:nvCxnSpPr>
            <p:spPr>
              <a:xfrm>
                <a:off x="6792222" y="6462888"/>
                <a:ext cx="42279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0CCB6765-9E8E-4AF1-AFE9-3A0638CE181A}"/>
                </a:ext>
              </a:extLst>
            </p:cNvPr>
            <p:cNvSpPr txBox="1"/>
            <p:nvPr/>
          </p:nvSpPr>
          <p:spPr>
            <a:xfrm>
              <a:off x="8544200" y="6264541"/>
              <a:ext cx="3352363" cy="369332"/>
            </a:xfrm>
            <a:prstGeom prst="rect">
              <a:avLst/>
            </a:prstGeom>
            <a:noFill/>
          </p:spPr>
          <p:txBody>
            <a:bodyPr wrap="square">
              <a:spAutoFit/>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S</a:t>
              </a:r>
              <a:r>
                <a:rPr lang="en-US" sz="1800" b="1" baseline="-25000" dirty="0">
                  <a:effectLst/>
                  <a:latin typeface="Arial" panose="020B0604020202020204" pitchFamily="34" charset="0"/>
                  <a:ea typeface="Calibri" panose="020F0502020204030204" pitchFamily="34" charset="0"/>
                  <a:cs typeface="Arial" panose="020B0604020202020204" pitchFamily="34" charset="0"/>
                </a:rPr>
                <a:t>BET</a:t>
              </a:r>
              <a:r>
                <a:rPr lang="en-US" sz="1800" b="1" dirty="0">
                  <a:effectLst/>
                  <a:latin typeface="Arial" panose="020B0604020202020204" pitchFamily="34" charset="0"/>
                  <a:ea typeface="Calibri" panose="020F0502020204030204" pitchFamily="34" charset="0"/>
                  <a:cs typeface="Arial" panose="020B0604020202020204" pitchFamily="34" charset="0"/>
                </a:rPr>
                <a:t> = 1091.85-1370.94 m</a:t>
              </a:r>
              <a:r>
                <a:rPr lang="en-US" sz="1800" b="1" baseline="30000" dirty="0">
                  <a:effectLst/>
                  <a:latin typeface="Arial" panose="020B0604020202020204" pitchFamily="34" charset="0"/>
                  <a:ea typeface="Calibri" panose="020F0502020204030204" pitchFamily="34" charset="0"/>
                  <a:cs typeface="Arial" panose="020B0604020202020204" pitchFamily="34" charset="0"/>
                </a:rPr>
                <a:t>2</a:t>
              </a:r>
              <a:r>
                <a:rPr lang="en-US" sz="1800" b="1" dirty="0">
                  <a:effectLst/>
                  <a:latin typeface="Arial" panose="020B0604020202020204" pitchFamily="34" charset="0"/>
                  <a:ea typeface="Calibri" panose="020F0502020204030204" pitchFamily="34" charset="0"/>
                  <a:cs typeface="Arial" panose="020B0604020202020204" pitchFamily="34" charset="0"/>
                </a:rPr>
                <a:t>/g </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252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B8696-2FB1-48C4-9AA9-D8E215529B40}"/>
              </a:ext>
            </a:extLst>
          </p:cNvPr>
          <p:cNvSpPr txBox="1"/>
          <p:nvPr/>
        </p:nvSpPr>
        <p:spPr>
          <a:xfrm flipH="1">
            <a:off x="0" y="233969"/>
            <a:ext cx="3956622"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Etapa a 2-a (2022)</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2549EE6D-C1BB-4CC9-8A7E-DCD13FEC5117}"/>
              </a:ext>
            </a:extLst>
          </p:cNvPr>
          <p:cNvSpPr txBox="1"/>
          <p:nvPr/>
        </p:nvSpPr>
        <p:spPr>
          <a:xfrm>
            <a:off x="3666324" y="297812"/>
            <a:ext cx="7953586" cy="646331"/>
          </a:xfrm>
          <a:prstGeom prst="rect">
            <a:avLst/>
          </a:prstGeom>
          <a:noFill/>
        </p:spPr>
        <p:txBody>
          <a:bodyPr wrap="square">
            <a:spAutoFit/>
          </a:bodyPr>
          <a:lstStyle/>
          <a:p>
            <a:pPr marL="285750" indent="-285750" algn="just">
              <a:buFont typeface="Wingdings" panose="05000000000000000000" pitchFamily="2" charset="2"/>
              <a:buChar char="Ø"/>
            </a:pPr>
            <a:r>
              <a:rPr lang="en-US" sz="1800" b="1" i="1" dirty="0" err="1">
                <a:effectLst/>
                <a:latin typeface="Arial" panose="020B0604020202020204" pitchFamily="34" charset="0"/>
                <a:ea typeface="Calibri" panose="020F0502020204030204" pitchFamily="34" charset="0"/>
                <a:cs typeface="Arial" panose="020B0604020202020204" pitchFamily="34" charset="0"/>
              </a:rPr>
              <a:t>Asamblarea</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unui</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senzor</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electrochimic</a:t>
            </a:r>
            <a:r>
              <a:rPr lang="en-US" sz="1800" b="1" i="1" dirty="0">
                <a:effectLst/>
                <a:latin typeface="Arial" panose="020B0604020202020204" pitchFamily="34" charset="0"/>
                <a:ea typeface="Calibri" panose="020F0502020204030204" pitchFamily="34" charset="0"/>
                <a:cs typeface="Arial" panose="020B0604020202020204" pitchFamily="34" charset="0"/>
              </a:rPr>
              <a:t> non-</a:t>
            </a:r>
            <a:r>
              <a:rPr lang="en-US" sz="1800" b="1" i="1" dirty="0" err="1">
                <a:effectLst/>
                <a:latin typeface="Arial" panose="020B0604020202020204" pitchFamily="34" charset="0"/>
                <a:ea typeface="Calibri" panose="020F0502020204030204" pitchFamily="34" charset="0"/>
                <a:cs typeface="Arial" panose="020B0604020202020204" pitchFamily="34" charset="0"/>
              </a:rPr>
              <a:t>enzimatic</a:t>
            </a:r>
            <a:r>
              <a:rPr lang="en-US" sz="1800" b="1" i="1" dirty="0">
                <a:effectLst/>
                <a:latin typeface="Arial" panose="020B0604020202020204" pitchFamily="34" charset="0"/>
                <a:ea typeface="Calibri" panose="020F0502020204030204" pitchFamily="34" charset="0"/>
                <a:cs typeface="Arial" panose="020B0604020202020204" pitchFamily="34" charset="0"/>
              </a:rPr>
              <a:t> pe </a:t>
            </a:r>
            <a:r>
              <a:rPr lang="en-US" sz="1800" b="1" i="1" dirty="0" err="1">
                <a:effectLst/>
                <a:latin typeface="Arial" panose="020B0604020202020204" pitchFamily="34" charset="0"/>
                <a:ea typeface="Calibri" panose="020F0502020204030204" pitchFamily="34" charset="0"/>
                <a:cs typeface="Arial" panose="020B0604020202020204" pitchFamily="34" charset="0"/>
              </a:rPr>
              <a:t>bază</a:t>
            </a:r>
            <a:r>
              <a:rPr lang="en-US" sz="1800" b="1" i="1" dirty="0">
                <a:effectLst/>
                <a:latin typeface="Arial" panose="020B0604020202020204" pitchFamily="34" charset="0"/>
                <a:ea typeface="Calibri" panose="020F0502020204030204" pitchFamily="34" charset="0"/>
                <a:cs typeface="Arial" panose="020B0604020202020204" pitchFamily="34" charset="0"/>
              </a:rPr>
              <a:t> de </a:t>
            </a:r>
            <a:r>
              <a:rPr lang="en-US" sz="1800" b="1" i="1" dirty="0" err="1">
                <a:effectLst/>
                <a:latin typeface="Arial" panose="020B0604020202020204" pitchFamily="34" charset="0"/>
                <a:ea typeface="Calibri" panose="020F0502020204030204" pitchFamily="34" charset="0"/>
                <a:cs typeface="Arial" panose="020B0604020202020204" pitchFamily="34" charset="0"/>
              </a:rPr>
              <a:t>CuO</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pentru</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detectarea</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apei</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oxigenate</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BA06105D-EADD-4DE0-BB3A-55EC20208687}"/>
              </a:ext>
            </a:extLst>
          </p:cNvPr>
          <p:cNvPicPr>
            <a:picLocks noChangeAspect="1"/>
          </p:cNvPicPr>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329123" y="1810125"/>
            <a:ext cx="3779798" cy="2834640"/>
          </a:xfrm>
          <a:prstGeom prst="rect">
            <a:avLst/>
          </a:prstGeom>
          <a:noFill/>
          <a:ln w="28575">
            <a:solidFill>
              <a:schemeClr val="tx1"/>
            </a:solidFill>
          </a:ln>
        </p:spPr>
      </p:pic>
      <p:pic>
        <p:nvPicPr>
          <p:cNvPr id="6" name="Picture 5" descr="Chart, diagram&#10;&#10;Description automatically generated">
            <a:extLst>
              <a:ext uri="{FF2B5EF4-FFF2-40B4-BE49-F238E27FC236}">
                <a16:creationId xmlns:a16="http://schemas.microsoft.com/office/drawing/2014/main" id="{598917E9-06E5-4980-8823-249E1D0EA26F}"/>
              </a:ext>
            </a:extLst>
          </p:cNvPr>
          <p:cNvPicPr>
            <a:picLocks noChangeAspect="1"/>
          </p:cNvPicPr>
          <p:nvPr/>
        </p:nvPicPr>
        <p:blipFill>
          <a:blip r:embed="rId3" cstate="screen">
            <a:extLst>
              <a:ext uri="{28A0092B-C50C-407E-A947-70E740481C1C}">
                <a14:useLocalDpi xmlns:a14="http://schemas.microsoft.com/office/drawing/2010/main"/>
              </a:ext>
            </a:extLst>
          </a:blip>
          <a:srcRect t="7018" r="11206"/>
          <a:stretch>
            <a:fillRect/>
          </a:stretch>
        </p:blipFill>
        <p:spPr bwMode="auto">
          <a:xfrm>
            <a:off x="4271293" y="1668947"/>
            <a:ext cx="3448024" cy="2560320"/>
          </a:xfrm>
          <a:prstGeom prst="rect">
            <a:avLst/>
          </a:prstGeom>
          <a:noFill/>
          <a:ln>
            <a:noFill/>
          </a:ln>
        </p:spPr>
      </p:pic>
      <p:pic>
        <p:nvPicPr>
          <p:cNvPr id="7" name="Picture 6">
            <a:extLst>
              <a:ext uri="{FF2B5EF4-FFF2-40B4-BE49-F238E27FC236}">
                <a16:creationId xmlns:a16="http://schemas.microsoft.com/office/drawing/2014/main" id="{59C188A4-B3A7-42D9-91CE-74ACC63650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0246" y="1508917"/>
            <a:ext cx="3603876" cy="2560320"/>
          </a:xfrm>
          <a:prstGeom prst="rect">
            <a:avLst/>
          </a:prstGeom>
          <a:noFill/>
        </p:spPr>
      </p:pic>
      <p:sp>
        <p:nvSpPr>
          <p:cNvPr id="8" name="TextBox 7">
            <a:extLst>
              <a:ext uri="{FF2B5EF4-FFF2-40B4-BE49-F238E27FC236}">
                <a16:creationId xmlns:a16="http://schemas.microsoft.com/office/drawing/2014/main" id="{B495883F-2234-40DD-B8F0-4BA0AE4BBFD8}"/>
              </a:ext>
            </a:extLst>
          </p:cNvPr>
          <p:cNvSpPr txBox="1"/>
          <p:nvPr/>
        </p:nvSpPr>
        <p:spPr>
          <a:xfrm>
            <a:off x="8424990" y="3971431"/>
            <a:ext cx="3366434" cy="1200329"/>
          </a:xfrm>
          <a:prstGeom prst="rect">
            <a:avLst/>
          </a:prstGeom>
          <a:noFill/>
        </p:spPr>
        <p:txBody>
          <a:bodyPr wrap="square" rtlCol="0">
            <a:spAutoFit/>
          </a:bodyPr>
          <a:lstStyle/>
          <a:p>
            <a:pPr algn="just"/>
            <a:r>
              <a:rPr lang="en-US" sz="1200" dirty="0" err="1">
                <a:latin typeface="Arial" panose="020B0604020202020204" pitchFamily="34" charset="0"/>
                <a:cs typeface="Arial" panose="020B0604020202020204" pitchFamily="34" charset="0"/>
              </a:rPr>
              <a:t>Cronoamperogramele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înregistrate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senzorul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electrochimic</a:t>
            </a:r>
            <a:r>
              <a:rPr lang="en-US" sz="1200" dirty="0">
                <a:latin typeface="Arial" panose="020B0604020202020204" pitchFamily="34" charset="0"/>
                <a:cs typeface="Arial" panose="020B0604020202020204" pitchFamily="34" charset="0"/>
              </a:rPr>
              <a:t> GCE/PEDOT-</a:t>
            </a:r>
            <a:r>
              <a:rPr lang="en-US" sz="1200" dirty="0" err="1">
                <a:latin typeface="Arial" panose="020B0604020202020204" pitchFamily="34" charset="0"/>
                <a:cs typeface="Arial" panose="020B0604020202020204" pitchFamily="34" charset="0"/>
              </a:rPr>
              <a:t>CuONPs</a:t>
            </a:r>
            <a:r>
              <a:rPr lang="en-US" sz="1200" dirty="0">
                <a:latin typeface="Arial" panose="020B0604020202020204" pitchFamily="34" charset="0"/>
                <a:cs typeface="Arial" panose="020B0604020202020204" pitchFamily="34" charset="0"/>
              </a:rPr>
              <a:t>, cu diverse </a:t>
            </a:r>
            <a:r>
              <a:rPr lang="en-US" sz="1200" dirty="0" err="1">
                <a:latin typeface="Arial" panose="020B0604020202020204" pitchFamily="34" charset="0"/>
                <a:cs typeface="Arial" panose="020B0604020202020204" pitchFamily="34" charset="0"/>
              </a:rPr>
              <a:t>concentraţii</a:t>
            </a:r>
            <a:r>
              <a:rPr lang="en-US" sz="1200" dirty="0">
                <a:latin typeface="Arial" panose="020B0604020202020204" pitchFamily="34" charset="0"/>
                <a:cs typeface="Arial" panose="020B0604020202020204" pitchFamily="34" charset="0"/>
              </a:rPr>
              <a:t> ale </a:t>
            </a:r>
            <a:r>
              <a:rPr lang="en-US" sz="1200" dirty="0" err="1">
                <a:latin typeface="Arial" panose="020B0604020202020204" pitchFamily="34" charset="0"/>
                <a:cs typeface="Arial" panose="020B0604020202020204" pitchFamily="34" charset="0"/>
              </a:rPr>
              <a:t>CuONP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soluţie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apoasă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continând</a:t>
            </a:r>
            <a:r>
              <a:rPr lang="en-US" sz="1200" dirty="0">
                <a:latin typeface="Arial" panose="020B0604020202020204" pitchFamily="34" charset="0"/>
                <a:cs typeface="Arial" panose="020B0604020202020204" pitchFamily="34" charset="0"/>
              </a:rPr>
              <a:t> 0.1M NaOH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concentraţii</a:t>
            </a:r>
            <a:r>
              <a:rPr lang="en-US" sz="1200" dirty="0">
                <a:latin typeface="Arial" panose="020B0604020202020204" pitchFamily="34" charset="0"/>
                <a:cs typeface="Arial" panose="020B0604020202020204" pitchFamily="34" charset="0"/>
              </a:rPr>
              <a:t> de 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0.04, 0.08, 0.16, 0.32, 0.64, 1, 1.5, 2, 3, 5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10 </a:t>
            </a:r>
            <a:r>
              <a:rPr lang="en-US" sz="1200" dirty="0" err="1">
                <a:latin typeface="Arial" panose="020B0604020202020204" pitchFamily="34" charset="0"/>
                <a:cs typeface="Arial" panose="020B0604020202020204" pitchFamily="34" charset="0"/>
              </a:rPr>
              <a:t>mM.</a:t>
            </a:r>
            <a:r>
              <a:rPr lang="en-US" sz="12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A52538F8-331B-41C3-B91B-6D1EC6AE4E91}"/>
              </a:ext>
            </a:extLst>
          </p:cNvPr>
          <p:cNvSpPr txBox="1"/>
          <p:nvPr/>
        </p:nvSpPr>
        <p:spPr>
          <a:xfrm>
            <a:off x="4414781" y="4229267"/>
            <a:ext cx="3685465" cy="830997"/>
          </a:xfrm>
          <a:prstGeom prst="rect">
            <a:avLst/>
          </a:prstGeom>
          <a:noFill/>
        </p:spPr>
        <p:txBody>
          <a:bodyPr wrap="square" rtlCol="0">
            <a:spAutoFit/>
          </a:bodyPr>
          <a:lstStyle/>
          <a:p>
            <a:pPr algn="just"/>
            <a:r>
              <a:rPr lang="en-US" sz="1200" dirty="0" err="1">
                <a:latin typeface="Arial" panose="020B0604020202020204" pitchFamily="34" charset="0"/>
                <a:cs typeface="Arial" panose="020B0604020202020204" pitchFamily="34" charset="0"/>
              </a:rPr>
              <a:t>Voltamogramele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ciclice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înregistrate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utilizând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senzorul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electrochimic</a:t>
            </a:r>
            <a:r>
              <a:rPr lang="en-US" sz="1200" dirty="0">
                <a:latin typeface="Arial" panose="020B0604020202020204" pitchFamily="34" charset="0"/>
                <a:cs typeface="Arial" panose="020B0604020202020204" pitchFamily="34" charset="0"/>
              </a:rPr>
              <a:t> GCE/PEDOT-</a:t>
            </a:r>
            <a:r>
              <a:rPr lang="en-US" sz="1200" dirty="0" err="1">
                <a:latin typeface="Arial" panose="020B0604020202020204" pitchFamily="34" charset="0"/>
                <a:cs typeface="Arial" panose="020B0604020202020204" pitchFamily="34" charset="0"/>
              </a:rPr>
              <a:t>CuONPs</a:t>
            </a:r>
            <a:r>
              <a:rPr lang="en-US" sz="1200" dirty="0">
                <a:latin typeface="Arial" panose="020B0604020202020204" pitchFamily="34" charset="0"/>
                <a:cs typeface="Arial" panose="020B0604020202020204" pitchFamily="34" charset="0"/>
              </a:rPr>
              <a:t> in 0.1 M NaOH </a:t>
            </a:r>
            <a:r>
              <a:rPr lang="en-US" sz="1200" dirty="0" err="1">
                <a:latin typeface="Arial" panose="020B0604020202020204" pitchFamily="34" charset="0"/>
                <a:cs typeface="Arial" panose="020B0604020202020204" pitchFamily="34" charset="0"/>
              </a:rPr>
              <a:t>soluţie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apoasă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continând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concentraţii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diferite</a:t>
            </a:r>
            <a:r>
              <a:rPr lang="en-US" sz="1200" dirty="0">
                <a:latin typeface="Arial" panose="020B0604020202020204" pitchFamily="34" charset="0"/>
                <a:cs typeface="Arial" panose="020B0604020202020204" pitchFamily="34" charset="0"/>
              </a:rPr>
              <a:t> de 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care </a:t>
            </a:r>
            <a:r>
              <a:rPr lang="en-US" sz="1200" dirty="0" err="1">
                <a:latin typeface="Arial" panose="020B0604020202020204" pitchFamily="34" charset="0"/>
                <a:cs typeface="Arial" panose="020B0604020202020204" pitchFamily="34" charset="0"/>
              </a:rPr>
              <a:t>variază</a:t>
            </a:r>
            <a:r>
              <a:rPr lang="en-US" sz="1200" dirty="0">
                <a:latin typeface="Arial" panose="020B0604020202020204" pitchFamily="34" charset="0"/>
                <a:cs typeface="Arial" panose="020B0604020202020204" pitchFamily="34" charset="0"/>
              </a:rPr>
              <a:t> de la 0.04 la 2 </a:t>
            </a:r>
            <a:r>
              <a:rPr lang="en-US" sz="1200" dirty="0" err="1">
                <a:latin typeface="Arial" panose="020B0604020202020204" pitchFamily="34" charset="0"/>
                <a:cs typeface="Arial" panose="020B0604020202020204" pitchFamily="34" charset="0"/>
              </a:rPr>
              <a:t>mM.</a:t>
            </a:r>
            <a:r>
              <a:rPr lang="en-US" sz="1200" dirty="0">
                <a:latin typeface="Arial" panose="020B0604020202020204" pitchFamily="34" charset="0"/>
                <a:cs typeface="Arial" panose="020B0604020202020204" pitchFamily="34" charset="0"/>
              </a:rPr>
              <a:t> </a:t>
            </a:r>
            <a:endParaRPr lang="en-US" sz="1200" dirty="0"/>
          </a:p>
        </p:txBody>
      </p:sp>
      <p:graphicFrame>
        <p:nvGraphicFramePr>
          <p:cNvPr id="10" name="Table 9">
            <a:extLst>
              <a:ext uri="{FF2B5EF4-FFF2-40B4-BE49-F238E27FC236}">
                <a16:creationId xmlns:a16="http://schemas.microsoft.com/office/drawing/2014/main" id="{47A8D343-FFA5-4CB0-8382-8BF4BF6D6019}"/>
              </a:ext>
            </a:extLst>
          </p:cNvPr>
          <p:cNvGraphicFramePr>
            <a:graphicFrameLocks noGrp="1"/>
          </p:cNvGraphicFramePr>
          <p:nvPr>
            <p:extLst>
              <p:ext uri="{D42A27DB-BD31-4B8C-83A1-F6EECF244321}">
                <p14:modId xmlns:p14="http://schemas.microsoft.com/office/powerpoint/2010/main" val="214718557"/>
              </p:ext>
            </p:extLst>
          </p:nvPr>
        </p:nvGraphicFramePr>
        <p:xfrm>
          <a:off x="535026" y="5340185"/>
          <a:ext cx="9900558" cy="677667"/>
        </p:xfrm>
        <a:graphic>
          <a:graphicData uri="http://schemas.openxmlformats.org/drawingml/2006/table">
            <a:tbl>
              <a:tblPr firstRow="1" firstCol="1" bandRow="1">
                <a:tableStyleId>{21E4AEA4-8DFA-4A89-87EB-49C32662AFE0}</a:tableStyleId>
              </a:tblPr>
              <a:tblGrid>
                <a:gridCol w="2194178">
                  <a:extLst>
                    <a:ext uri="{9D8B030D-6E8A-4147-A177-3AD203B41FA5}">
                      <a16:colId xmlns:a16="http://schemas.microsoft.com/office/drawing/2014/main" val="4273596290"/>
                    </a:ext>
                  </a:extLst>
                </a:gridCol>
                <a:gridCol w="2356957">
                  <a:extLst>
                    <a:ext uri="{9D8B030D-6E8A-4147-A177-3AD203B41FA5}">
                      <a16:colId xmlns:a16="http://schemas.microsoft.com/office/drawing/2014/main" val="2369977044"/>
                    </a:ext>
                  </a:extLst>
                </a:gridCol>
                <a:gridCol w="2825227">
                  <a:extLst>
                    <a:ext uri="{9D8B030D-6E8A-4147-A177-3AD203B41FA5}">
                      <a16:colId xmlns:a16="http://schemas.microsoft.com/office/drawing/2014/main" val="2796866847"/>
                    </a:ext>
                  </a:extLst>
                </a:gridCol>
                <a:gridCol w="2524196">
                  <a:extLst>
                    <a:ext uri="{9D8B030D-6E8A-4147-A177-3AD203B41FA5}">
                      <a16:colId xmlns:a16="http://schemas.microsoft.com/office/drawing/2014/main" val="2707638598"/>
                    </a:ext>
                  </a:extLst>
                </a:gridCol>
              </a:tblGrid>
              <a:tr h="308030">
                <a:tc>
                  <a:txBody>
                    <a:bodyPr/>
                    <a:lstStyle/>
                    <a:p>
                      <a:pPr algn="ctr">
                        <a:lnSpc>
                          <a:spcPts val="1300"/>
                        </a:lnSpc>
                      </a:pPr>
                      <a:r>
                        <a:rPr lang="en-GB" sz="1400" dirty="0" err="1">
                          <a:effectLst/>
                          <a:latin typeface="Arial" panose="020B0604020202020204" pitchFamily="34" charset="0"/>
                          <a:cs typeface="Arial" panose="020B0604020202020204" pitchFamily="34" charset="0"/>
                        </a:rPr>
                        <a:t>Electrod</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err="1">
                          <a:effectLst/>
                          <a:latin typeface="Arial" panose="020B0604020202020204" pitchFamily="34" charset="0"/>
                          <a:cs typeface="Arial" panose="020B0604020202020204" pitchFamily="34" charset="0"/>
                        </a:rPr>
                        <a:t>Domeniul</a:t>
                      </a:r>
                      <a:r>
                        <a:rPr lang="en-GB" sz="1400" dirty="0">
                          <a:effectLst/>
                          <a:latin typeface="Arial" panose="020B0604020202020204" pitchFamily="34" charset="0"/>
                          <a:cs typeface="Arial" panose="020B0604020202020204" pitchFamily="34" charset="0"/>
                        </a:rPr>
                        <a:t> linear (µM)</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err="1">
                          <a:effectLst/>
                          <a:latin typeface="Arial" panose="020B0604020202020204" pitchFamily="34" charset="0"/>
                          <a:cs typeface="Arial" panose="020B0604020202020204" pitchFamily="34" charset="0"/>
                        </a:rPr>
                        <a:t>Limita</a:t>
                      </a:r>
                      <a:r>
                        <a:rPr lang="en-GB" sz="1400" dirty="0">
                          <a:effectLst/>
                          <a:latin typeface="Arial" panose="020B0604020202020204" pitchFamily="34" charset="0"/>
                          <a:cs typeface="Arial" panose="020B0604020202020204" pitchFamily="34" charset="0"/>
                        </a:rPr>
                        <a:t> de </a:t>
                      </a:r>
                      <a:r>
                        <a:rPr lang="en-GB" sz="1400" dirty="0" err="1">
                          <a:effectLst/>
                          <a:latin typeface="Arial" panose="020B0604020202020204" pitchFamily="34" charset="0"/>
                          <a:cs typeface="Arial" panose="020B0604020202020204" pitchFamily="34" charset="0"/>
                        </a:rPr>
                        <a:t>detecţie</a:t>
                      </a:r>
                      <a:r>
                        <a:rPr lang="en-GB" sz="1400" dirty="0">
                          <a:effectLst/>
                          <a:latin typeface="Arial" panose="020B0604020202020204" pitchFamily="34" charset="0"/>
                          <a:cs typeface="Arial" panose="020B0604020202020204" pitchFamily="34" charset="0"/>
                        </a:rPr>
                        <a:t> (µM)</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err="1">
                          <a:effectLst/>
                          <a:latin typeface="Arial" panose="020B0604020202020204" pitchFamily="34" charset="0"/>
                          <a:cs typeface="Arial" panose="020B0604020202020204" pitchFamily="34" charset="0"/>
                        </a:rPr>
                        <a:t>Potenţial</a:t>
                      </a:r>
                      <a:r>
                        <a:rPr lang="en-GB" sz="1400" dirty="0">
                          <a:effectLst/>
                          <a:latin typeface="Arial" panose="020B0604020202020204" pitchFamily="34" charset="0"/>
                          <a:cs typeface="Arial" panose="020B0604020202020204" pitchFamily="34" charset="0"/>
                        </a:rPr>
                        <a:t> de </a:t>
                      </a:r>
                      <a:r>
                        <a:rPr lang="en-GB" sz="1400" dirty="0" err="1">
                          <a:effectLst/>
                          <a:latin typeface="Arial" panose="020B0604020202020204" pitchFamily="34" charset="0"/>
                          <a:cs typeface="Arial" panose="020B0604020202020204" pitchFamily="34" charset="0"/>
                        </a:rPr>
                        <a:t>lucru</a:t>
                      </a:r>
                      <a:r>
                        <a:rPr lang="en-GB" sz="1400" dirty="0">
                          <a:effectLst/>
                          <a:latin typeface="Arial" panose="020B0604020202020204" pitchFamily="34" charset="0"/>
                          <a:cs typeface="Arial" panose="020B0604020202020204" pitchFamily="34" charset="0"/>
                        </a:rPr>
                        <a:t> (V)</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99997066"/>
                  </a:ext>
                </a:extLst>
              </a:tr>
              <a:tr h="369637">
                <a:tc>
                  <a:txBody>
                    <a:bodyPr/>
                    <a:lstStyle/>
                    <a:p>
                      <a:pPr algn="ctr">
                        <a:lnSpc>
                          <a:spcPts val="1300"/>
                        </a:lnSpc>
                      </a:pPr>
                      <a:r>
                        <a:rPr lang="en-GB" sz="1400" dirty="0">
                          <a:effectLst/>
                          <a:latin typeface="Arial" panose="020B0604020202020204" pitchFamily="34" charset="0"/>
                          <a:cs typeface="Arial" panose="020B0604020202020204" pitchFamily="34" charset="0"/>
                        </a:rPr>
                        <a:t>GCE/PEDOT-</a:t>
                      </a:r>
                      <a:r>
                        <a:rPr lang="en-GB" sz="1400" dirty="0" err="1">
                          <a:effectLst/>
                          <a:latin typeface="Arial" panose="020B0604020202020204" pitchFamily="34" charset="0"/>
                          <a:cs typeface="Arial" panose="020B0604020202020204" pitchFamily="34" charset="0"/>
                        </a:rPr>
                        <a:t>CuO</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40-10000</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8.5</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US" sz="1400" dirty="0">
                          <a:effectLst/>
                          <a:latin typeface="Arial" panose="020B0604020202020204" pitchFamily="34" charset="0"/>
                          <a:cs typeface="Arial" panose="020B0604020202020204" pitchFamily="34" charset="0"/>
                        </a:rPr>
                        <a:t>-0.4</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865072967"/>
                  </a:ext>
                </a:extLst>
              </a:tr>
            </a:tbl>
          </a:graphicData>
        </a:graphic>
      </p:graphicFrame>
      <p:sp>
        <p:nvSpPr>
          <p:cNvPr id="11" name="TextBox 10">
            <a:extLst>
              <a:ext uri="{FF2B5EF4-FFF2-40B4-BE49-F238E27FC236}">
                <a16:creationId xmlns:a16="http://schemas.microsoft.com/office/drawing/2014/main" id="{6E8BDB45-6051-482D-8E7B-3B8EBBF46D4A}"/>
              </a:ext>
            </a:extLst>
          </p:cNvPr>
          <p:cNvSpPr txBox="1"/>
          <p:nvPr/>
        </p:nvSpPr>
        <p:spPr>
          <a:xfrm>
            <a:off x="9402321" y="6366425"/>
            <a:ext cx="2634054"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Sensors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2022</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8252</a:t>
            </a:r>
          </a:p>
        </p:txBody>
      </p:sp>
    </p:spTree>
    <p:extLst>
      <p:ext uri="{BB962C8B-B14F-4D97-AF65-F5344CB8AC3E}">
        <p14:creationId xmlns:p14="http://schemas.microsoft.com/office/powerpoint/2010/main" val="254553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19910E-21BF-4A48-A06A-ED3BA45E503D}"/>
              </a:ext>
            </a:extLst>
          </p:cNvPr>
          <p:cNvGrpSpPr/>
          <p:nvPr/>
        </p:nvGrpSpPr>
        <p:grpSpPr>
          <a:xfrm>
            <a:off x="261072" y="0"/>
            <a:ext cx="10857202" cy="6316228"/>
            <a:chOff x="261072" y="0"/>
            <a:chExt cx="10857202" cy="6316228"/>
          </a:xfrm>
        </p:grpSpPr>
        <p:sp>
          <p:nvSpPr>
            <p:cNvPr id="2" name="TextBox 1">
              <a:extLst>
                <a:ext uri="{FF2B5EF4-FFF2-40B4-BE49-F238E27FC236}">
                  <a16:creationId xmlns:a16="http://schemas.microsoft.com/office/drawing/2014/main" id="{40164226-03D9-4115-86B1-61AF635A960A}"/>
                </a:ext>
              </a:extLst>
            </p:cNvPr>
            <p:cNvSpPr txBox="1"/>
            <p:nvPr/>
          </p:nvSpPr>
          <p:spPr>
            <a:xfrm flipH="1">
              <a:off x="261072" y="0"/>
              <a:ext cx="5116287"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2D8ABEC2-2D8F-4A4B-B28F-F857D8B57038}"/>
                </a:ext>
              </a:extLst>
            </p:cNvPr>
            <p:cNvSpPr txBox="1"/>
            <p:nvPr/>
          </p:nvSpPr>
          <p:spPr>
            <a:xfrm>
              <a:off x="3675477" y="61555"/>
              <a:ext cx="5375189"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err="1">
                  <a:solidFill>
                    <a:srgbClr val="C00000"/>
                  </a:solidFill>
                  <a:latin typeface="Comic Sans MS" panose="030F0702030302020204" pitchFamily="66" charset="0"/>
                  <a:cs typeface="Arial" panose="020B0604020202020204" pitchFamily="34" charset="0"/>
                </a:rPr>
                <a:t>Participare</a:t>
              </a:r>
              <a:r>
                <a:rPr lang="en-US" sz="2000" b="1" i="1" dirty="0">
                  <a:solidFill>
                    <a:srgbClr val="C00000"/>
                  </a:solidFill>
                  <a:latin typeface="Comic Sans MS" panose="030F0702030302020204" pitchFamily="66" charset="0"/>
                  <a:cs typeface="Arial" panose="020B0604020202020204" pitchFamily="34" charset="0"/>
                </a:rPr>
                <a:t> la </a:t>
              </a:r>
              <a:r>
                <a:rPr lang="en-US" sz="2000" b="1" i="1" dirty="0" err="1">
                  <a:solidFill>
                    <a:srgbClr val="C00000"/>
                  </a:solidFill>
                  <a:latin typeface="Comic Sans MS" panose="030F0702030302020204" pitchFamily="66" charset="0"/>
                  <a:cs typeface="Arial" panose="020B0604020202020204" pitchFamily="34" charset="0"/>
                </a:rPr>
                <a:t>conferinţe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internaţionale</a:t>
              </a:r>
              <a:endParaRPr lang="en-US" sz="2000" b="1" i="1" dirty="0">
                <a:solidFill>
                  <a:srgbClr val="C00000"/>
                </a:solidFill>
                <a:latin typeface="Comic Sans MS" panose="030F0702030302020204" pitchFamily="66" charset="0"/>
                <a:cs typeface="Arial" panose="020B0604020202020204"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2787DC18-F8AC-4868-AF89-18628F4F2B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231" y="1737899"/>
              <a:ext cx="2177802" cy="3079245"/>
            </a:xfrm>
            <a:prstGeom prst="rect">
              <a:avLst/>
            </a:prstGeom>
          </p:spPr>
        </p:pic>
        <p:sp>
          <p:nvSpPr>
            <p:cNvPr id="6" name="TextBox 5">
              <a:extLst>
                <a:ext uri="{FF2B5EF4-FFF2-40B4-BE49-F238E27FC236}">
                  <a16:creationId xmlns:a16="http://schemas.microsoft.com/office/drawing/2014/main" id="{A68F651D-E399-49FD-8E72-327305776B71}"/>
                </a:ext>
              </a:extLst>
            </p:cNvPr>
            <p:cNvSpPr txBox="1"/>
            <p:nvPr/>
          </p:nvSpPr>
          <p:spPr>
            <a:xfrm>
              <a:off x="387063" y="4931233"/>
              <a:ext cx="2740601" cy="1384995"/>
            </a:xfrm>
            <a:prstGeom prst="rect">
              <a:avLst/>
            </a:prstGeom>
            <a:noFill/>
          </p:spPr>
          <p:txBody>
            <a:bodyPr wrap="square" rtlCol="0">
              <a:spAutoFit/>
            </a:bodyPr>
            <a:lstStyle/>
            <a:p>
              <a:pPr algn="just"/>
              <a:r>
                <a:rPr lang="en-GB" sz="1200" b="1" u="sng" dirty="0">
                  <a:effectLst/>
                  <a:latin typeface="Arial" panose="020B0604020202020204" pitchFamily="34" charset="0"/>
                  <a:ea typeface="Times New Roman" panose="02020603050405020304" pitchFamily="18" charset="0"/>
                  <a:cs typeface="Arial" panose="020B0604020202020204" pitchFamily="34" charset="0"/>
                </a:rPr>
                <a:t>A.-M. </a:t>
              </a:r>
              <a:r>
                <a:rPr lang="en-GB" sz="1200" b="1" u="sng" dirty="0" err="1">
                  <a:effectLst/>
                  <a:latin typeface="Arial" panose="020B0604020202020204" pitchFamily="34" charset="0"/>
                  <a:ea typeface="Times New Roman" panose="02020603050405020304" pitchFamily="18" charset="0"/>
                  <a:cs typeface="Arial" panose="020B0604020202020204" pitchFamily="34" charset="0"/>
                </a:rPr>
                <a:t>Spinciu</a:t>
              </a:r>
              <a:r>
                <a:rPr lang="en-GB" sz="1200" b="1" baseline="300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 C. D. </a:t>
              </a:r>
              <a:r>
                <a:rPr lang="en-GB" sz="1200" dirty="0" err="1">
                  <a:effectLst/>
                  <a:latin typeface="Arial" panose="020B0604020202020204" pitchFamily="34" charset="0"/>
                  <a:ea typeface="Times New Roman" panose="02020603050405020304" pitchFamily="18" charset="0"/>
                  <a:cs typeface="Arial" panose="020B0604020202020204" pitchFamily="34" charset="0"/>
                </a:rPr>
                <a:t>Ene</a:t>
              </a:r>
              <a:r>
                <a:rPr lang="en-GB" sz="1200" dirty="0">
                  <a:effectLst/>
                  <a:latin typeface="Arial" panose="020B0604020202020204" pitchFamily="34" charset="0"/>
                  <a:ea typeface="Times New Roman" panose="02020603050405020304" pitchFamily="18" charset="0"/>
                  <a:cs typeface="Arial" panose="020B0604020202020204" pitchFamily="34" charset="0"/>
                </a:rPr>
                <a:t>, S. </a:t>
              </a:r>
              <a:r>
                <a:rPr lang="en-GB" sz="1200" dirty="0" err="1">
                  <a:effectLst/>
                  <a:latin typeface="Arial" panose="020B0604020202020204" pitchFamily="34" charset="0"/>
                  <a:ea typeface="Times New Roman" panose="02020603050405020304" pitchFamily="18" charset="0"/>
                  <a:cs typeface="Arial" panose="020B0604020202020204" pitchFamily="34" charset="0"/>
                </a:rPr>
                <a:t>Preda</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GB" sz="1200" dirty="0">
                  <a:effectLst/>
                  <a:latin typeface="Arial" panose="020B0604020202020204" pitchFamily="34" charset="0"/>
                  <a:ea typeface="Times New Roman" panose="02020603050405020304" pitchFamily="18" charset="0"/>
                  <a:cs typeface="Arial" panose="020B0604020202020204" pitchFamily="34" charset="0"/>
                </a:rPr>
                <a:t>J. Calderon Moreno, C. </a:t>
              </a:r>
              <a:r>
                <a:rPr lang="en-GB" sz="1200" dirty="0" err="1">
                  <a:effectLst/>
                  <a:latin typeface="Arial" panose="020B0604020202020204" pitchFamily="34" charset="0"/>
                  <a:ea typeface="Times New Roman" panose="02020603050405020304" pitchFamily="18" charset="0"/>
                  <a:cs typeface="Arial" panose="020B0604020202020204" pitchFamily="34" charset="0"/>
                </a:rPr>
                <a:t>Lete</a:t>
              </a:r>
              <a:r>
                <a:rPr lang="en-GB" sz="1200" dirty="0">
                  <a:effectLst/>
                  <a:latin typeface="Arial" panose="020B0604020202020204" pitchFamily="34" charset="0"/>
                  <a:ea typeface="Times New Roman" panose="02020603050405020304" pitchFamily="18" charset="0"/>
                  <a:cs typeface="Arial" panose="020B0604020202020204" pitchFamily="34" charset="0"/>
                </a:rPr>
                <a:t>, D. Visinescu, </a:t>
              </a:r>
              <a:r>
                <a:rPr lang="en-US" sz="1200" b="1" i="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Novel copper-based/c composites: synthesis, morpho-structural characterization, and electrochemical properties.</a:t>
              </a:r>
              <a:endParaRPr lang="en-US" sz="1200" i="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F3068610-5A6D-4575-9174-FF447F48A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081" y="661554"/>
              <a:ext cx="2075952" cy="855520"/>
            </a:xfrm>
            <a:prstGeom prst="rect">
              <a:avLst/>
            </a:prstGeom>
          </p:spPr>
        </p:pic>
        <p:pic>
          <p:nvPicPr>
            <p:cNvPr id="10" name="Picture 9">
              <a:extLst>
                <a:ext uri="{FF2B5EF4-FFF2-40B4-BE49-F238E27FC236}">
                  <a16:creationId xmlns:a16="http://schemas.microsoft.com/office/drawing/2014/main" id="{D2580380-DB3C-4D99-8C3A-18F0FC9226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0260" y="1736757"/>
              <a:ext cx="2173073" cy="3081528"/>
            </a:xfrm>
            <a:prstGeom prst="rect">
              <a:avLst/>
            </a:prstGeom>
          </p:spPr>
        </p:pic>
        <p:sp>
          <p:nvSpPr>
            <p:cNvPr id="4" name="TextBox 3">
              <a:extLst>
                <a:ext uri="{FF2B5EF4-FFF2-40B4-BE49-F238E27FC236}">
                  <a16:creationId xmlns:a16="http://schemas.microsoft.com/office/drawing/2014/main" id="{A619427C-617C-4618-8AA4-6CD1D738CFAA}"/>
                </a:ext>
              </a:extLst>
            </p:cNvPr>
            <p:cNvSpPr txBox="1"/>
            <p:nvPr/>
          </p:nvSpPr>
          <p:spPr>
            <a:xfrm>
              <a:off x="4337634" y="5023566"/>
              <a:ext cx="3198323" cy="1200329"/>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S.-A. </a:t>
              </a:r>
              <a:r>
                <a:rPr lang="en-US" sz="1200" dirty="0" err="1">
                  <a:latin typeface="Arial" panose="020B0604020202020204" pitchFamily="34" charset="0"/>
                  <a:cs typeface="Arial" panose="020B0604020202020204" pitchFamily="34" charset="0"/>
                </a:rPr>
                <a:t>Leau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Spinciu</a:t>
              </a:r>
              <a:r>
                <a:rPr lang="en-US" sz="1200" dirty="0">
                  <a:latin typeface="Arial" panose="020B0604020202020204" pitchFamily="34" charset="0"/>
                  <a:cs typeface="Arial" panose="020B0604020202020204" pitchFamily="34" charset="0"/>
                </a:rPr>
                <a:t>, M.-G. </a:t>
              </a:r>
              <a:r>
                <a:rPr lang="en-US" sz="1200" dirty="0" err="1">
                  <a:latin typeface="Arial" panose="020B0604020202020204" pitchFamily="34" charset="0"/>
                  <a:cs typeface="Arial" panose="020B0604020202020204" pitchFamily="34" charset="0"/>
                </a:rPr>
                <a:t>Alexandru</a:t>
              </a:r>
              <a:r>
                <a:rPr lang="en-US" sz="1200" dirty="0">
                  <a:latin typeface="Arial" panose="020B0604020202020204" pitchFamily="34" charset="0"/>
                  <a:cs typeface="Arial" panose="020B0604020202020204" pitchFamily="34" charset="0"/>
                </a:rPr>
                <a:t>, M. Marin, D. Visinescu, </a:t>
              </a:r>
              <a:r>
                <a:rPr lang="en-US" sz="1200" b="1" dirty="0">
                  <a:latin typeface="Arial" panose="020B0604020202020204" pitchFamily="34" charset="0"/>
                  <a:cs typeface="Arial" panose="020B0604020202020204" pitchFamily="34" charset="0"/>
                </a:rPr>
                <a:t>C. </a:t>
              </a:r>
              <a:r>
                <a:rPr lang="en-US" sz="1200" b="1" dirty="0" err="1">
                  <a:latin typeface="Arial" panose="020B0604020202020204" pitchFamily="34" charset="0"/>
                  <a:cs typeface="Arial" panose="020B0604020202020204" pitchFamily="34" charset="0"/>
                </a:rPr>
                <a:t>Lete</a:t>
              </a:r>
              <a:r>
                <a:rPr lang="en-US" sz="1200" dirty="0">
                  <a:latin typeface="Arial" panose="020B0604020202020204" pitchFamily="34" charset="0"/>
                  <a:cs typeface="Arial" panose="020B0604020202020204" pitchFamily="34" charset="0"/>
                </a:rPr>
                <a:t>, S. </a:t>
              </a:r>
              <a:r>
                <a:rPr lang="en-US" sz="1200" dirty="0" err="1">
                  <a:latin typeface="Arial" panose="020B0604020202020204" pitchFamily="34" charset="0"/>
                  <a:cs typeface="Arial" panose="020B0604020202020204" pitchFamily="34" charset="0"/>
                </a:rPr>
                <a:t>Lupu</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Copper (II) oxide-based nanocomposite material as a sensing element of non-enzymatic electrochemical sensor for H</a:t>
              </a:r>
              <a:r>
                <a:rPr lang="en-US" sz="1200" b="1" i="1" baseline="-25000" dirty="0">
                  <a:latin typeface="Arial" panose="020B0604020202020204" pitchFamily="34" charset="0"/>
                  <a:cs typeface="Arial" panose="020B0604020202020204" pitchFamily="34" charset="0"/>
                </a:rPr>
                <a:t>2</a:t>
              </a:r>
              <a:r>
                <a:rPr lang="en-US" sz="1200" b="1" i="1" dirty="0">
                  <a:latin typeface="Arial" panose="020B0604020202020204" pitchFamily="34" charset="0"/>
                  <a:cs typeface="Arial" panose="020B0604020202020204" pitchFamily="34" charset="0"/>
                </a:rPr>
                <a:t>O</a:t>
              </a:r>
              <a:r>
                <a:rPr lang="en-US" sz="1200" b="1" i="1" baseline="-25000" dirty="0">
                  <a:latin typeface="Arial" panose="020B0604020202020204" pitchFamily="34" charset="0"/>
                  <a:cs typeface="Arial" panose="020B0604020202020204" pitchFamily="34" charset="0"/>
                </a:rPr>
                <a:t>2</a:t>
              </a:r>
              <a:r>
                <a:rPr lang="en-US" sz="1200" b="1" i="1" dirty="0">
                  <a:latin typeface="Arial" panose="020B0604020202020204" pitchFamily="34" charset="0"/>
                  <a:cs typeface="Arial" panose="020B0604020202020204" pitchFamily="34" charset="0"/>
                </a:rPr>
                <a:t> detection.</a:t>
              </a:r>
            </a:p>
          </p:txBody>
        </p:sp>
        <p:sp>
          <p:nvSpPr>
            <p:cNvPr id="13" name="TextBox 12">
              <a:extLst>
                <a:ext uri="{FF2B5EF4-FFF2-40B4-BE49-F238E27FC236}">
                  <a16:creationId xmlns:a16="http://schemas.microsoft.com/office/drawing/2014/main" id="{66910AD9-B9AF-48D3-94E2-13C6D96A9B74}"/>
                </a:ext>
              </a:extLst>
            </p:cNvPr>
            <p:cNvSpPr txBox="1"/>
            <p:nvPr/>
          </p:nvSpPr>
          <p:spPr>
            <a:xfrm>
              <a:off x="4655128" y="661554"/>
              <a:ext cx="5735782" cy="830997"/>
            </a:xfrm>
            <a:prstGeom prst="rect">
              <a:avLst/>
            </a:prstGeom>
            <a:solidFill>
              <a:schemeClr val="accent4">
                <a:lumMod val="20000"/>
                <a:lumOff val="80000"/>
              </a:schemeClr>
            </a:solidFill>
          </p:spPr>
          <p:txBody>
            <a:bodyPr wrap="square" rtlCol="0">
              <a:spAutoFit/>
            </a:bodyPr>
            <a:lstStyle/>
            <a:p>
              <a:pPr algn="just"/>
              <a:r>
                <a:rPr lang="en-US" sz="1600" b="1" dirty="0">
                  <a:latin typeface="Arial" panose="020B0604020202020204" pitchFamily="34" charset="0"/>
                  <a:cs typeface="Arial" panose="020B0604020202020204" pitchFamily="34" charset="0"/>
                </a:rPr>
                <a:t>RICCCE22 - 22</a:t>
              </a:r>
              <a:r>
                <a:rPr lang="en-US" sz="1600" b="1" baseline="30000" dirty="0">
                  <a:latin typeface="Arial" panose="020B0604020202020204" pitchFamily="34" charset="0"/>
                  <a:cs typeface="Arial" panose="020B0604020202020204" pitchFamily="34" charset="0"/>
                </a:rPr>
                <a:t>nd</a:t>
              </a:r>
              <a:r>
                <a:rPr lang="en-US" sz="1600" b="1" dirty="0">
                  <a:latin typeface="Arial" panose="020B0604020202020204" pitchFamily="34" charset="0"/>
                  <a:cs typeface="Arial" panose="020B0604020202020204" pitchFamily="34" charset="0"/>
                </a:rPr>
                <a:t> Romanian International Conference on Chemistry and Chemical Engineering, 7-9 </a:t>
              </a:r>
              <a:r>
                <a:rPr lang="en-US" sz="1600" b="1" dirty="0" err="1">
                  <a:latin typeface="Arial" panose="020B0604020202020204" pitchFamily="34" charset="0"/>
                  <a:cs typeface="Arial" panose="020B0604020202020204" pitchFamily="34" charset="0"/>
                </a:rPr>
                <a:t>Septembrie</a:t>
              </a:r>
              <a:r>
                <a:rPr lang="en-US" sz="1600" b="1" dirty="0">
                  <a:latin typeface="Arial" panose="020B0604020202020204" pitchFamily="34" charset="0"/>
                  <a:cs typeface="Arial" panose="020B0604020202020204" pitchFamily="34" charset="0"/>
                </a:rPr>
                <a:t> 2022, </a:t>
              </a:r>
              <a:r>
                <a:rPr lang="en-US" sz="1600" b="1" dirty="0" err="1">
                  <a:latin typeface="Arial" panose="020B0604020202020204" pitchFamily="34" charset="0"/>
                  <a:cs typeface="Arial" panose="020B0604020202020204" pitchFamily="34" charset="0"/>
                </a:rPr>
                <a:t>Sinaia</a:t>
              </a:r>
              <a:endParaRPr lang="en-US" sz="16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58DAAC0-ED75-40B2-B2CF-0FC72185C2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1023" y="1736757"/>
              <a:ext cx="2364409" cy="3081528"/>
            </a:xfrm>
            <a:prstGeom prst="rect">
              <a:avLst/>
            </a:prstGeom>
          </p:spPr>
        </p:pic>
        <p:sp>
          <p:nvSpPr>
            <p:cNvPr id="16" name="TextBox 15">
              <a:extLst>
                <a:ext uri="{FF2B5EF4-FFF2-40B4-BE49-F238E27FC236}">
                  <a16:creationId xmlns:a16="http://schemas.microsoft.com/office/drawing/2014/main" id="{5E9EAE60-7EC8-4D3F-A66D-6EDACDA5A4E7}"/>
                </a:ext>
              </a:extLst>
            </p:cNvPr>
            <p:cNvSpPr txBox="1"/>
            <p:nvPr/>
          </p:nvSpPr>
          <p:spPr>
            <a:xfrm>
              <a:off x="8033692" y="5023566"/>
              <a:ext cx="3084582" cy="1200329"/>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D. Visinescu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Spinciu</a:t>
              </a:r>
              <a:r>
                <a:rPr lang="en-US" sz="1200" dirty="0">
                  <a:latin typeface="Arial" panose="020B0604020202020204" pitchFamily="34" charset="0"/>
                  <a:cs typeface="Arial" panose="020B0604020202020204" pitchFamily="34" charset="0"/>
                </a:rPr>
                <a:t>, M.-G. </a:t>
              </a:r>
              <a:r>
                <a:rPr lang="en-US" sz="1200" dirty="0" err="1">
                  <a:latin typeface="Arial" panose="020B0604020202020204" pitchFamily="34" charset="0"/>
                  <a:cs typeface="Arial" panose="020B0604020202020204" pitchFamily="34" charset="0"/>
                </a:rPr>
                <a:t>Alexandru</a:t>
              </a:r>
              <a:r>
                <a:rPr lang="en-US" sz="1200" dirty="0">
                  <a:latin typeface="Arial" panose="020B0604020202020204" pitchFamily="34" charset="0"/>
                  <a:cs typeface="Arial" panose="020B0604020202020204" pitchFamily="34" charset="0"/>
                </a:rPr>
                <a:t>, D. C. </a:t>
              </a:r>
              <a:r>
                <a:rPr lang="en-US" sz="1200" dirty="0" err="1">
                  <a:latin typeface="Arial" panose="020B0604020202020204" pitchFamily="34" charset="0"/>
                  <a:cs typeface="Arial" panose="020B0604020202020204" pitchFamily="34" charset="0"/>
                </a:rPr>
                <a:t>Culita</a:t>
              </a:r>
              <a:r>
                <a:rPr lang="en-US" sz="1200" dirty="0">
                  <a:latin typeface="Arial" panose="020B0604020202020204" pitchFamily="34" charset="0"/>
                  <a:cs typeface="Arial" panose="020B0604020202020204" pitchFamily="34" charset="0"/>
                </a:rPr>
                <a:t>, S. </a:t>
              </a:r>
              <a:r>
                <a:rPr lang="en-US" sz="1200" dirty="0" err="1">
                  <a:latin typeface="Arial" panose="020B0604020202020204" pitchFamily="34" charset="0"/>
                  <a:cs typeface="Arial" panose="020B0604020202020204" pitchFamily="34" charset="0"/>
                </a:rPr>
                <a:t>Preda</a:t>
              </a:r>
              <a:r>
                <a:rPr lang="en-US" sz="1200" dirty="0">
                  <a:latin typeface="Arial" panose="020B0604020202020204" pitchFamily="34" charset="0"/>
                  <a:cs typeface="Arial" panose="020B0604020202020204" pitchFamily="34" charset="0"/>
                </a:rPr>
                <a:t>, J. Calderon-Moreno, C. </a:t>
              </a:r>
              <a:r>
                <a:rPr lang="en-US" sz="1200" dirty="0" err="1">
                  <a:latin typeface="Arial" panose="020B0604020202020204" pitchFamily="34" charset="0"/>
                  <a:cs typeface="Arial" panose="020B0604020202020204" pitchFamily="34" charset="0"/>
                </a:rPr>
                <a:t>Lete</a:t>
              </a:r>
              <a:r>
                <a:rPr lang="en-US" sz="1200" dirty="0">
                  <a:latin typeface="Arial" panose="020B0604020202020204" pitchFamily="34" charset="0"/>
                  <a:cs typeface="Arial" panose="020B0604020202020204" pitchFamily="34" charset="0"/>
                </a:rPr>
                <a:t>, M. Marin,</a:t>
              </a:r>
              <a:r>
                <a:rPr lang="en-US" sz="1200" b="1" i="1" dirty="0">
                  <a:latin typeface="Arial" panose="020B0604020202020204" pitchFamily="34" charset="0"/>
                  <a:cs typeface="Arial" panose="020B0604020202020204" pitchFamily="34" charset="0"/>
                </a:rPr>
                <a:t> Design of copper-based materials for the </a:t>
              </a:r>
              <a:r>
                <a:rPr lang="en-US" sz="1200" b="1" i="1" dirty="0" err="1">
                  <a:latin typeface="Arial" panose="020B0604020202020204" pitchFamily="34" charset="0"/>
                  <a:cs typeface="Arial" panose="020B0604020202020204" pitchFamily="34" charset="0"/>
                </a:rPr>
                <a:t>developement</a:t>
              </a:r>
              <a:r>
                <a:rPr lang="en-US" sz="1200" b="1" i="1" dirty="0">
                  <a:latin typeface="Arial" panose="020B0604020202020204" pitchFamily="34" charset="0"/>
                  <a:cs typeface="Arial" panose="020B0604020202020204" pitchFamily="34" charset="0"/>
                </a:rPr>
                <a:t> of new electrochemical sensors </a:t>
              </a:r>
            </a:p>
          </p:txBody>
        </p:sp>
      </p:grpSp>
    </p:spTree>
    <p:extLst>
      <p:ext uri="{BB962C8B-B14F-4D97-AF65-F5344CB8AC3E}">
        <p14:creationId xmlns:p14="http://schemas.microsoft.com/office/powerpoint/2010/main" val="37024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516524-DEC9-4049-B908-F8C873085E8E}"/>
              </a:ext>
            </a:extLst>
          </p:cNvPr>
          <p:cNvGrpSpPr/>
          <p:nvPr/>
        </p:nvGrpSpPr>
        <p:grpSpPr>
          <a:xfrm>
            <a:off x="100384" y="-1464182"/>
            <a:ext cx="12091616" cy="8018085"/>
            <a:chOff x="100384" y="-1464182"/>
            <a:chExt cx="12091616" cy="8018085"/>
          </a:xfrm>
        </p:grpSpPr>
        <p:grpSp>
          <p:nvGrpSpPr>
            <p:cNvPr id="12" name="Group 11">
              <a:extLst>
                <a:ext uri="{FF2B5EF4-FFF2-40B4-BE49-F238E27FC236}">
                  <a16:creationId xmlns:a16="http://schemas.microsoft.com/office/drawing/2014/main" id="{06658D66-5017-46FF-B740-06E63E958C58}"/>
                </a:ext>
              </a:extLst>
            </p:cNvPr>
            <p:cNvGrpSpPr/>
            <p:nvPr/>
          </p:nvGrpSpPr>
          <p:grpSpPr>
            <a:xfrm>
              <a:off x="100384" y="-1464182"/>
              <a:ext cx="12091616" cy="8018085"/>
              <a:chOff x="100384" y="-1464182"/>
              <a:chExt cx="12091616" cy="8018085"/>
            </a:xfrm>
          </p:grpSpPr>
          <p:sp>
            <p:nvSpPr>
              <p:cNvPr id="2" name="TextBox 1">
                <a:extLst>
                  <a:ext uri="{FF2B5EF4-FFF2-40B4-BE49-F238E27FC236}">
                    <a16:creationId xmlns:a16="http://schemas.microsoft.com/office/drawing/2014/main" id="{6D6E2CB5-67F6-49E9-9DBD-32E208029667}"/>
                  </a:ext>
                </a:extLst>
              </p:cNvPr>
              <p:cNvSpPr txBox="1"/>
              <p:nvPr/>
            </p:nvSpPr>
            <p:spPr>
              <a:xfrm flipH="1">
                <a:off x="261072" y="41235"/>
                <a:ext cx="5116287"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4B68CEB3-462E-48FE-8C8A-25D2792F2E4C}"/>
                  </a:ext>
                </a:extLst>
              </p:cNvPr>
              <p:cNvSpPr txBox="1"/>
              <p:nvPr/>
            </p:nvSpPr>
            <p:spPr>
              <a:xfrm>
                <a:off x="3675477" y="102790"/>
                <a:ext cx="5375189"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err="1">
                    <a:solidFill>
                      <a:srgbClr val="C00000"/>
                    </a:solidFill>
                    <a:latin typeface="Comic Sans MS" panose="030F0702030302020204" pitchFamily="66" charset="0"/>
                    <a:cs typeface="Arial" panose="020B0604020202020204" pitchFamily="34" charset="0"/>
                  </a:rPr>
                  <a:t>Participare</a:t>
                </a:r>
                <a:r>
                  <a:rPr lang="en-US" sz="2000" b="1" i="1" dirty="0">
                    <a:solidFill>
                      <a:srgbClr val="C00000"/>
                    </a:solidFill>
                    <a:latin typeface="Comic Sans MS" panose="030F0702030302020204" pitchFamily="66" charset="0"/>
                    <a:cs typeface="Arial" panose="020B0604020202020204" pitchFamily="34" charset="0"/>
                  </a:rPr>
                  <a:t> la </a:t>
                </a:r>
                <a:r>
                  <a:rPr lang="en-US" sz="2000" b="1" i="1" dirty="0" err="1">
                    <a:solidFill>
                      <a:srgbClr val="C00000"/>
                    </a:solidFill>
                    <a:latin typeface="Comic Sans MS" panose="030F0702030302020204" pitchFamily="66" charset="0"/>
                    <a:cs typeface="Arial" panose="020B0604020202020204" pitchFamily="34" charset="0"/>
                  </a:rPr>
                  <a:t>conferinţe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internaţionale</a:t>
                </a:r>
                <a:endParaRPr lang="en-US" sz="2000" b="1" i="1" dirty="0">
                  <a:solidFill>
                    <a:srgbClr val="C00000"/>
                  </a:solidFill>
                  <a:latin typeface="Comic Sans MS" panose="030F0702030302020204" pitchFamily="66" charset="0"/>
                  <a:cs typeface="Arial" panose="020B0604020202020204" pitchFamily="34" charset="0"/>
                </a:endParaRPr>
              </a:p>
            </p:txBody>
          </p:sp>
          <p:sp>
            <p:nvSpPr>
              <p:cNvPr id="4" name="Rectangle 2">
                <a:extLst>
                  <a:ext uri="{FF2B5EF4-FFF2-40B4-BE49-F238E27FC236}">
                    <a16:creationId xmlns:a16="http://schemas.microsoft.com/office/drawing/2014/main" id="{009D8615-F710-4214-9165-8D6F6727AA6A}"/>
                  </a:ext>
                </a:extLst>
              </p:cNvPr>
              <p:cNvSpPr>
                <a:spLocks noChangeArrowheads="1"/>
              </p:cNvSpPr>
              <p:nvPr/>
            </p:nvSpPr>
            <p:spPr bwMode="auto">
              <a:xfrm flipV="1">
                <a:off x="5041593" y="-1464182"/>
                <a:ext cx="7150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B54BAFE6-4020-48FB-80FC-F3F9264C5B11}"/>
                  </a:ext>
                </a:extLst>
              </p:cNvPr>
              <p:cNvSpPr txBox="1"/>
              <p:nvPr/>
            </p:nvSpPr>
            <p:spPr>
              <a:xfrm>
                <a:off x="100384" y="654910"/>
                <a:ext cx="11991231" cy="369332"/>
              </a:xfrm>
              <a:prstGeom prst="rect">
                <a:avLst/>
              </a:prstGeom>
              <a:solidFill>
                <a:schemeClr val="accent4">
                  <a:lumMod val="20000"/>
                  <a:lumOff val="80000"/>
                </a:schemeClr>
              </a:solidFill>
              <a:ln>
                <a:solidFill>
                  <a:schemeClr val="accent1"/>
                </a:solidFill>
              </a:ln>
            </p:spPr>
            <p:txBody>
              <a:bodyPr wrap="none" rtlCol="0">
                <a:spAutoFit/>
              </a:bodyPr>
              <a:lstStyle/>
              <a:p>
                <a:r>
                  <a:rPr lang="ro-RO" sz="1800" b="1" dirty="0">
                    <a:effectLst/>
                    <a:latin typeface="Arial" panose="020B0604020202020204" pitchFamily="34" charset="0"/>
                    <a:ea typeface="Calibri" panose="020F0502020204030204" pitchFamily="34" charset="0"/>
                    <a:cs typeface="Arial" panose="020B0604020202020204" pitchFamily="34" charset="0"/>
                  </a:rPr>
                  <a:t>The 3rd Advances in Green Chemistry Conference – AGChem 2022 (26-30 September 2022) Poznań, Poland</a:t>
                </a: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774FF33-F82B-4C8A-9350-94801D33243B}"/>
                  </a:ext>
                </a:extLst>
              </p:cNvPr>
              <p:cNvSpPr txBox="1"/>
              <p:nvPr/>
            </p:nvSpPr>
            <p:spPr>
              <a:xfrm>
                <a:off x="1022422" y="5456431"/>
                <a:ext cx="3913727" cy="1015663"/>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G. </a:t>
                </a:r>
                <a:r>
                  <a:rPr lang="en-US" sz="1200" b="1" dirty="0" err="1">
                    <a:latin typeface="Arial" panose="020B0604020202020204" pitchFamily="34" charset="0"/>
                    <a:cs typeface="Arial" panose="020B0604020202020204" pitchFamily="34" charset="0"/>
                  </a:rPr>
                  <a:t>Socoteanu</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Patrinoiu</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J. M. Calderon Moreno, S. </a:t>
                </a:r>
                <a:r>
                  <a:rPr lang="en-US" sz="1200" dirty="0" err="1">
                    <a:latin typeface="Arial" panose="020B0604020202020204" pitchFamily="34" charset="0"/>
                    <a:cs typeface="Arial" panose="020B0604020202020204" pitchFamily="34" charset="0"/>
                  </a:rPr>
                  <a:t>Somacescu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Musuc</a:t>
                </a:r>
                <a:r>
                  <a:rPr lang="en-US" sz="1200" dirty="0">
                    <a:latin typeface="Arial" panose="020B0604020202020204" pitchFamily="34" charset="0"/>
                    <a:cs typeface="Arial" panose="020B0604020202020204" pitchFamily="34" charset="0"/>
                  </a:rPr>
                  <a:t>, T. </a:t>
                </a:r>
                <a:r>
                  <a:rPr lang="en-US" sz="1200" dirty="0" err="1">
                    <a:latin typeface="Arial" panose="020B0604020202020204" pitchFamily="34" charset="0"/>
                    <a:cs typeface="Arial" panose="020B0604020202020204" pitchFamily="34" charset="0"/>
                  </a:rPr>
                  <a:t>Spataru</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Ionita</a:t>
                </a:r>
                <a:endParaRPr lang="en-US" sz="1200"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Novel Redox-Active Stable Free Radical Carbonaceous Composites. Blackberry-like </a:t>
                </a:r>
                <a:r>
                  <a:rPr lang="en-US" sz="1200" b="1" dirty="0" err="1">
                    <a:latin typeface="Arial" panose="020B0604020202020204" pitchFamily="34" charset="0"/>
                    <a:cs typeface="Arial" panose="020B0604020202020204" pitchFamily="34" charset="0"/>
                  </a:rPr>
                  <a:t>Hydrochars</a:t>
                </a:r>
                <a:r>
                  <a:rPr lang="en-US" sz="1200" b="1" dirty="0">
                    <a:latin typeface="Arial" panose="020B0604020202020204" pitchFamily="34" charset="0"/>
                    <a:cs typeface="Arial" panose="020B0604020202020204" pitchFamily="34" charset="0"/>
                  </a:rPr>
                  <a:t> with Enhanced Electrocatalytic Activity</a:t>
                </a:r>
              </a:p>
            </p:txBody>
          </p:sp>
          <p:pic>
            <p:nvPicPr>
              <p:cNvPr id="9" name="Picture 8">
                <a:extLst>
                  <a:ext uri="{FF2B5EF4-FFF2-40B4-BE49-F238E27FC236}">
                    <a16:creationId xmlns:a16="http://schemas.microsoft.com/office/drawing/2014/main" id="{B6D60357-D876-4715-B26A-B7E3D316D4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1555" y="1315406"/>
                <a:ext cx="2290611" cy="4036999"/>
              </a:xfrm>
              <a:prstGeom prst="rect">
                <a:avLst/>
              </a:prstGeom>
            </p:spPr>
          </p:pic>
          <p:sp>
            <p:nvSpPr>
              <p:cNvPr id="10" name="TextBox 9">
                <a:extLst>
                  <a:ext uri="{FF2B5EF4-FFF2-40B4-BE49-F238E27FC236}">
                    <a16:creationId xmlns:a16="http://schemas.microsoft.com/office/drawing/2014/main" id="{0A431F31-8315-4B76-88B7-246D33396F69}"/>
                  </a:ext>
                </a:extLst>
              </p:cNvPr>
              <p:cNvSpPr txBox="1"/>
              <p:nvPr/>
            </p:nvSpPr>
            <p:spPr>
              <a:xfrm>
                <a:off x="6217109" y="5168908"/>
                <a:ext cx="3619501" cy="1384995"/>
              </a:xfrm>
              <a:prstGeom prst="rect">
                <a:avLst/>
              </a:prstGeom>
              <a:noFill/>
            </p:spPr>
            <p:txBody>
              <a:bodyPr wrap="square" rtlCol="0">
                <a:spAutoFit/>
              </a:bodyPr>
              <a:lstStyle/>
              <a:p>
                <a:pPr algn="just"/>
                <a:endParaRPr lang="en-US" sz="1200" b="0" i="0" u="none" strike="noStrike" baseline="0" dirty="0">
                  <a:solidFill>
                    <a:srgbClr val="000000"/>
                  </a:solidFill>
                  <a:latin typeface="Arial" panose="020B0604020202020204" pitchFamily="34" charset="0"/>
                  <a:cs typeface="Arial" panose="020B0604020202020204" pitchFamily="34" charset="0"/>
                </a:endParaRPr>
              </a:p>
              <a:p>
                <a:pPr marR="0" algn="just"/>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1" i="0" strike="noStrike" baseline="0" dirty="0">
                    <a:solidFill>
                      <a:srgbClr val="000000"/>
                    </a:solidFill>
                    <a:latin typeface="Arial" panose="020B0604020202020204" pitchFamily="34" charset="0"/>
                    <a:cs typeface="Arial" panose="020B0604020202020204" pitchFamily="34" charset="0"/>
                  </a:rPr>
                  <a:t>A.-</a:t>
                </a:r>
                <a:r>
                  <a:rPr lang="en-US" sz="1200" b="1" i="0" strike="noStrike" baseline="0" dirty="0" err="1">
                    <a:solidFill>
                      <a:srgbClr val="000000"/>
                    </a:solidFill>
                    <a:latin typeface="Arial" panose="020B0604020202020204" pitchFamily="34" charset="0"/>
                    <a:cs typeface="Arial" panose="020B0604020202020204" pitchFamily="34" charset="0"/>
                  </a:rPr>
                  <a:t>M.Spinciu</a:t>
                </a:r>
                <a:r>
                  <a:rPr lang="en-US" sz="1200" b="0" i="0" strike="noStrike" baseline="0" dirty="0">
                    <a:solidFill>
                      <a:srgbClr val="000000"/>
                    </a:solidFill>
                    <a:latin typeface="Arial" panose="020B0604020202020204" pitchFamily="34" charset="0"/>
                    <a:cs typeface="Arial" panose="020B0604020202020204" pitchFamily="34" charset="0"/>
                  </a:rPr>
                  <a:t>, C. D. </a:t>
                </a:r>
                <a:r>
                  <a:rPr lang="en-US" sz="1200" b="0" i="0" strike="noStrike" baseline="0" dirty="0" err="1">
                    <a:solidFill>
                      <a:srgbClr val="000000"/>
                    </a:solidFill>
                    <a:latin typeface="Arial" panose="020B0604020202020204" pitchFamily="34" charset="0"/>
                    <a:cs typeface="Arial" panose="020B0604020202020204" pitchFamily="34" charset="0"/>
                  </a:rPr>
                  <a:t>Ene</a:t>
                </a:r>
                <a:r>
                  <a:rPr lang="en-US" sz="1200" b="0" i="0" strike="noStrike" baseline="0" dirty="0">
                    <a:solidFill>
                      <a:srgbClr val="000000"/>
                    </a:solidFill>
                    <a:latin typeface="Arial" panose="020B0604020202020204" pitchFamily="34" charset="0"/>
                    <a:cs typeface="Arial" panose="020B0604020202020204" pitchFamily="34" charset="0"/>
                  </a:rPr>
                  <a:t>, S. </a:t>
                </a:r>
                <a:r>
                  <a:rPr lang="en-US" sz="1200" b="0" i="0" strike="noStrike" baseline="0" dirty="0" err="1">
                    <a:solidFill>
                      <a:srgbClr val="000000"/>
                    </a:solidFill>
                    <a:latin typeface="Arial" panose="020B0604020202020204" pitchFamily="34" charset="0"/>
                    <a:cs typeface="Arial" panose="020B0604020202020204" pitchFamily="34" charset="0"/>
                  </a:rPr>
                  <a:t>Predaa</a:t>
                </a:r>
                <a:r>
                  <a:rPr lang="en-US" sz="1200" b="0" i="0" strike="noStrike" baseline="0" dirty="0">
                    <a:solidFill>
                      <a:srgbClr val="000000"/>
                    </a:solidFill>
                    <a:latin typeface="Arial" panose="020B0604020202020204" pitchFamily="34" charset="0"/>
                    <a:cs typeface="Arial" panose="020B0604020202020204" pitchFamily="34" charset="0"/>
                  </a:rPr>
                  <a:t>, J. Calderon Moreno, C. </a:t>
                </a:r>
                <a:r>
                  <a:rPr lang="en-US" sz="1200" b="0" i="0" strike="noStrike" baseline="0" dirty="0" err="1">
                    <a:solidFill>
                      <a:srgbClr val="000000"/>
                    </a:solidFill>
                    <a:latin typeface="Arial" panose="020B0604020202020204" pitchFamily="34" charset="0"/>
                    <a:cs typeface="Arial" panose="020B0604020202020204" pitchFamily="34" charset="0"/>
                  </a:rPr>
                  <a:t>Lete</a:t>
                </a:r>
                <a:r>
                  <a:rPr lang="en-US" sz="1200" b="0" i="0" strike="noStrike" baseline="0" dirty="0">
                    <a:solidFill>
                      <a:srgbClr val="000000"/>
                    </a:solidFill>
                    <a:latin typeface="Arial" panose="020B0604020202020204" pitchFamily="34" charset="0"/>
                    <a:cs typeface="Arial" panose="020B0604020202020204" pitchFamily="34" charset="0"/>
                  </a:rPr>
                  <a:t>, D. Visinescu</a:t>
                </a:r>
              </a:p>
              <a:p>
                <a:pPr marR="0" algn="just"/>
                <a:r>
                  <a:rPr lang="en-US" sz="1200" b="0" i="0" strike="noStrike" baseline="0" dirty="0">
                    <a:solidFill>
                      <a:srgbClr val="000000"/>
                    </a:solidFill>
                    <a:latin typeface="Arial" panose="020B0604020202020204" pitchFamily="34" charset="0"/>
                    <a:cs typeface="Arial" panose="020B0604020202020204" pitchFamily="34" charset="0"/>
                  </a:rPr>
                  <a:t> </a:t>
                </a:r>
                <a:r>
                  <a:rPr lang="en-US" sz="1200" b="1" strike="noStrike" baseline="0" dirty="0">
                    <a:solidFill>
                      <a:srgbClr val="000000"/>
                    </a:solidFill>
                    <a:latin typeface="Arial" panose="020B0604020202020204" pitchFamily="34" charset="0"/>
                    <a:cs typeface="Arial" panose="020B0604020202020204" pitchFamily="34" charset="0"/>
                  </a:rPr>
                  <a:t>Design of new copper/</a:t>
                </a:r>
                <a:r>
                  <a:rPr lang="en-US" sz="1200" b="1" strike="noStrike" baseline="0" dirty="0" err="1">
                    <a:solidFill>
                      <a:srgbClr val="000000"/>
                    </a:solidFill>
                    <a:latin typeface="Arial" panose="020B0604020202020204" pitchFamily="34" charset="0"/>
                    <a:cs typeface="Arial" panose="020B0604020202020204" pitchFamily="34" charset="0"/>
                  </a:rPr>
                  <a:t>hc</a:t>
                </a:r>
                <a:r>
                  <a:rPr lang="en-US" sz="1200" b="1" strike="noStrike" baseline="0" dirty="0">
                    <a:solidFill>
                      <a:srgbClr val="000000"/>
                    </a:solidFill>
                    <a:latin typeface="Arial" panose="020B0604020202020204" pitchFamily="34" charset="0"/>
                    <a:cs typeface="Arial" panose="020B0604020202020204" pitchFamily="34" charset="0"/>
                  </a:rPr>
                  <a:t> composites for the development of “green” electrochemical sensors (</a:t>
                </a:r>
                <a:r>
                  <a:rPr lang="en-US" sz="1200" b="1" strike="noStrike" baseline="0" dirty="0" err="1">
                    <a:solidFill>
                      <a:srgbClr val="000000"/>
                    </a:solidFill>
                    <a:latin typeface="Arial" panose="020B0604020202020204" pitchFamily="34" charset="0"/>
                    <a:cs typeface="Arial" panose="020B0604020202020204" pitchFamily="34" charset="0"/>
                  </a:rPr>
                  <a:t>hc</a:t>
                </a:r>
                <a:r>
                  <a:rPr lang="en-US" sz="1200" b="1" strike="noStrike" baseline="0" dirty="0">
                    <a:solidFill>
                      <a:srgbClr val="000000"/>
                    </a:solidFill>
                    <a:latin typeface="Arial" panose="020B0604020202020204" pitchFamily="34" charset="0"/>
                    <a:cs typeface="Arial" panose="020B0604020202020204" pitchFamily="34" charset="0"/>
                  </a:rPr>
                  <a:t> = carbonaceous-based support derived from (poly)saccharides)</a:t>
                </a:r>
                <a:endParaRPr lang="en-US" sz="1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9F8F7DA-2C08-4C4B-886A-50E2B93942E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87978" y="1114697"/>
                <a:ext cx="2578761" cy="924288"/>
              </a:xfrm>
              <a:prstGeom prst="rect">
                <a:avLst/>
              </a:prstGeom>
            </p:spPr>
          </p:pic>
        </p:grpSp>
        <p:pic>
          <p:nvPicPr>
            <p:cNvPr id="13" name="Picture 12" descr="Diagram&#10;&#10;Description automatically generated with low confidence">
              <a:extLst>
                <a:ext uri="{FF2B5EF4-FFF2-40B4-BE49-F238E27FC236}">
                  <a16:creationId xmlns:a16="http://schemas.microsoft.com/office/drawing/2014/main" id="{385CC503-E221-49F7-8E5B-F5E97234AD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7497" y="1311765"/>
              <a:ext cx="2205665" cy="3857143"/>
            </a:xfrm>
            <a:prstGeom prst="rect">
              <a:avLst/>
            </a:prstGeom>
          </p:spPr>
        </p:pic>
      </p:grpSp>
    </p:spTree>
    <p:extLst>
      <p:ext uri="{BB962C8B-B14F-4D97-AF65-F5344CB8AC3E}">
        <p14:creationId xmlns:p14="http://schemas.microsoft.com/office/powerpoint/2010/main" val="238586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042D459-422A-46C1-8120-FBD03172EC0B}"/>
              </a:ext>
            </a:extLst>
          </p:cNvPr>
          <p:cNvGrpSpPr/>
          <p:nvPr/>
        </p:nvGrpSpPr>
        <p:grpSpPr>
          <a:xfrm>
            <a:off x="280799" y="115732"/>
            <a:ext cx="11336048" cy="6134093"/>
            <a:chOff x="280799" y="115732"/>
            <a:chExt cx="11336048" cy="6134093"/>
          </a:xfrm>
        </p:grpSpPr>
        <p:sp>
          <p:nvSpPr>
            <p:cNvPr id="2" name="TextBox 1">
              <a:extLst>
                <a:ext uri="{FF2B5EF4-FFF2-40B4-BE49-F238E27FC236}">
                  <a16:creationId xmlns:a16="http://schemas.microsoft.com/office/drawing/2014/main" id="{EACBD61D-FA58-45FE-9B16-6FB6F8C0FAE8}"/>
                </a:ext>
              </a:extLst>
            </p:cNvPr>
            <p:cNvSpPr txBox="1"/>
            <p:nvPr/>
          </p:nvSpPr>
          <p:spPr>
            <a:xfrm flipH="1">
              <a:off x="280799" y="115732"/>
              <a:ext cx="5116287" cy="523220"/>
            </a:xfrm>
            <a:prstGeom prst="rect">
              <a:avLst/>
            </a:prstGeom>
            <a:noFill/>
          </p:spPr>
          <p:txBody>
            <a:bodyPr wrap="square" rtlCol="0">
              <a:spAutoFit/>
            </a:bodyPr>
            <a:lstStyle/>
            <a:p>
              <a:pPr algn="just"/>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- 2022 </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934E61DE-F06A-437D-8184-072D1E13AC24}"/>
                </a:ext>
              </a:extLst>
            </p:cNvPr>
            <p:cNvSpPr txBox="1"/>
            <p:nvPr/>
          </p:nvSpPr>
          <p:spPr>
            <a:xfrm>
              <a:off x="280799" y="763378"/>
              <a:ext cx="4684296" cy="338554"/>
            </a:xfrm>
            <a:prstGeom prst="rect">
              <a:avLst/>
            </a:prstGeom>
            <a:noFill/>
          </p:spPr>
          <p:txBody>
            <a:bodyPr wrap="none" rtlCol="0">
              <a:spAutoFit/>
            </a:bodyPr>
            <a:lstStyle/>
            <a:p>
              <a:pPr algn="just"/>
              <a:r>
                <a:rPr lang="en-US" sz="1600" b="1" dirty="0" err="1">
                  <a:solidFill>
                    <a:srgbClr val="C00000"/>
                  </a:solidFill>
                  <a:latin typeface="Comic Sans MS" panose="030F0902030302020204" pitchFamily="66" charset="0"/>
                </a:rPr>
                <a:t>Două</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articole</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publicate</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în</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reviste</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cotate</a:t>
              </a:r>
              <a:r>
                <a:rPr lang="en-US" sz="1600" b="1" dirty="0">
                  <a:solidFill>
                    <a:srgbClr val="C00000"/>
                  </a:solidFill>
                  <a:latin typeface="Comic Sans MS" panose="030F0902030302020204" pitchFamily="66" charset="0"/>
                </a:rPr>
                <a:t> ISI</a:t>
              </a:r>
              <a:endParaRPr lang="x-none" sz="1600" b="1" dirty="0">
                <a:solidFill>
                  <a:srgbClr val="C00000"/>
                </a:solidFill>
                <a:latin typeface="Comic Sans MS" panose="030F0902030302020204" pitchFamily="66" charset="0"/>
              </a:endParaRPr>
            </a:p>
          </p:txBody>
        </p:sp>
        <p:sp>
          <p:nvSpPr>
            <p:cNvPr id="4" name="TextBox 3">
              <a:extLst>
                <a:ext uri="{FF2B5EF4-FFF2-40B4-BE49-F238E27FC236}">
                  <a16:creationId xmlns:a16="http://schemas.microsoft.com/office/drawing/2014/main" id="{D3EEAD4B-60FE-4751-840E-B54F8303EF37}"/>
                </a:ext>
              </a:extLst>
            </p:cNvPr>
            <p:cNvSpPr txBox="1"/>
            <p:nvPr/>
          </p:nvSpPr>
          <p:spPr>
            <a:xfrm>
              <a:off x="280799" y="2169726"/>
              <a:ext cx="10847865" cy="830997"/>
            </a:xfrm>
            <a:prstGeom prst="rect">
              <a:avLst/>
            </a:prstGeom>
            <a:noFill/>
          </p:spPr>
          <p:txBody>
            <a:bodyPr wrap="square" rtlCol="0">
              <a:spAutoFit/>
            </a:bodyPr>
            <a:lstStyle/>
            <a:p>
              <a:pPr algn="just"/>
              <a:r>
                <a:rPr lang="en-US" sz="1600" i="1" dirty="0">
                  <a:latin typeface="Comic Sans MS" panose="030F0702030302020204" pitchFamily="66" charset="0"/>
                </a:rPr>
                <a:t>Copper(II) Oxide Nanoparticles Embedded within a PEDOT Matrix for Hydrogen Peroxide Electrochemical Sensing </a:t>
              </a:r>
              <a:r>
                <a:rPr lang="en-US" sz="1600" dirty="0">
                  <a:latin typeface="Comic Sans MS" panose="030F0702030302020204" pitchFamily="66" charset="0"/>
                </a:rPr>
                <a:t>, C. </a:t>
              </a:r>
              <a:r>
                <a:rPr lang="en-US" sz="1600" dirty="0" err="1">
                  <a:latin typeface="Comic Sans MS" panose="030F0702030302020204" pitchFamily="66" charset="0"/>
                </a:rPr>
                <a:t>Lete</a:t>
              </a:r>
              <a:r>
                <a:rPr lang="en-US" sz="1600" dirty="0">
                  <a:latin typeface="Comic Sans MS" panose="030F0702030302020204" pitchFamily="66" charset="0"/>
                </a:rPr>
                <a:t>, A.-M. </a:t>
              </a:r>
              <a:r>
                <a:rPr lang="en-US" sz="1600" dirty="0" err="1">
                  <a:latin typeface="Comic Sans MS" panose="030F0702030302020204" pitchFamily="66" charset="0"/>
                </a:rPr>
                <a:t>Spinciu</a:t>
              </a:r>
              <a:r>
                <a:rPr lang="en-US" sz="1600" dirty="0">
                  <a:latin typeface="Comic Sans MS" panose="030F0702030302020204" pitchFamily="66" charset="0"/>
                </a:rPr>
                <a:t>, M.-G. </a:t>
              </a:r>
              <a:r>
                <a:rPr lang="en-US" sz="1600" dirty="0" err="1">
                  <a:latin typeface="Comic Sans MS" panose="030F0702030302020204" pitchFamily="66" charset="0"/>
                </a:rPr>
                <a:t>Alexandru</a:t>
              </a:r>
              <a:r>
                <a:rPr lang="en-US" sz="1600" dirty="0">
                  <a:latin typeface="Comic Sans MS" panose="030F0702030302020204" pitchFamily="66" charset="0"/>
                </a:rPr>
                <a:t>, J. Calderon Moreno, S.-A. </a:t>
              </a:r>
              <a:r>
                <a:rPr lang="en-US" sz="1600" dirty="0" err="1">
                  <a:latin typeface="Comic Sans MS" panose="030F0702030302020204" pitchFamily="66" charset="0"/>
                </a:rPr>
                <a:t>Leau</a:t>
              </a:r>
              <a:r>
                <a:rPr lang="en-US" sz="1600" dirty="0">
                  <a:latin typeface="Comic Sans MS" panose="030F0702030302020204" pitchFamily="66" charset="0"/>
                </a:rPr>
                <a:t>, M. Marin, D. Visinescu, Sensors, </a:t>
              </a:r>
              <a:r>
                <a:rPr lang="en-US" sz="1600" b="1" dirty="0">
                  <a:latin typeface="Comic Sans MS" panose="030F0702030302020204" pitchFamily="66" charset="0"/>
                </a:rPr>
                <a:t>2022</a:t>
              </a:r>
              <a:r>
                <a:rPr lang="en-US" sz="1600" dirty="0">
                  <a:latin typeface="Comic Sans MS" panose="030F0702030302020204" pitchFamily="66" charset="0"/>
                </a:rPr>
                <a:t>, </a:t>
              </a:r>
              <a:r>
                <a:rPr lang="en-US" sz="1600" i="1" dirty="0">
                  <a:latin typeface="Comic Sans MS" panose="030F0702030302020204" pitchFamily="66" charset="0"/>
                </a:rPr>
                <a:t>22</a:t>
              </a:r>
              <a:r>
                <a:rPr lang="en-US" sz="1600" dirty="0">
                  <a:latin typeface="Comic Sans MS" panose="030F0702030302020204" pitchFamily="66" charset="0"/>
                </a:rPr>
                <a:t>, 8252</a:t>
              </a:r>
              <a:endParaRPr lang="x-none" sz="1600" dirty="0">
                <a:latin typeface="Comic Sans MS" panose="030F0702030302020204" pitchFamily="66" charset="0"/>
              </a:endParaRPr>
            </a:p>
          </p:txBody>
        </p:sp>
        <p:sp>
          <p:nvSpPr>
            <p:cNvPr id="5" name="TextBox 4">
              <a:extLst>
                <a:ext uri="{FF2B5EF4-FFF2-40B4-BE49-F238E27FC236}">
                  <a16:creationId xmlns:a16="http://schemas.microsoft.com/office/drawing/2014/main" id="{ACCF7FF1-5D99-46C9-B38C-C7C54ACA0E26}"/>
                </a:ext>
              </a:extLst>
            </p:cNvPr>
            <p:cNvSpPr txBox="1"/>
            <p:nvPr/>
          </p:nvSpPr>
          <p:spPr>
            <a:xfrm>
              <a:off x="280799" y="1172605"/>
              <a:ext cx="10694041" cy="830997"/>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Benign by design: porous spherical </a:t>
              </a:r>
              <a:r>
                <a:rPr lang="en-US" sz="1600" i="1" dirty="0" err="1">
                  <a:effectLst/>
                  <a:latin typeface="Comic Sans MS" panose="030F0702030302020204" pitchFamily="66" charset="0"/>
                  <a:ea typeface="Calibri" panose="020F0502020204030204" pitchFamily="34" charset="0"/>
                </a:rPr>
                <a:t>ZnO</a:t>
              </a:r>
              <a:r>
                <a:rPr lang="en-US" sz="1600" i="1" dirty="0">
                  <a:effectLst/>
                  <a:latin typeface="Comic Sans MS" panose="030F0702030302020204" pitchFamily="66" charset="0"/>
                  <a:ea typeface="Calibri" panose="020F0502020204030204" pitchFamily="34" charset="0"/>
                </a:rPr>
                <a:t>-alginate family via a dual-template synthesis</a:t>
              </a:r>
              <a:r>
                <a:rPr lang="en-US" sz="1600" dirty="0">
                  <a:effectLst/>
                  <a:latin typeface="Comic Sans MS" panose="030F0702030302020204" pitchFamily="66" charset="0"/>
                  <a:ea typeface="Calibri" panose="020F0502020204030204" pitchFamily="34" charset="0"/>
                </a:rPr>
                <a:t>, C. D. </a:t>
              </a:r>
              <a:r>
                <a:rPr lang="en-US" sz="1600" dirty="0" err="1">
                  <a:effectLst/>
                  <a:latin typeface="Comic Sans MS" panose="030F0702030302020204" pitchFamily="66" charset="0"/>
                  <a:ea typeface="Calibri" panose="020F0502020204030204" pitchFamily="34" charset="0"/>
                </a:rPr>
                <a:t>Ene</a:t>
              </a:r>
              <a:r>
                <a:rPr lang="en-US" sz="1600" dirty="0">
                  <a:effectLst/>
                  <a:latin typeface="Comic Sans MS" panose="030F0702030302020204" pitchFamily="66" charset="0"/>
                  <a:ea typeface="Calibri" panose="020F0502020204030204" pitchFamily="34" charset="0"/>
                </a:rPr>
                <a:t>, P.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a:t>
              </a:r>
              <a:r>
                <a:rPr lang="en-US" sz="1600" baseline="30000"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E. M. </a:t>
              </a:r>
              <a:r>
                <a:rPr lang="en-US" sz="1600" dirty="0" err="1">
                  <a:effectLst/>
                  <a:latin typeface="Comic Sans MS" panose="030F0702030302020204" pitchFamily="66" charset="0"/>
                  <a:ea typeface="Calibri" panose="020F0502020204030204" pitchFamily="34" charset="0"/>
                </a:rPr>
                <a:t>Anghel</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I. Atkinson, M. C. </a:t>
              </a:r>
              <a:r>
                <a:rPr lang="en-US" sz="1600" dirty="0" err="1">
                  <a:effectLst/>
                  <a:latin typeface="Comic Sans MS" panose="030F0702030302020204" pitchFamily="66" charset="0"/>
                  <a:ea typeface="Calibri" panose="020F0502020204030204" pitchFamily="34" charset="0"/>
                </a:rPr>
                <a:t>Chifiriuc</a:t>
              </a:r>
              <a:r>
                <a:rPr lang="en-US" sz="1600" dirty="0">
                  <a:effectLst/>
                  <a:latin typeface="Comic Sans MS" panose="030F0702030302020204" pitchFamily="66" charset="0"/>
                  <a:ea typeface="Calibri" panose="020F0502020204030204" pitchFamily="34" charset="0"/>
                </a:rPr>
                <a:t>, J. M. Calderón-Moreno, O. Carp,  </a:t>
              </a:r>
              <a:r>
                <a:rPr lang="en-US" sz="1600" i="1" dirty="0">
                  <a:effectLst/>
                  <a:latin typeface="Comic Sans MS" panose="030F0702030302020204" pitchFamily="66" charset="0"/>
                  <a:ea typeface="Calibri" panose="020F0502020204030204" pitchFamily="34" charset="0"/>
                </a:rPr>
                <a:t>Appl. Surf. Sci.</a:t>
              </a:r>
              <a:r>
                <a:rPr lang="en-US" sz="1600" dirty="0">
                  <a:effectLst/>
                  <a:latin typeface="Comic Sans MS" panose="030F0702030302020204" pitchFamily="66" charset="0"/>
                  <a:ea typeface="Calibri" panose="020F0502020204030204" pitchFamily="34" charset="0"/>
                </a:rPr>
                <a:t> </a:t>
              </a:r>
              <a:r>
                <a:rPr lang="en-US" sz="1600" b="1" dirty="0">
                  <a:effectLst/>
                  <a:latin typeface="Comic Sans MS" panose="030F0702030302020204" pitchFamily="66" charset="0"/>
                  <a:ea typeface="Calibri" panose="020F0502020204030204" pitchFamily="34" charset="0"/>
                </a:rPr>
                <a:t>2022, </a:t>
              </a:r>
              <a:r>
                <a:rPr lang="en-US" sz="1600" i="1" dirty="0">
                  <a:effectLst/>
                  <a:latin typeface="Comic Sans MS" panose="030F0702030302020204" pitchFamily="66" charset="0"/>
                  <a:ea typeface="Calibri" panose="020F0502020204030204" pitchFamily="34" charset="0"/>
                </a:rPr>
                <a:t>580</a:t>
              </a:r>
              <a:r>
                <a:rPr lang="en-US" sz="1600" b="1"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nr. 152231</a:t>
              </a:r>
              <a:endParaRPr lang="en-US" sz="1600" dirty="0">
                <a:latin typeface="Comic Sans MS" panose="030F0702030302020204" pitchFamily="66" charset="0"/>
              </a:endParaRPr>
            </a:p>
          </p:txBody>
        </p:sp>
        <p:sp>
          <p:nvSpPr>
            <p:cNvPr id="6" name="TextBox 5">
              <a:extLst>
                <a:ext uri="{FF2B5EF4-FFF2-40B4-BE49-F238E27FC236}">
                  <a16:creationId xmlns:a16="http://schemas.microsoft.com/office/drawing/2014/main" id="{D7E59B84-EFB7-4C48-8A10-59F327C093DF}"/>
                </a:ext>
              </a:extLst>
            </p:cNvPr>
            <p:cNvSpPr txBox="1"/>
            <p:nvPr/>
          </p:nvSpPr>
          <p:spPr>
            <a:xfrm>
              <a:off x="280799" y="3183155"/>
              <a:ext cx="2416046" cy="338554"/>
            </a:xfrm>
            <a:prstGeom prst="rect">
              <a:avLst/>
            </a:prstGeom>
            <a:noFill/>
          </p:spPr>
          <p:txBody>
            <a:bodyPr wrap="none" rtlCol="0">
              <a:spAutoFit/>
            </a:bodyPr>
            <a:lstStyle/>
            <a:p>
              <a:pPr algn="just"/>
              <a:r>
                <a:rPr lang="en-US" sz="1600" b="1" dirty="0" err="1">
                  <a:solidFill>
                    <a:srgbClr val="C00000"/>
                  </a:solidFill>
                  <a:latin typeface="Comic Sans MS" panose="030F0702030302020204" pitchFamily="66" charset="0"/>
                </a:rPr>
                <a:t>Manuscris</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în</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pregătire</a:t>
              </a:r>
              <a:endParaRPr lang="en-US" sz="1600" b="1" dirty="0">
                <a:solidFill>
                  <a:srgbClr val="C00000"/>
                </a:solidFill>
                <a:latin typeface="Comic Sans MS" panose="030F0702030302020204" pitchFamily="66" charset="0"/>
              </a:endParaRPr>
            </a:p>
          </p:txBody>
        </p:sp>
        <p:sp>
          <p:nvSpPr>
            <p:cNvPr id="7" name="TextBox 6">
              <a:extLst>
                <a:ext uri="{FF2B5EF4-FFF2-40B4-BE49-F238E27FC236}">
                  <a16:creationId xmlns:a16="http://schemas.microsoft.com/office/drawing/2014/main" id="{0B4206ED-2A88-4315-9EFB-76A0839161F2}"/>
                </a:ext>
              </a:extLst>
            </p:cNvPr>
            <p:cNvSpPr txBox="1"/>
            <p:nvPr/>
          </p:nvSpPr>
          <p:spPr>
            <a:xfrm>
              <a:off x="280800" y="3699715"/>
              <a:ext cx="10619264" cy="584775"/>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Scrutinizing copper-based materials for the development of “green” non-enzymatic electrochemical sensors</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sp>
          <p:nvSpPr>
            <p:cNvPr id="8" name="TextBox 7">
              <a:extLst>
                <a:ext uri="{FF2B5EF4-FFF2-40B4-BE49-F238E27FC236}">
                  <a16:creationId xmlns:a16="http://schemas.microsoft.com/office/drawing/2014/main" id="{AF09AD04-41C2-4751-9196-C41FF4AF89B1}"/>
                </a:ext>
              </a:extLst>
            </p:cNvPr>
            <p:cNvSpPr txBox="1"/>
            <p:nvPr/>
          </p:nvSpPr>
          <p:spPr>
            <a:xfrm>
              <a:off x="280799" y="4574141"/>
              <a:ext cx="3690434" cy="338554"/>
            </a:xfrm>
            <a:prstGeom prst="rect">
              <a:avLst/>
            </a:prstGeom>
            <a:noFill/>
          </p:spPr>
          <p:txBody>
            <a:bodyPr wrap="none" rtlCol="0">
              <a:spAutoFit/>
            </a:bodyPr>
            <a:lstStyle/>
            <a:p>
              <a:pPr algn="just"/>
              <a:r>
                <a:rPr lang="en-US" sz="1600" b="1" dirty="0">
                  <a:solidFill>
                    <a:srgbClr val="C00000"/>
                  </a:solidFill>
                  <a:latin typeface="Comic Sans MS" panose="030F0702030302020204" pitchFamily="66" charset="0"/>
                </a:rPr>
                <a:t>O </a:t>
              </a:r>
              <a:r>
                <a:rPr lang="en-US" sz="1600" b="1" dirty="0" err="1">
                  <a:solidFill>
                    <a:srgbClr val="C00000"/>
                  </a:solidFill>
                  <a:latin typeface="Comic Sans MS" panose="030F0702030302020204" pitchFamily="66" charset="0"/>
                </a:rPr>
                <a:t>cerere</a:t>
              </a:r>
              <a:r>
                <a:rPr lang="en-US" sz="1600" b="1" dirty="0">
                  <a:solidFill>
                    <a:srgbClr val="C00000"/>
                  </a:solidFill>
                  <a:latin typeface="Comic Sans MS" panose="030F0702030302020204" pitchFamily="66" charset="0"/>
                </a:rPr>
                <a:t> de brevet national OSIM</a:t>
              </a:r>
            </a:p>
          </p:txBody>
        </p:sp>
        <p:sp>
          <p:nvSpPr>
            <p:cNvPr id="9" name="TextBox 8">
              <a:extLst>
                <a:ext uri="{FF2B5EF4-FFF2-40B4-BE49-F238E27FC236}">
                  <a16:creationId xmlns:a16="http://schemas.microsoft.com/office/drawing/2014/main" id="{EE9974CD-52F7-4272-AD6B-BB2F487FD4B7}"/>
                </a:ext>
              </a:extLst>
            </p:cNvPr>
            <p:cNvSpPr txBox="1"/>
            <p:nvPr/>
          </p:nvSpPr>
          <p:spPr>
            <a:xfrm>
              <a:off x="280799" y="4926386"/>
              <a:ext cx="11336048" cy="1323439"/>
            </a:xfrm>
            <a:prstGeom prst="rect">
              <a:avLst/>
            </a:prstGeom>
            <a:noFill/>
          </p:spPr>
          <p:txBody>
            <a:bodyPr wrap="square" rtlCol="0">
              <a:spAutoFit/>
            </a:bodyPr>
            <a:lstStyle/>
            <a:p>
              <a:pPr algn="just"/>
              <a:r>
                <a:rPr lang="en-US" sz="1600" i="1" dirty="0" err="1">
                  <a:latin typeface="Comic Sans MS" panose="030F0702030302020204" pitchFamily="66" charset="0"/>
                </a:rPr>
                <a:t>Metodă</a:t>
              </a:r>
              <a:r>
                <a:rPr lang="en-US" sz="1600" i="1" dirty="0">
                  <a:latin typeface="Comic Sans MS" panose="030F0702030302020204" pitchFamily="66" charset="0"/>
                </a:rPr>
                <a:t> de </a:t>
              </a:r>
              <a:r>
                <a:rPr lang="en-US" sz="1600" i="1" dirty="0" err="1">
                  <a:latin typeface="Comic Sans MS" panose="030F0702030302020204" pitchFamily="66" charset="0"/>
                </a:rPr>
                <a:t>obținere</a:t>
              </a:r>
              <a:r>
                <a:rPr lang="en-US" sz="1600" i="1" dirty="0">
                  <a:latin typeface="Comic Sans MS" panose="030F0702030302020204" pitchFamily="66" charset="0"/>
                </a:rPr>
                <a:t> a </a:t>
              </a:r>
              <a:r>
                <a:rPr lang="en-US" sz="1600" i="1" dirty="0" err="1">
                  <a:latin typeface="Comic Sans MS" panose="030F0702030302020204" pitchFamily="66" charset="0"/>
                </a:rPr>
                <a:t>unor</a:t>
              </a:r>
              <a:r>
                <a:rPr lang="en-US" sz="1600" i="1" dirty="0">
                  <a:latin typeface="Comic Sans MS" panose="030F0702030302020204" pitchFamily="66" charset="0"/>
                </a:rPr>
                <a:t> </a:t>
              </a:r>
              <a:r>
                <a:rPr lang="en-US" sz="1600" i="1" dirty="0" err="1">
                  <a:latin typeface="Comic Sans MS" panose="030F0702030302020204" pitchFamily="66" charset="0"/>
                </a:rPr>
                <a:t>biomateriale</a:t>
              </a:r>
              <a:r>
                <a:rPr lang="en-US" sz="1600" i="1" dirty="0">
                  <a:latin typeface="Comic Sans MS" panose="030F0702030302020204" pitchFamily="66" charset="0"/>
                </a:rPr>
                <a:t> </a:t>
              </a:r>
              <a:r>
                <a:rPr lang="en-US" sz="1600" i="1" dirty="0" err="1">
                  <a:latin typeface="Comic Sans MS" panose="030F0702030302020204" pitchFamily="66" charset="0"/>
                </a:rPr>
                <a:t>avansate</a:t>
              </a:r>
              <a:r>
                <a:rPr lang="en-US" sz="1600" i="1" dirty="0">
                  <a:latin typeface="Comic Sans MS" panose="030F0702030302020204" pitchFamily="66" charset="0"/>
                </a:rPr>
                <a:t> de tip biocarbon </a:t>
              </a:r>
              <a:r>
                <a:rPr lang="en-US" sz="1600" i="1" dirty="0" err="1">
                  <a:latin typeface="Comic Sans MS" panose="030F0702030302020204" pitchFamily="66" charset="0"/>
                </a:rPr>
                <a:t>funcționalizat</a:t>
              </a:r>
              <a:r>
                <a:rPr lang="en-US" sz="1600" i="1" dirty="0">
                  <a:latin typeface="Comic Sans MS" panose="030F0702030302020204" pitchFamily="66" charset="0"/>
                </a:rPr>
                <a:t> cu </a:t>
              </a:r>
              <a:r>
                <a:rPr lang="en-US" sz="1600" i="1" dirty="0" err="1">
                  <a:latin typeface="Comic Sans MS" panose="030F0702030302020204" pitchFamily="66" charset="0"/>
                </a:rPr>
                <a:t>grupări</a:t>
              </a:r>
              <a:r>
                <a:rPr lang="en-US" sz="1600" i="1" dirty="0">
                  <a:latin typeface="Comic Sans MS" panose="030F0702030302020204" pitchFamily="66" charset="0"/>
                </a:rPr>
                <a:t> </a:t>
              </a:r>
              <a:r>
                <a:rPr lang="en-US" sz="1600" i="1" dirty="0" err="1">
                  <a:latin typeface="Comic Sans MS" panose="030F0702030302020204" pitchFamily="66" charset="0"/>
                </a:rPr>
                <a:t>etilenglicol</a:t>
              </a:r>
              <a:r>
                <a:rPr lang="en-US" sz="1600" i="1" dirty="0">
                  <a:latin typeface="Comic Sans MS" panose="030F0702030302020204" pitchFamily="66" charset="0"/>
                </a:rPr>
                <a:t> </a:t>
              </a:r>
              <a:r>
                <a:rPr lang="en-US" sz="1600" i="1" dirty="0" err="1">
                  <a:latin typeface="Comic Sans MS" panose="030F0702030302020204" pitchFamily="66" charset="0"/>
                </a:rPr>
                <a:t>pentru</a:t>
              </a:r>
              <a:r>
                <a:rPr lang="en-US" sz="1600" i="1" dirty="0">
                  <a:latin typeface="Comic Sans MS" panose="030F0702030302020204" pitchFamily="66" charset="0"/>
                </a:rPr>
                <a:t> </a:t>
              </a:r>
              <a:r>
                <a:rPr lang="en-US" sz="1600" i="1" dirty="0" err="1">
                  <a:latin typeface="Comic Sans MS" panose="030F0702030302020204" pitchFamily="66" charset="0"/>
                </a:rPr>
                <a:t>purificarea</a:t>
              </a:r>
              <a:r>
                <a:rPr lang="en-US" sz="1600" i="1" dirty="0">
                  <a:latin typeface="Comic Sans MS" panose="030F0702030302020204" pitchFamily="66" charset="0"/>
                </a:rPr>
                <a:t> </a:t>
              </a:r>
              <a:r>
                <a:rPr lang="en-US" sz="1600" i="1" dirty="0" err="1">
                  <a:latin typeface="Comic Sans MS" panose="030F0702030302020204" pitchFamily="66" charset="0"/>
                </a:rPr>
                <a:t>apelor</a:t>
              </a:r>
              <a:r>
                <a:rPr lang="en-US" sz="1600" i="1" dirty="0">
                  <a:latin typeface="Comic Sans MS" panose="030F0702030302020204" pitchFamily="66" charset="0"/>
                </a:rPr>
                <a:t> </a:t>
              </a:r>
              <a:r>
                <a:rPr lang="en-US" sz="1600" i="1" dirty="0" err="1">
                  <a:latin typeface="Comic Sans MS" panose="030F0702030302020204" pitchFamily="66" charset="0"/>
                </a:rPr>
                <a:t>reziduale</a:t>
              </a:r>
              <a:r>
                <a:rPr lang="en-US" sz="1600" i="1" dirty="0">
                  <a:latin typeface="Comic Sans MS" panose="030F0702030302020204" pitchFamily="66" charset="0"/>
                </a:rPr>
                <a:t> </a:t>
              </a:r>
              <a:r>
                <a:rPr lang="en-US" sz="1600" i="1" dirty="0" err="1">
                  <a:latin typeface="Comic Sans MS" panose="030F0702030302020204" pitchFamily="66" charset="0"/>
                </a:rPr>
                <a:t>și</a:t>
              </a:r>
              <a:r>
                <a:rPr lang="en-US" sz="1600" i="1" dirty="0">
                  <a:latin typeface="Comic Sans MS" panose="030F0702030302020204" pitchFamily="66" charset="0"/>
                </a:rPr>
                <a:t> </a:t>
              </a:r>
              <a:r>
                <a:rPr lang="en-US" sz="1600" i="1" dirty="0" err="1">
                  <a:latin typeface="Comic Sans MS" panose="030F0702030302020204" pitchFamily="66" charset="0"/>
                </a:rPr>
                <a:t>recuperarea</a:t>
              </a:r>
              <a:r>
                <a:rPr lang="en-US" sz="1600" i="1" dirty="0">
                  <a:latin typeface="Comic Sans MS" panose="030F0702030302020204" pitchFamily="66" charset="0"/>
                </a:rPr>
                <a:t> </a:t>
              </a:r>
              <a:r>
                <a:rPr lang="en-US" sz="1600" i="1" dirty="0" err="1">
                  <a:latin typeface="Comic Sans MS" panose="030F0702030302020204" pitchFamily="66" charset="0"/>
                </a:rPr>
                <a:t>unor</a:t>
              </a:r>
              <a:r>
                <a:rPr lang="en-US" sz="1600" i="1" dirty="0">
                  <a:latin typeface="Comic Sans MS" panose="030F0702030302020204" pitchFamily="66" charset="0"/>
                </a:rPr>
                <a:t> </a:t>
              </a:r>
              <a:r>
                <a:rPr lang="en-US" sz="1600" i="1" dirty="0" err="1">
                  <a:latin typeface="Comic Sans MS" panose="030F0702030302020204" pitchFamily="66" charset="0"/>
                </a:rPr>
                <a:t>ioni</a:t>
              </a:r>
              <a:r>
                <a:rPr lang="en-US" sz="1600" i="1" dirty="0">
                  <a:latin typeface="Comic Sans MS" panose="030F0702030302020204" pitchFamily="66" charset="0"/>
                </a:rPr>
                <a:t> </a:t>
              </a:r>
              <a:r>
                <a:rPr lang="en-US" sz="1600" i="1" dirty="0" err="1">
                  <a:latin typeface="Comic Sans MS" panose="030F0702030302020204" pitchFamily="66" charset="0"/>
                </a:rPr>
                <a:t>metalici</a:t>
              </a:r>
              <a:r>
                <a:rPr lang="en-US" sz="1600" i="1" dirty="0">
                  <a:latin typeface="Comic Sans MS" panose="030F0702030302020204" pitchFamily="66" charset="0"/>
                </a:rPr>
                <a:t> </a:t>
              </a:r>
            </a:p>
            <a:p>
              <a:pPr algn="just"/>
              <a:r>
                <a:rPr lang="en-US" sz="1600" dirty="0">
                  <a:latin typeface="Comic Sans MS" panose="030F0702030302020204" pitchFamily="66" charset="0"/>
                </a:rPr>
                <a:t>G. M. </a:t>
              </a:r>
              <a:r>
                <a:rPr lang="en-US" sz="1600" dirty="0" err="1">
                  <a:latin typeface="Comic Sans MS" panose="030F0702030302020204" pitchFamily="66" charset="0"/>
                </a:rPr>
                <a:t>Socoteanu</a:t>
              </a:r>
              <a:r>
                <a:rPr lang="en-US" sz="1600" dirty="0">
                  <a:latin typeface="Comic Sans MS" panose="030F0702030302020204" pitchFamily="66" charset="0"/>
                </a:rPr>
                <a:t>, A.-C. </a:t>
              </a:r>
              <a:r>
                <a:rPr lang="en-US" sz="1600" dirty="0" err="1">
                  <a:latin typeface="Comic Sans MS" panose="030F0702030302020204" pitchFamily="66" charset="0"/>
                </a:rPr>
                <a:t>Ianculescu</a:t>
              </a:r>
              <a:r>
                <a:rPr lang="en-US" sz="1600" dirty="0">
                  <a:latin typeface="Comic Sans MS" panose="030F0702030302020204" pitchFamily="66" charset="0"/>
                </a:rPr>
                <a:t>, A. M. </a:t>
              </a:r>
              <a:r>
                <a:rPr lang="en-US" sz="1600" dirty="0" err="1">
                  <a:latin typeface="Comic Sans MS" panose="030F0702030302020204" pitchFamily="66" charset="0"/>
                </a:rPr>
                <a:t>Musuc</a:t>
              </a:r>
              <a:r>
                <a:rPr lang="en-US" sz="1600" dirty="0">
                  <a:latin typeface="Comic Sans MS" panose="030F0702030302020204" pitchFamily="66" charset="0"/>
                </a:rPr>
                <a:t>, M. </a:t>
              </a:r>
              <a:r>
                <a:rPr lang="en-US" sz="1600" dirty="0" err="1">
                  <a:latin typeface="Comic Sans MS" panose="030F0702030302020204" pitchFamily="66" charset="0"/>
                </a:rPr>
                <a:t>Florea</a:t>
              </a:r>
              <a:r>
                <a:rPr lang="en-US" sz="1600" dirty="0">
                  <a:latin typeface="Comic Sans MS" panose="030F0702030302020204" pitchFamily="66" charset="0"/>
                </a:rPr>
                <a:t>, F. </a:t>
              </a:r>
              <a:r>
                <a:rPr lang="en-US" sz="1600" dirty="0" err="1">
                  <a:latin typeface="Comic Sans MS" panose="030F0702030302020204" pitchFamily="66" charset="0"/>
                </a:rPr>
                <a:t>Neatu</a:t>
              </a:r>
              <a:r>
                <a:rPr lang="en-US" sz="1600" dirty="0">
                  <a:latin typeface="Comic Sans MS" panose="030F0702030302020204" pitchFamily="66" charset="0"/>
                </a:rPr>
                <a:t>, A. </a:t>
              </a:r>
              <a:r>
                <a:rPr lang="en-US" sz="1600" dirty="0" err="1">
                  <a:latin typeface="Comic Sans MS" panose="030F0702030302020204" pitchFamily="66" charset="0"/>
                </a:rPr>
                <a:t>Cucos</a:t>
              </a:r>
              <a:r>
                <a:rPr lang="en-US" sz="1600" dirty="0">
                  <a:latin typeface="Comic Sans MS" panose="030F0702030302020204" pitchFamily="66" charset="0"/>
                </a:rPr>
                <a:t>, S. M. </a:t>
              </a:r>
              <a:r>
                <a:rPr lang="en-US" sz="1600" dirty="0" err="1">
                  <a:latin typeface="Comic Sans MS" panose="030F0702030302020204" pitchFamily="66" charset="0"/>
                </a:rPr>
                <a:t>Avramescu</a:t>
              </a:r>
              <a:r>
                <a:rPr lang="en-US" sz="1600" dirty="0">
                  <a:latin typeface="Comic Sans MS" panose="030F0702030302020204" pitchFamily="66" charset="0"/>
                </a:rPr>
                <a:t>, P. </a:t>
              </a:r>
              <a:r>
                <a:rPr lang="en-US" sz="1600" dirty="0" err="1">
                  <a:latin typeface="Comic Sans MS" panose="030F0702030302020204" pitchFamily="66" charset="0"/>
                </a:rPr>
                <a:t>Ionita</a:t>
              </a:r>
              <a:endParaRPr lang="en-US" sz="1600" dirty="0">
                <a:latin typeface="Comic Sans MS" panose="030F0702030302020204" pitchFamily="66" charset="0"/>
              </a:endParaRPr>
            </a:p>
            <a:p>
              <a:pPr algn="just"/>
              <a:r>
                <a:rPr lang="en-US" sz="1600" dirty="0">
                  <a:latin typeface="Comic Sans MS" panose="030F0702030302020204" pitchFamily="66" charset="0"/>
                </a:rPr>
                <a:t>A/00436 din 22.07.2022</a:t>
              </a:r>
            </a:p>
            <a:p>
              <a:pPr algn="just"/>
              <a:endParaRPr lang="en-US" sz="1600" dirty="0">
                <a:latin typeface="Comic Sans MS" panose="030F0702030302020204" pitchFamily="66" charset="0"/>
              </a:endParaRPr>
            </a:p>
          </p:txBody>
        </p:sp>
      </p:grpSp>
    </p:spTree>
    <p:extLst>
      <p:ext uri="{BB962C8B-B14F-4D97-AF65-F5344CB8AC3E}">
        <p14:creationId xmlns:p14="http://schemas.microsoft.com/office/powerpoint/2010/main" val="265813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E96490-909A-F781-8DDC-A26BA2D2FE94}"/>
              </a:ext>
            </a:extLst>
          </p:cNvPr>
          <p:cNvSpPr txBox="1"/>
          <p:nvPr/>
        </p:nvSpPr>
        <p:spPr>
          <a:xfrm>
            <a:off x="131298" y="153387"/>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Etapa a 3-a (2023)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graphicFrame>
        <p:nvGraphicFramePr>
          <p:cNvPr id="14" name="Table 13">
            <a:extLst>
              <a:ext uri="{FF2B5EF4-FFF2-40B4-BE49-F238E27FC236}">
                <a16:creationId xmlns:a16="http://schemas.microsoft.com/office/drawing/2014/main" id="{45CD1D9D-9717-4CE6-E730-85B2EC986D74}"/>
              </a:ext>
            </a:extLst>
          </p:cNvPr>
          <p:cNvGraphicFramePr>
            <a:graphicFrameLocks noGrp="1"/>
          </p:cNvGraphicFramePr>
          <p:nvPr>
            <p:extLst>
              <p:ext uri="{D42A27DB-BD31-4B8C-83A1-F6EECF244321}">
                <p14:modId xmlns:p14="http://schemas.microsoft.com/office/powerpoint/2010/main" val="3312602208"/>
              </p:ext>
            </p:extLst>
          </p:nvPr>
        </p:nvGraphicFramePr>
        <p:xfrm>
          <a:off x="745589" y="799383"/>
          <a:ext cx="9842694" cy="5557520"/>
        </p:xfrm>
        <a:graphic>
          <a:graphicData uri="http://schemas.openxmlformats.org/drawingml/2006/table">
            <a:tbl>
              <a:tblPr firstRow="1" bandRow="1">
                <a:tableStyleId>{93296810-A885-4BE3-A3E7-6D5BEEA58F35}</a:tableStyleId>
              </a:tblPr>
              <a:tblGrid>
                <a:gridCol w="3280898">
                  <a:extLst>
                    <a:ext uri="{9D8B030D-6E8A-4147-A177-3AD203B41FA5}">
                      <a16:colId xmlns:a16="http://schemas.microsoft.com/office/drawing/2014/main" val="4046774200"/>
                    </a:ext>
                  </a:extLst>
                </a:gridCol>
                <a:gridCol w="3280898">
                  <a:extLst>
                    <a:ext uri="{9D8B030D-6E8A-4147-A177-3AD203B41FA5}">
                      <a16:colId xmlns:a16="http://schemas.microsoft.com/office/drawing/2014/main" val="159385179"/>
                    </a:ext>
                  </a:extLst>
                </a:gridCol>
                <a:gridCol w="3280898">
                  <a:extLst>
                    <a:ext uri="{9D8B030D-6E8A-4147-A177-3AD203B41FA5}">
                      <a16:colId xmlns:a16="http://schemas.microsoft.com/office/drawing/2014/main" val="3254528236"/>
                    </a:ext>
                  </a:extLst>
                </a:gridCol>
              </a:tblGrid>
              <a:tr h="356643">
                <a:tc gridSpan="3">
                  <a:txBody>
                    <a:bodyPr/>
                    <a:lstStyle/>
                    <a:p>
                      <a:pPr algn="ctr"/>
                      <a:r>
                        <a:rPr lang="en-US" dirty="0">
                          <a:latin typeface="Comic Sans MS" panose="030F0702030302020204" pitchFamily="66" charset="0"/>
                        </a:rPr>
                        <a:t>ECHIPA DE CERCETARE</a:t>
                      </a:r>
                    </a:p>
                  </a:txBody>
                  <a:tcPr/>
                </a:tc>
                <a:tc hMerge="1">
                  <a:txBody>
                    <a:bodyPr/>
                    <a:lstStyle/>
                    <a:p>
                      <a:pPr algn="ctr"/>
                      <a:endParaRPr lang="en-US" dirty="0">
                        <a:latin typeface="Comic Sans MS" panose="030F0702030302020204" pitchFamily="66" charset="0"/>
                      </a:endParaRPr>
                    </a:p>
                  </a:txBody>
                  <a:tcPr/>
                </a:tc>
                <a:tc hMerge="1">
                  <a:txBody>
                    <a:bodyPr/>
                    <a:lstStyle/>
                    <a:p>
                      <a:pPr algn="ctr"/>
                      <a:r>
                        <a:rPr lang="en-US" dirty="0">
                          <a:latin typeface="Comic Sans MS" panose="030F0702030302020204" pitchFamily="66" charset="0"/>
                        </a:rPr>
                        <a:t>ECHIPA DE CERCETARE</a:t>
                      </a:r>
                    </a:p>
                  </a:txBody>
                  <a:tcPr/>
                </a:tc>
                <a:extLst>
                  <a:ext uri="{0D108BD9-81ED-4DB2-BD59-A6C34878D82A}">
                    <a16:rowId xmlns:a16="http://schemas.microsoft.com/office/drawing/2014/main" val="3720559609"/>
                  </a:ext>
                </a:extLst>
              </a:tr>
              <a:tr h="370840">
                <a:tc>
                  <a:txBody>
                    <a:bodyPr/>
                    <a:lstStyle/>
                    <a:p>
                      <a:pPr algn="ctr"/>
                      <a:r>
                        <a:rPr lang="en-US" dirty="0" err="1">
                          <a:latin typeface="Comic Sans MS" panose="030F0702030302020204" pitchFamily="66" charset="0"/>
                        </a:rPr>
                        <a:t>Nume</a:t>
                      </a:r>
                      <a:endParaRPr lang="en-US" dirty="0">
                        <a:latin typeface="Comic Sans MS" panose="030F0702030302020204" pitchFamily="66" charset="0"/>
                      </a:endParaRPr>
                    </a:p>
                  </a:txBody>
                  <a:tcPr/>
                </a:tc>
                <a:tc>
                  <a:txBody>
                    <a:bodyPr/>
                    <a:lstStyle/>
                    <a:p>
                      <a:pPr algn="ctr"/>
                      <a:r>
                        <a:rPr lang="en-US" dirty="0" err="1">
                          <a:latin typeface="Comic Sans MS" panose="030F0702030302020204" pitchFamily="66" charset="0"/>
                        </a:rPr>
                        <a:t>Functie</a:t>
                      </a:r>
                      <a:endParaRPr lang="en-US" dirty="0">
                        <a:latin typeface="Comic Sans MS" panose="030F0702030302020204" pitchFamily="66" charset="0"/>
                      </a:endParaRPr>
                    </a:p>
                  </a:txBody>
                  <a:tcPr/>
                </a:tc>
                <a:tc>
                  <a:txBody>
                    <a:bodyPr/>
                    <a:lstStyle/>
                    <a:p>
                      <a:pPr algn="ctr"/>
                      <a:r>
                        <a:rPr lang="en-US" dirty="0">
                          <a:latin typeface="Comic Sans MS" panose="030F0702030302020204" pitchFamily="66" charset="0"/>
                        </a:rPr>
                        <a:t>Rol in </a:t>
                      </a:r>
                      <a:r>
                        <a:rPr lang="en-US" dirty="0" err="1">
                          <a:latin typeface="Comic Sans MS" panose="030F0702030302020204" pitchFamily="66" charset="0"/>
                        </a:rPr>
                        <a:t>proiect</a:t>
                      </a:r>
                      <a:endParaRPr lang="en-US" dirty="0">
                        <a:latin typeface="Comic Sans MS" panose="030F0702030302020204" pitchFamily="66" charset="0"/>
                      </a:endParaRPr>
                    </a:p>
                  </a:txBody>
                  <a:tcPr/>
                </a:tc>
                <a:extLst>
                  <a:ext uri="{0D108BD9-81ED-4DB2-BD59-A6C34878D82A}">
                    <a16:rowId xmlns:a16="http://schemas.microsoft.com/office/drawing/2014/main" val="15151148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ș</a:t>
                      </a: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Director de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proiect</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1872617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9095069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6764849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7714016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ţă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5626816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552472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algn="ctr"/>
                      <a:r>
                        <a:rPr lang="en-US" sz="1600" dirty="0">
                          <a:solidFill>
                            <a:schemeClr val="accent6">
                              <a:lumMod val="75000"/>
                            </a:schemeClr>
                          </a:solidFill>
                          <a:latin typeface="Comic Sans MS" panose="030F0702030302020204" pitchFamily="66" charset="0"/>
                        </a:rPr>
                        <a:t>Lector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1398812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423951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1328985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78875466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2905745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Florina Dumitru</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Profesor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universitar</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34534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Chim</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Andreia</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Luca</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718229090"/>
                  </a:ext>
                </a:extLst>
              </a:tr>
            </a:tbl>
          </a:graphicData>
        </a:graphic>
      </p:graphicFrame>
    </p:spTree>
    <p:extLst>
      <p:ext uri="{BB962C8B-B14F-4D97-AF65-F5344CB8AC3E}">
        <p14:creationId xmlns:p14="http://schemas.microsoft.com/office/powerpoint/2010/main" val="364649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13847A7-35FC-87CD-A0F5-5982B2482905}"/>
              </a:ext>
            </a:extLst>
          </p:cNvPr>
          <p:cNvGrpSpPr/>
          <p:nvPr/>
        </p:nvGrpSpPr>
        <p:grpSpPr>
          <a:xfrm>
            <a:off x="131298" y="153387"/>
            <a:ext cx="11136338" cy="6220206"/>
            <a:chOff x="131298" y="153387"/>
            <a:chExt cx="11136338" cy="6220206"/>
          </a:xfrm>
        </p:grpSpPr>
        <p:sp>
          <p:nvSpPr>
            <p:cNvPr id="2" name="TextBox 1">
              <a:extLst>
                <a:ext uri="{FF2B5EF4-FFF2-40B4-BE49-F238E27FC236}">
                  <a16:creationId xmlns:a16="http://schemas.microsoft.com/office/drawing/2014/main" id="{56AF79C1-23E1-0795-5C2B-FD45B772B6B4}"/>
                </a:ext>
              </a:extLst>
            </p:cNvPr>
            <p:cNvSpPr txBox="1"/>
            <p:nvPr/>
          </p:nvSpPr>
          <p:spPr>
            <a:xfrm>
              <a:off x="131298" y="153387"/>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Etapa a 3-a (2023)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sp>
          <p:nvSpPr>
            <p:cNvPr id="3" name="TextBox 2">
              <a:extLst>
                <a:ext uri="{FF2B5EF4-FFF2-40B4-BE49-F238E27FC236}">
                  <a16:creationId xmlns:a16="http://schemas.microsoft.com/office/drawing/2014/main" id="{1CB6891C-61D1-FB77-B258-1AE5C031B089}"/>
                </a:ext>
              </a:extLst>
            </p:cNvPr>
            <p:cNvSpPr txBox="1"/>
            <p:nvPr/>
          </p:nvSpPr>
          <p:spPr>
            <a:xfrm>
              <a:off x="3857108" y="221199"/>
              <a:ext cx="7359239" cy="369332"/>
            </a:xfrm>
            <a:prstGeom prst="rect">
              <a:avLst/>
            </a:prstGeom>
            <a:noFill/>
          </p:spPr>
          <p:txBody>
            <a:bodyPr wrap="square">
              <a:spAutoFit/>
            </a:bodyPr>
            <a:lstStyle/>
            <a:p>
              <a:pPr marL="285750" indent="-285750">
                <a:buFont typeface="Wingdings" panose="05000000000000000000" pitchFamily="2" charset="2"/>
                <a:buChar char="Ø"/>
              </a:pPr>
              <a:r>
                <a:rPr lang="en-US" sz="1800" b="1" i="1" dirty="0" err="1">
                  <a:effectLst/>
                  <a:latin typeface="Arial" panose="020B0604020202020204" pitchFamily="34" charset="0"/>
                  <a:ea typeface="Calibri" panose="020F0502020204030204" pitchFamily="34" charset="0"/>
                  <a:cs typeface="Arial" panose="020B0604020202020204" pitchFamily="34" charset="0"/>
                </a:rPr>
                <a:t>Sinteza</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materialelor</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carbonatoase</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err="1">
                  <a:effectLst/>
                  <a:latin typeface="Arial" panose="020B0604020202020204" pitchFamily="34" charset="0"/>
                  <a:ea typeface="Calibri" panose="020F0502020204030204" pitchFamily="34" charset="0"/>
                  <a:cs typeface="Arial" panose="020B0604020202020204" pitchFamily="34" charset="0"/>
                </a:rPr>
                <a:t>mezoporoase</a:t>
              </a:r>
              <a:r>
                <a:rPr lang="en-US" sz="1800" b="1" i="1" dirty="0">
                  <a:effectLst/>
                  <a:latin typeface="Arial" panose="020B0604020202020204" pitchFamily="34" charset="0"/>
                  <a:ea typeface="Calibri" panose="020F0502020204030204" pitchFamily="34" charset="0"/>
                  <a:cs typeface="Arial" panose="020B0604020202020204" pitchFamily="34" charset="0"/>
                </a:rPr>
                <a:t>, MHC (O1, O3) </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F5C351-7440-A99D-F246-07EE516B6899}"/>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483842" y="2101737"/>
              <a:ext cx="3961550" cy="2006030"/>
            </a:xfrm>
            <a:prstGeom prst="rect">
              <a:avLst/>
            </a:prstGeom>
            <a:noFill/>
            <a:ln w="9528">
              <a:solidFill>
                <a:srgbClr val="000000"/>
              </a:solidFill>
              <a:prstDash val="solid"/>
            </a:ln>
          </p:spPr>
        </p:pic>
        <p:pic>
          <p:nvPicPr>
            <p:cNvPr id="5" name="Picture 4">
              <a:extLst>
                <a:ext uri="{FF2B5EF4-FFF2-40B4-BE49-F238E27FC236}">
                  <a16:creationId xmlns:a16="http://schemas.microsoft.com/office/drawing/2014/main" id="{4C505450-FE25-A5AC-51B8-553979CA407C}"/>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5453576" y="1303074"/>
              <a:ext cx="5814060" cy="1280160"/>
            </a:xfrm>
            <a:prstGeom prst="rect">
              <a:avLst/>
            </a:prstGeom>
            <a:noFill/>
            <a:ln>
              <a:noFill/>
              <a:prstDash/>
            </a:ln>
          </p:spPr>
        </p:pic>
        <p:pic>
          <p:nvPicPr>
            <p:cNvPr id="6" name="Picture 5">
              <a:extLst>
                <a:ext uri="{FF2B5EF4-FFF2-40B4-BE49-F238E27FC236}">
                  <a16:creationId xmlns:a16="http://schemas.microsoft.com/office/drawing/2014/main" id="{0E17A083-B6BC-5EC3-9EAC-D6AC2322AD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298" y="3393492"/>
              <a:ext cx="4456562" cy="1359526"/>
            </a:xfrm>
            <a:prstGeom prst="rect">
              <a:avLst/>
            </a:prstGeom>
          </p:spPr>
        </p:pic>
        <p:sp>
          <p:nvSpPr>
            <p:cNvPr id="7" name="Arrow: Right 6">
              <a:extLst>
                <a:ext uri="{FF2B5EF4-FFF2-40B4-BE49-F238E27FC236}">
                  <a16:creationId xmlns:a16="http://schemas.microsoft.com/office/drawing/2014/main" id="{080B9381-0BB1-C7E8-BD23-62FDAD146D04}"/>
                </a:ext>
              </a:extLst>
            </p:cNvPr>
            <p:cNvSpPr/>
            <p:nvPr/>
          </p:nvSpPr>
          <p:spPr>
            <a:xfrm>
              <a:off x="4693920" y="2955713"/>
              <a:ext cx="759656" cy="4592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B2C0A1-B649-9515-8956-481856B42F95}"/>
                </a:ext>
              </a:extLst>
            </p:cNvPr>
            <p:cNvSpPr txBox="1"/>
            <p:nvPr/>
          </p:nvSpPr>
          <p:spPr>
            <a:xfrm>
              <a:off x="158592" y="5715608"/>
              <a:ext cx="9307356" cy="276999"/>
            </a:xfrm>
            <a:prstGeom prst="rect">
              <a:avLst/>
            </a:prstGeom>
            <a:noFill/>
          </p:spPr>
          <p:txBody>
            <a:bodyPr wrap="none" rtlCol="0">
              <a:spAutoFit/>
            </a:bodyPr>
            <a:lstStyle/>
            <a:p>
              <a:r>
                <a:rPr lang="en-US" sz="1200" b="1" dirty="0">
                  <a:solidFill>
                    <a:srgbClr val="00B050"/>
                  </a:solidFill>
                  <a:effectLst/>
                  <a:latin typeface="Comic Sans MS" panose="030F0702030302020204" pitchFamily="66" charset="0"/>
                  <a:ea typeface="Calibri" panose="020F0502020204030204" pitchFamily="34" charset="0"/>
                </a:rPr>
                <a:t>MHC-G</a:t>
              </a:r>
              <a:r>
                <a:rPr lang="en-US" sz="1200" b="1" baseline="-25000" dirty="0">
                  <a:solidFill>
                    <a:srgbClr val="00B050"/>
                  </a:solidFill>
                  <a:effectLst/>
                  <a:latin typeface="Comic Sans MS" panose="030F0702030302020204" pitchFamily="66" charset="0"/>
                  <a:ea typeface="Calibri" panose="020F0502020204030204" pitchFamily="34" charset="0"/>
                </a:rPr>
                <a:t>F-127</a:t>
              </a:r>
              <a:r>
                <a:rPr lang="en-US" sz="1200" b="1" dirty="0">
                  <a:solidFill>
                    <a:srgbClr val="00B050"/>
                  </a:solidFill>
                  <a:effectLst/>
                  <a:latin typeface="Comic Sans MS" panose="030F0702030302020204" pitchFamily="66" charset="0"/>
                  <a:ea typeface="Calibri" panose="020F0502020204030204" pitchFamily="34" charset="0"/>
                </a:rPr>
                <a:t> = material </a:t>
              </a:r>
              <a:r>
                <a:rPr lang="en-US" sz="1200" b="1" dirty="0" err="1">
                  <a:solidFill>
                    <a:srgbClr val="00B050"/>
                  </a:solidFill>
                  <a:effectLst/>
                  <a:latin typeface="Comic Sans MS" panose="030F0702030302020204" pitchFamily="66" charset="0"/>
                  <a:ea typeface="Calibri" panose="020F0502020204030204" pitchFamily="34" charset="0"/>
                </a:rPr>
                <a:t>carbonatos</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mezoporos</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obtinut</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prin</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carbonizarea</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glucozei</a:t>
              </a:r>
              <a:r>
                <a:rPr lang="en-US" sz="1200" b="1" dirty="0">
                  <a:solidFill>
                    <a:srgbClr val="00B050"/>
                  </a:solidFill>
                  <a:effectLst/>
                  <a:latin typeface="Comic Sans MS" panose="030F0702030302020204" pitchFamily="66" charset="0"/>
                  <a:ea typeface="Calibri" panose="020F0502020204030204" pitchFamily="34" charset="0"/>
                </a:rPr>
                <a:t>, in </a:t>
              </a:r>
              <a:r>
                <a:rPr lang="en-US" sz="1200" b="1" dirty="0" err="1">
                  <a:solidFill>
                    <a:srgbClr val="00B050"/>
                  </a:solidFill>
                  <a:effectLst/>
                  <a:latin typeface="Comic Sans MS" panose="030F0702030302020204" pitchFamily="66" charset="0"/>
                  <a:ea typeface="Calibri" panose="020F0502020204030204" pitchFamily="34" charset="0"/>
                </a:rPr>
                <a:t>prezenta</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copolimerului</a:t>
              </a:r>
              <a:r>
                <a:rPr lang="en-US" sz="1200" b="1" dirty="0">
                  <a:solidFill>
                    <a:srgbClr val="00B050"/>
                  </a:solidFill>
                  <a:effectLst/>
                  <a:latin typeface="Comic Sans MS" panose="030F0702030302020204" pitchFamily="66" charset="0"/>
                  <a:ea typeface="Calibri" panose="020F0502020204030204" pitchFamily="34" charset="0"/>
                </a:rPr>
                <a:t> Pluronic F-127</a:t>
              </a:r>
              <a:endParaRPr lang="en-US" sz="1200" dirty="0"/>
            </a:p>
          </p:txBody>
        </p:sp>
        <p:sp>
          <p:nvSpPr>
            <p:cNvPr id="9" name="TextBox 8">
              <a:extLst>
                <a:ext uri="{FF2B5EF4-FFF2-40B4-BE49-F238E27FC236}">
                  <a16:creationId xmlns:a16="http://schemas.microsoft.com/office/drawing/2014/main" id="{1365E0CA-88B2-73BA-9894-5D1C85DC3E09}"/>
                </a:ext>
              </a:extLst>
            </p:cNvPr>
            <p:cNvSpPr txBox="1"/>
            <p:nvPr/>
          </p:nvSpPr>
          <p:spPr>
            <a:xfrm>
              <a:off x="7784077" y="4945150"/>
              <a:ext cx="1681871" cy="369332"/>
            </a:xfrm>
            <a:prstGeom prst="rect">
              <a:avLst/>
            </a:prstGeom>
            <a:noFill/>
          </p:spPr>
          <p:txBody>
            <a:bodyPr wrap="none" rtlCol="0">
              <a:spAutoFit/>
            </a:bodyPr>
            <a:lstStyle/>
            <a:p>
              <a:r>
                <a:rPr lang="en-US" sz="1800" b="1" dirty="0">
                  <a:solidFill>
                    <a:srgbClr val="00B050"/>
                  </a:solidFill>
                  <a:effectLst/>
                  <a:latin typeface="Comic Sans MS" panose="030F0702030302020204" pitchFamily="66" charset="0"/>
                  <a:ea typeface="Calibri" panose="020F0502020204030204" pitchFamily="34" charset="0"/>
                </a:rPr>
                <a:t>MHC-CS</a:t>
              </a:r>
              <a:r>
                <a:rPr lang="en-US" sz="1800" b="1" baseline="-25000" dirty="0">
                  <a:solidFill>
                    <a:srgbClr val="00B050"/>
                  </a:solidFill>
                  <a:effectLst/>
                  <a:latin typeface="Comic Sans MS" panose="030F0702030302020204" pitchFamily="66" charset="0"/>
                  <a:ea typeface="Calibri" panose="020F0502020204030204" pitchFamily="34" charset="0"/>
                </a:rPr>
                <a:t>F-123</a:t>
              </a:r>
              <a:r>
                <a:rPr lang="en-US" sz="1800" dirty="0">
                  <a:effectLst/>
                  <a:latin typeface="Times New Roman" panose="02020603050405020304" pitchFamily="18" charset="0"/>
                  <a:ea typeface="Calibri" panose="020F0502020204030204" pitchFamily="34" charset="0"/>
                </a:rPr>
                <a:t> </a:t>
              </a:r>
              <a:endParaRPr lang="en-US" dirty="0"/>
            </a:p>
          </p:txBody>
        </p:sp>
        <p:sp>
          <p:nvSpPr>
            <p:cNvPr id="10" name="TextBox 9">
              <a:extLst>
                <a:ext uri="{FF2B5EF4-FFF2-40B4-BE49-F238E27FC236}">
                  <a16:creationId xmlns:a16="http://schemas.microsoft.com/office/drawing/2014/main" id="{EB9BA65B-5A4A-F91A-D791-9A3E0F84078B}"/>
                </a:ext>
              </a:extLst>
            </p:cNvPr>
            <p:cNvSpPr txBox="1"/>
            <p:nvPr/>
          </p:nvSpPr>
          <p:spPr>
            <a:xfrm>
              <a:off x="7825815" y="2871887"/>
              <a:ext cx="1593706" cy="369332"/>
            </a:xfrm>
            <a:prstGeom prst="rect">
              <a:avLst/>
            </a:prstGeom>
            <a:noFill/>
          </p:spPr>
          <p:txBody>
            <a:bodyPr wrap="none" rtlCol="0">
              <a:spAutoFit/>
            </a:bodyPr>
            <a:lstStyle/>
            <a:p>
              <a:r>
                <a:rPr lang="en-US" sz="1800" b="1" dirty="0">
                  <a:solidFill>
                    <a:srgbClr val="00B050"/>
                  </a:solidFill>
                  <a:effectLst/>
                  <a:latin typeface="Comic Sans MS" panose="030F0702030302020204" pitchFamily="66" charset="0"/>
                  <a:ea typeface="Calibri" panose="020F0502020204030204" pitchFamily="34" charset="0"/>
                </a:rPr>
                <a:t>MHC-G</a:t>
              </a:r>
              <a:r>
                <a:rPr lang="en-US" sz="1800" b="1" baseline="-25000" dirty="0">
                  <a:solidFill>
                    <a:srgbClr val="00B050"/>
                  </a:solidFill>
                  <a:effectLst/>
                  <a:latin typeface="Comic Sans MS" panose="030F0702030302020204" pitchFamily="66" charset="0"/>
                  <a:ea typeface="Calibri" panose="020F0502020204030204" pitchFamily="34" charset="0"/>
                </a:rPr>
                <a:t>F-127</a:t>
              </a:r>
              <a:r>
                <a:rPr lang="en-US" sz="1800" dirty="0">
                  <a:effectLst/>
                  <a:latin typeface="Times New Roman" panose="02020603050405020304" pitchFamily="18" charset="0"/>
                  <a:ea typeface="Calibri" panose="020F0502020204030204" pitchFamily="34" charset="0"/>
                </a:rPr>
                <a:t> </a:t>
              </a:r>
              <a:endParaRPr lang="en-US" dirty="0"/>
            </a:p>
          </p:txBody>
        </p:sp>
        <p:sp>
          <p:nvSpPr>
            <p:cNvPr id="11" name="TextBox 10">
              <a:extLst>
                <a:ext uri="{FF2B5EF4-FFF2-40B4-BE49-F238E27FC236}">
                  <a16:creationId xmlns:a16="http://schemas.microsoft.com/office/drawing/2014/main" id="{8D61C6DC-9E47-D6A2-82E1-D741D9FBB00C}"/>
                </a:ext>
              </a:extLst>
            </p:cNvPr>
            <p:cNvSpPr txBox="1"/>
            <p:nvPr/>
          </p:nvSpPr>
          <p:spPr>
            <a:xfrm>
              <a:off x="131298" y="6096594"/>
              <a:ext cx="9677649" cy="276999"/>
            </a:xfrm>
            <a:prstGeom prst="rect">
              <a:avLst/>
            </a:prstGeom>
            <a:noFill/>
          </p:spPr>
          <p:txBody>
            <a:bodyPr wrap="none" rtlCol="0">
              <a:spAutoFit/>
            </a:bodyPr>
            <a:lstStyle/>
            <a:p>
              <a:r>
                <a:rPr lang="en-US" sz="1200" b="1" dirty="0">
                  <a:solidFill>
                    <a:srgbClr val="00B050"/>
                  </a:solidFill>
                  <a:effectLst/>
                  <a:latin typeface="Comic Sans MS" panose="030F0702030302020204" pitchFamily="66" charset="0"/>
                  <a:ea typeface="Calibri" panose="020F0502020204030204" pitchFamily="34" charset="0"/>
                </a:rPr>
                <a:t>MHC-CS</a:t>
              </a:r>
              <a:r>
                <a:rPr lang="en-US" sz="1200" b="1" baseline="-25000" dirty="0">
                  <a:solidFill>
                    <a:srgbClr val="00B050"/>
                  </a:solidFill>
                  <a:effectLst/>
                  <a:latin typeface="Comic Sans MS" panose="030F0702030302020204" pitchFamily="66" charset="0"/>
                  <a:ea typeface="Calibri" panose="020F0502020204030204" pitchFamily="34" charset="0"/>
                </a:rPr>
                <a:t>F-123</a:t>
              </a:r>
              <a:r>
                <a:rPr lang="en-US" sz="1200" b="1" dirty="0">
                  <a:solidFill>
                    <a:srgbClr val="00B050"/>
                  </a:solidFill>
                  <a:effectLst/>
                  <a:latin typeface="Comic Sans MS" panose="030F0702030302020204" pitchFamily="66" charset="0"/>
                  <a:ea typeface="Calibri" panose="020F0502020204030204" pitchFamily="34" charset="0"/>
                </a:rPr>
                <a:t> = material </a:t>
              </a:r>
              <a:r>
                <a:rPr lang="en-US" sz="1200" b="1" dirty="0" err="1">
                  <a:solidFill>
                    <a:srgbClr val="00B050"/>
                  </a:solidFill>
                  <a:effectLst/>
                  <a:latin typeface="Comic Sans MS" panose="030F0702030302020204" pitchFamily="66" charset="0"/>
                  <a:ea typeface="Calibri" panose="020F0502020204030204" pitchFamily="34" charset="0"/>
                </a:rPr>
                <a:t>carbonatos</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mezoporos</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obtinut</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prin</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carbonizarea</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chitosanului</a:t>
              </a:r>
              <a:r>
                <a:rPr lang="en-US" sz="1200" b="1" dirty="0">
                  <a:solidFill>
                    <a:srgbClr val="00B050"/>
                  </a:solidFill>
                  <a:effectLst/>
                  <a:latin typeface="Comic Sans MS" panose="030F0702030302020204" pitchFamily="66" charset="0"/>
                  <a:ea typeface="Calibri" panose="020F0502020204030204" pitchFamily="34" charset="0"/>
                </a:rPr>
                <a:t>, in </a:t>
              </a:r>
              <a:r>
                <a:rPr lang="en-US" sz="1200" b="1" dirty="0" err="1">
                  <a:solidFill>
                    <a:srgbClr val="00B050"/>
                  </a:solidFill>
                  <a:effectLst/>
                  <a:latin typeface="Comic Sans MS" panose="030F0702030302020204" pitchFamily="66" charset="0"/>
                  <a:ea typeface="Calibri" panose="020F0502020204030204" pitchFamily="34" charset="0"/>
                </a:rPr>
                <a:t>prezenta</a:t>
              </a:r>
              <a:r>
                <a:rPr lang="en-US" sz="1200" b="1" dirty="0">
                  <a:solidFill>
                    <a:srgbClr val="00B050"/>
                  </a:solidFill>
                  <a:effectLst/>
                  <a:latin typeface="Comic Sans MS" panose="030F0702030302020204" pitchFamily="66" charset="0"/>
                  <a:ea typeface="Calibri" panose="020F0502020204030204" pitchFamily="34" charset="0"/>
                </a:rPr>
                <a:t> </a:t>
              </a:r>
              <a:r>
                <a:rPr lang="en-US" sz="1200" b="1" dirty="0" err="1">
                  <a:solidFill>
                    <a:srgbClr val="00B050"/>
                  </a:solidFill>
                  <a:effectLst/>
                  <a:latin typeface="Comic Sans MS" panose="030F0702030302020204" pitchFamily="66" charset="0"/>
                  <a:ea typeface="Calibri" panose="020F0502020204030204" pitchFamily="34" charset="0"/>
                </a:rPr>
                <a:t>copolimerului</a:t>
              </a:r>
              <a:r>
                <a:rPr lang="en-US" sz="1200" b="1" dirty="0">
                  <a:solidFill>
                    <a:srgbClr val="00B050"/>
                  </a:solidFill>
                  <a:effectLst/>
                  <a:latin typeface="Comic Sans MS" panose="030F0702030302020204" pitchFamily="66" charset="0"/>
                  <a:ea typeface="Calibri" panose="020F0502020204030204" pitchFamily="34" charset="0"/>
                </a:rPr>
                <a:t> Pluronic F-123</a:t>
              </a:r>
              <a:endParaRPr lang="en-US" sz="1200" dirty="0"/>
            </a:p>
          </p:txBody>
        </p:sp>
      </p:grpSp>
    </p:spTree>
    <p:extLst>
      <p:ext uri="{BB962C8B-B14F-4D97-AF65-F5344CB8AC3E}">
        <p14:creationId xmlns:p14="http://schemas.microsoft.com/office/powerpoint/2010/main" val="45696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881473-6AF3-A893-9F74-3B3823F885AE}"/>
              </a:ext>
            </a:extLst>
          </p:cNvPr>
          <p:cNvSpPr txBox="1"/>
          <p:nvPr/>
        </p:nvSpPr>
        <p:spPr>
          <a:xfrm>
            <a:off x="0" y="83458"/>
            <a:ext cx="36922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Etapa a 3-a (2023)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sp>
        <p:nvSpPr>
          <p:cNvPr id="5" name="TextBox 4">
            <a:extLst>
              <a:ext uri="{FF2B5EF4-FFF2-40B4-BE49-F238E27FC236}">
                <a16:creationId xmlns:a16="http://schemas.microsoft.com/office/drawing/2014/main" id="{79A53F07-B84C-9D38-7D85-FC999B39798F}"/>
              </a:ext>
            </a:extLst>
          </p:cNvPr>
          <p:cNvSpPr txBox="1"/>
          <p:nvPr/>
        </p:nvSpPr>
        <p:spPr>
          <a:xfrm>
            <a:off x="3640458" y="202887"/>
            <a:ext cx="7527549" cy="659219"/>
          </a:xfrm>
          <a:prstGeom prst="rect">
            <a:avLst/>
          </a:prstGeom>
          <a:noFill/>
        </p:spPr>
        <p:txBody>
          <a:bodyPr wrap="square">
            <a:spAutoFit/>
          </a:bodyPr>
          <a:lstStyle/>
          <a:p>
            <a:pPr marL="285750" marR="0" lvl="0" indent="-285750" algn="just">
              <a:lnSpc>
                <a:spcPct val="105000"/>
              </a:lnSpc>
              <a:spcBef>
                <a:spcPts val="0"/>
              </a:spcBef>
              <a:spcAft>
                <a:spcPts val="800"/>
              </a:spcAft>
              <a:buFont typeface="Wingdings" panose="05000000000000000000" pitchFamily="2" charset="2"/>
              <a:buChar char="Ø"/>
            </a:pP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Sinteza</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si</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caracterizarea</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compozitelor</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de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tipul</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Cu-G(CR, CS)-MHC; MHC –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materiale</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carbonatoase</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poroase</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600" kern="15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A9E57B2-6BD7-CF40-A808-83EECB005B64}"/>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544279" y="1568116"/>
            <a:ext cx="4745372" cy="2046992"/>
          </a:xfrm>
          <a:prstGeom prst="rect">
            <a:avLst/>
          </a:prstGeom>
          <a:noFill/>
          <a:ln>
            <a:solidFill>
              <a:schemeClr val="accent1"/>
            </a:solidFill>
            <a:prstDash/>
          </a:ln>
        </p:spPr>
      </p:pic>
      <p:pic>
        <p:nvPicPr>
          <p:cNvPr id="7" name="Picture 6">
            <a:extLst>
              <a:ext uri="{FF2B5EF4-FFF2-40B4-BE49-F238E27FC236}">
                <a16:creationId xmlns:a16="http://schemas.microsoft.com/office/drawing/2014/main" id="{96D151E0-5E22-C5D4-12F2-A76440F8FC2F}"/>
              </a:ext>
            </a:extLst>
          </p:cNvPr>
          <p:cNvPicPr/>
          <p:nvPr/>
        </p:nvPicPr>
        <p:blipFill>
          <a:blip r:embed="rId3" cstate="email">
            <a:extLst>
              <a:ext uri="{28A0092B-C50C-407E-A947-70E740481C1C}">
                <a14:useLocalDpi xmlns:a14="http://schemas.microsoft.com/office/drawing/2010/main"/>
              </a:ext>
            </a:extLst>
          </a:blip>
          <a:srcRect l="5876" t="8455"/>
          <a:stretch>
            <a:fillRect/>
          </a:stretch>
        </p:blipFill>
        <p:spPr>
          <a:xfrm>
            <a:off x="6614946" y="1270678"/>
            <a:ext cx="3082925" cy="2103120"/>
          </a:xfrm>
          <a:prstGeom prst="rect">
            <a:avLst/>
          </a:prstGeom>
          <a:noFill/>
          <a:ln>
            <a:noFill/>
            <a:prstDash/>
          </a:ln>
        </p:spPr>
      </p:pic>
      <p:sp>
        <p:nvSpPr>
          <p:cNvPr id="8" name="TextBox 7">
            <a:extLst>
              <a:ext uri="{FF2B5EF4-FFF2-40B4-BE49-F238E27FC236}">
                <a16:creationId xmlns:a16="http://schemas.microsoft.com/office/drawing/2014/main" id="{23EF42FA-161A-6E27-694F-33325AAF3544}"/>
              </a:ext>
            </a:extLst>
          </p:cNvPr>
          <p:cNvSpPr txBox="1"/>
          <p:nvPr/>
        </p:nvSpPr>
        <p:spPr>
          <a:xfrm>
            <a:off x="6614946" y="3353498"/>
            <a:ext cx="3396654" cy="523220"/>
          </a:xfrm>
          <a:prstGeom prst="rect">
            <a:avLst/>
          </a:prstGeom>
          <a:solidFill>
            <a:schemeClr val="accent4">
              <a:lumMod val="20000"/>
              <a:lumOff val="80000"/>
            </a:schemeClr>
          </a:solidFill>
        </p:spPr>
        <p:txBody>
          <a:bodyPr wrap="square" rtlCol="0">
            <a:spAutoFit/>
          </a:bodyPr>
          <a:lstStyle/>
          <a:p>
            <a:pPr algn="just"/>
            <a:r>
              <a:rPr lang="en-US" sz="1400" dirty="0" err="1">
                <a:latin typeface="Comic Sans MS" panose="030F0702030302020204" pitchFamily="66" charset="0"/>
              </a:rPr>
              <a:t>Stabilitate</a:t>
            </a:r>
            <a:r>
              <a:rPr lang="en-US" sz="1400" dirty="0">
                <a:latin typeface="Comic Sans MS" panose="030F0702030302020204" pitchFamily="66" charset="0"/>
              </a:rPr>
              <a:t> </a:t>
            </a:r>
            <a:r>
              <a:rPr lang="en-US" sz="1400" dirty="0" err="1">
                <a:latin typeface="Comic Sans MS" panose="030F0702030302020204" pitchFamily="66" charset="0"/>
              </a:rPr>
              <a:t>termica</a:t>
            </a:r>
            <a:r>
              <a:rPr lang="en-US" sz="1400" dirty="0">
                <a:latin typeface="Comic Sans MS" panose="030F0702030302020204" pitchFamily="66" charset="0"/>
              </a:rPr>
              <a:t> </a:t>
            </a:r>
            <a:r>
              <a:rPr lang="en-US" sz="1400" dirty="0" err="1">
                <a:latin typeface="Comic Sans MS" panose="030F0702030302020204" pitchFamily="66" charset="0"/>
              </a:rPr>
              <a:t>ridicata</a:t>
            </a:r>
            <a:r>
              <a:rPr lang="en-US" sz="1400" dirty="0">
                <a:latin typeface="Comic Sans MS" panose="030F0702030302020204" pitchFamily="66" charset="0"/>
              </a:rPr>
              <a:t> a </a:t>
            </a:r>
            <a:r>
              <a:rPr lang="en-US" sz="1400" dirty="0" err="1">
                <a:latin typeface="Comic Sans MS" panose="030F0702030302020204" pitchFamily="66" charset="0"/>
              </a:rPr>
              <a:t>suportului</a:t>
            </a:r>
            <a:r>
              <a:rPr lang="en-US" sz="1400" dirty="0">
                <a:latin typeface="Comic Sans MS" panose="030F0702030302020204" pitchFamily="66" charset="0"/>
              </a:rPr>
              <a:t> </a:t>
            </a:r>
            <a:r>
              <a:rPr lang="en-US" sz="1400" dirty="0" err="1">
                <a:latin typeface="Comic Sans MS" panose="030F0702030302020204" pitchFamily="66" charset="0"/>
              </a:rPr>
              <a:t>carbonatos</a:t>
            </a:r>
            <a:r>
              <a:rPr lang="en-US" sz="1400" dirty="0">
                <a:latin typeface="Comic Sans MS" panose="030F0702030302020204" pitchFamily="66" charset="0"/>
              </a:rPr>
              <a:t> </a:t>
            </a:r>
            <a:r>
              <a:rPr lang="en-US" sz="1400" dirty="0" err="1">
                <a:latin typeface="Comic Sans MS" panose="030F0702030302020204" pitchFamily="66" charset="0"/>
              </a:rPr>
              <a:t>derivat</a:t>
            </a:r>
            <a:r>
              <a:rPr lang="en-US" sz="1400" dirty="0">
                <a:latin typeface="Comic Sans MS" panose="030F0702030302020204" pitchFamily="66" charset="0"/>
              </a:rPr>
              <a:t> de la G</a:t>
            </a:r>
          </a:p>
        </p:txBody>
      </p:sp>
      <p:pic>
        <p:nvPicPr>
          <p:cNvPr id="2053" name="Picture 4">
            <a:extLst>
              <a:ext uri="{FF2B5EF4-FFF2-40B4-BE49-F238E27FC236}">
                <a16:creationId xmlns:a16="http://schemas.microsoft.com/office/drawing/2014/main" id="{FE8D79C3-B8FB-42E3-ECF3-F66D8EBC2F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3709" y="3967176"/>
            <a:ext cx="45624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
            <a:extLst>
              <a:ext uri="{FF2B5EF4-FFF2-40B4-BE49-F238E27FC236}">
                <a16:creationId xmlns:a16="http://schemas.microsoft.com/office/drawing/2014/main" id="{B52E2222-15A5-A162-3EC5-A7AA57F677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839" y="5186795"/>
            <a:ext cx="1366838"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
            <a:extLst>
              <a:ext uri="{FF2B5EF4-FFF2-40B4-BE49-F238E27FC236}">
                <a16:creationId xmlns:a16="http://schemas.microsoft.com/office/drawing/2014/main" id="{75704A9A-7439-A37A-95A8-604F19D1AC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3677" y="5186795"/>
            <a:ext cx="1338263" cy="1004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9" descr="A blue background with white text&#10;&#10;Description automatically generated">
            <a:extLst>
              <a:ext uri="{FF2B5EF4-FFF2-40B4-BE49-F238E27FC236}">
                <a16:creationId xmlns:a16="http://schemas.microsoft.com/office/drawing/2014/main" id="{4D3865CA-25BB-CE68-48C2-76158D31D88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21940" y="5186795"/>
            <a:ext cx="1333500"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4" descr="A green background with white text&#10;&#10;Description automatically generated">
            <a:extLst>
              <a:ext uri="{FF2B5EF4-FFF2-40B4-BE49-F238E27FC236}">
                <a16:creationId xmlns:a16="http://schemas.microsoft.com/office/drawing/2014/main" id="{796A9BF9-4982-D93C-6BCE-259E9A0D7B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55440" y="5186794"/>
            <a:ext cx="1343025" cy="1004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31">
            <a:extLst>
              <a:ext uri="{FF2B5EF4-FFF2-40B4-BE49-F238E27FC236}">
                <a16:creationId xmlns:a16="http://schemas.microsoft.com/office/drawing/2014/main" id="{FA12ADD6-DB54-1548-386D-FE6454287B34}"/>
              </a:ext>
            </a:extLst>
          </p:cNvPr>
          <p:cNvSpPr txBox="1">
            <a:spLocks noChangeArrowheads="1"/>
          </p:cNvSpPr>
          <p:nvPr/>
        </p:nvSpPr>
        <p:spPr bwMode="auto">
          <a:xfrm>
            <a:off x="4955440" y="5160823"/>
            <a:ext cx="447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Bahnschrift Light SemiCondensed" panose="020B0502040204020203" pitchFamily="34" charset="0"/>
                <a:ea typeface="Calibri" panose="020F0502020204030204" pitchFamily="34" charset="0"/>
                <a:cs typeface="Times New Roman" panose="020206030504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24037889-0F6F-FED9-7291-63A6C4FD1BD6}"/>
              </a:ext>
            </a:extLst>
          </p:cNvPr>
          <p:cNvSpPr>
            <a:spLocks noChangeArrowheads="1"/>
          </p:cNvSpPr>
          <p:nvPr/>
        </p:nvSpPr>
        <p:spPr bwMode="auto">
          <a:xfrm>
            <a:off x="1200500" y="3906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6B6BD2D7-859A-77E7-E850-D6FB874AE9FA}"/>
              </a:ext>
            </a:extLst>
          </p:cNvPr>
          <p:cNvSpPr>
            <a:spLocks noChangeArrowheads="1"/>
          </p:cNvSpPr>
          <p:nvPr/>
        </p:nvSpPr>
        <p:spPr bwMode="auto">
          <a:xfrm>
            <a:off x="1200500" y="43638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072DA286-3AE4-1C57-3713-81EB39B8B9DC}"/>
              </a:ext>
            </a:extLst>
          </p:cNvPr>
          <p:cNvSpPr txBox="1"/>
          <p:nvPr/>
        </p:nvSpPr>
        <p:spPr>
          <a:xfrm>
            <a:off x="544279" y="6345047"/>
            <a:ext cx="6283792" cy="307777"/>
          </a:xfrm>
          <a:prstGeom prst="rect">
            <a:avLst/>
          </a:prstGeom>
          <a:solidFill>
            <a:schemeClr val="accent4">
              <a:lumMod val="20000"/>
              <a:lumOff val="80000"/>
            </a:schemeClr>
          </a:solidFill>
        </p:spPr>
        <p:txBody>
          <a:bodyPr wrap="square" rtlCol="0">
            <a:spAutoFit/>
          </a:bodyPr>
          <a:lstStyle/>
          <a:p>
            <a:pPr algn="just"/>
            <a:r>
              <a:rPr lang="en-US" sz="1400" dirty="0" err="1">
                <a:latin typeface="Comic Sans MS" panose="030F0702030302020204" pitchFamily="66" charset="0"/>
              </a:rPr>
              <a:t>Microsfere</a:t>
            </a:r>
            <a:r>
              <a:rPr lang="en-US" sz="1400" dirty="0">
                <a:latin typeface="Comic Sans MS" panose="030F0702030302020204" pitchFamily="66" charset="0"/>
              </a:rPr>
              <a:t> </a:t>
            </a:r>
            <a:r>
              <a:rPr lang="en-US" sz="1400" dirty="0" err="1">
                <a:latin typeface="Comic Sans MS" panose="030F0702030302020204" pitchFamily="66" charset="0"/>
              </a:rPr>
              <a:t>carbonatoase</a:t>
            </a:r>
            <a:r>
              <a:rPr lang="en-US" sz="1400" dirty="0">
                <a:latin typeface="Comic Sans MS" panose="030F0702030302020204" pitchFamily="66" charset="0"/>
              </a:rPr>
              <a:t> </a:t>
            </a:r>
            <a:r>
              <a:rPr lang="en-US" sz="1400" dirty="0" err="1">
                <a:latin typeface="Comic Sans MS" panose="030F0702030302020204" pitchFamily="66" charset="0"/>
              </a:rPr>
              <a:t>avand</a:t>
            </a:r>
            <a:r>
              <a:rPr lang="en-US" sz="1400" dirty="0">
                <a:latin typeface="Comic Sans MS" panose="030F0702030302020204" pitchFamily="66" charset="0"/>
              </a:rPr>
              <a:t> </a:t>
            </a:r>
            <a:r>
              <a:rPr lang="en-US" sz="1400" dirty="0" err="1">
                <a:latin typeface="Comic Sans MS" panose="030F0702030302020204" pitchFamily="66" charset="0"/>
              </a:rPr>
              <a:t>particule</a:t>
            </a:r>
            <a:r>
              <a:rPr lang="en-US" sz="1400" dirty="0">
                <a:latin typeface="Comic Sans MS" panose="030F0702030302020204" pitchFamily="66" charset="0"/>
              </a:rPr>
              <a:t> de </a:t>
            </a:r>
            <a:r>
              <a:rPr lang="en-US" sz="1400" dirty="0" err="1">
                <a:latin typeface="Comic Sans MS" panose="030F0702030302020204" pitchFamily="66" charset="0"/>
              </a:rPr>
              <a:t>cupru</a:t>
            </a:r>
            <a:r>
              <a:rPr lang="en-US" sz="1400" dirty="0">
                <a:latin typeface="Comic Sans MS" panose="030F0702030302020204" pitchFamily="66" charset="0"/>
              </a:rPr>
              <a:t> </a:t>
            </a:r>
            <a:r>
              <a:rPr lang="en-US" sz="1400" dirty="0" err="1">
                <a:latin typeface="Comic Sans MS" panose="030F0702030302020204" pitchFamily="66" charset="0"/>
              </a:rPr>
              <a:t>depuse</a:t>
            </a:r>
            <a:r>
              <a:rPr lang="en-US" sz="1400" dirty="0">
                <a:latin typeface="Comic Sans MS" panose="030F0702030302020204" pitchFamily="66" charset="0"/>
              </a:rPr>
              <a:t> pe </a:t>
            </a:r>
            <a:r>
              <a:rPr lang="en-US" sz="1400" dirty="0" err="1">
                <a:latin typeface="Comic Sans MS" panose="030F0702030302020204" pitchFamily="66" charset="0"/>
              </a:rPr>
              <a:t>suprafata</a:t>
            </a:r>
            <a:endParaRPr lang="en-US" sz="1400" dirty="0">
              <a:latin typeface="Comic Sans MS" panose="030F0702030302020204" pitchFamily="66" charset="0"/>
            </a:endParaRPr>
          </a:p>
        </p:txBody>
      </p:sp>
      <p:pic>
        <p:nvPicPr>
          <p:cNvPr id="14" name="Picture 13">
            <a:extLst>
              <a:ext uri="{FF2B5EF4-FFF2-40B4-BE49-F238E27FC236}">
                <a16:creationId xmlns:a16="http://schemas.microsoft.com/office/drawing/2014/main" id="{1786FBE6-94C3-F49F-1F58-F9151F7463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4519" y="4106066"/>
            <a:ext cx="2783804" cy="2313074"/>
          </a:xfrm>
          <a:prstGeom prst="rect">
            <a:avLst/>
          </a:prstGeom>
        </p:spPr>
      </p:pic>
      <p:sp>
        <p:nvSpPr>
          <p:cNvPr id="15" name="TextBox 14">
            <a:extLst>
              <a:ext uri="{FF2B5EF4-FFF2-40B4-BE49-F238E27FC236}">
                <a16:creationId xmlns:a16="http://schemas.microsoft.com/office/drawing/2014/main" id="{59570E0D-7162-A7E5-77E0-38C11E287F2A}"/>
              </a:ext>
            </a:extLst>
          </p:cNvPr>
          <p:cNvSpPr txBox="1"/>
          <p:nvPr/>
        </p:nvSpPr>
        <p:spPr>
          <a:xfrm>
            <a:off x="8019869" y="5702791"/>
            <a:ext cx="1805302" cy="307777"/>
          </a:xfrm>
          <a:prstGeom prst="rect">
            <a:avLst/>
          </a:prstGeom>
          <a:noFill/>
        </p:spPr>
        <p:txBody>
          <a:bodyPr wrap="none" rtlCol="0">
            <a:spAutoFit/>
          </a:bodyPr>
          <a:lstStyle/>
          <a:p>
            <a:r>
              <a:rPr lang="en-US" sz="1400" i="1" dirty="0">
                <a:latin typeface="Comic Sans MS" panose="030F0702030302020204" pitchFamily="66" charset="0"/>
              </a:rPr>
              <a:t>S</a:t>
            </a:r>
            <a:r>
              <a:rPr lang="en-US" sz="1400" baseline="-25000" dirty="0">
                <a:latin typeface="Comic Sans MS" panose="030F0702030302020204" pitchFamily="66" charset="0"/>
              </a:rPr>
              <a:t>BET</a:t>
            </a:r>
            <a:r>
              <a:rPr lang="en-US" sz="1400" dirty="0">
                <a:latin typeface="Comic Sans MS" panose="030F0702030302020204" pitchFamily="66" charset="0"/>
              </a:rPr>
              <a:t> = </a:t>
            </a:r>
            <a:r>
              <a:rPr lang="en-US" sz="1400" dirty="0">
                <a:effectLst/>
                <a:latin typeface="Comic Sans MS" panose="030F0702030302020204" pitchFamily="66" charset="0"/>
                <a:ea typeface="Calibri" panose="020F0502020204030204" pitchFamily="34" charset="0"/>
                <a:cs typeface="Arial" panose="020B0604020202020204" pitchFamily="34" charset="0"/>
              </a:rPr>
              <a:t>413.87 m</a:t>
            </a:r>
            <a:r>
              <a:rPr lang="en-US" sz="1400" baseline="30000" dirty="0">
                <a:effectLst/>
                <a:latin typeface="Comic Sans MS" panose="030F0702030302020204" pitchFamily="66" charset="0"/>
                <a:ea typeface="Calibri" panose="020F0502020204030204" pitchFamily="34" charset="0"/>
                <a:cs typeface="Arial" panose="020B0604020202020204" pitchFamily="34" charset="0"/>
              </a:rPr>
              <a:t>2</a:t>
            </a:r>
            <a:r>
              <a:rPr lang="en-US" sz="1400" dirty="0">
                <a:effectLst/>
                <a:latin typeface="Comic Sans MS" panose="030F0702030302020204" pitchFamily="66" charset="0"/>
                <a:ea typeface="Calibri" panose="020F0502020204030204" pitchFamily="34" charset="0"/>
                <a:cs typeface="Arial" panose="020B0604020202020204" pitchFamily="34" charset="0"/>
              </a:rPr>
              <a:t>/g </a:t>
            </a:r>
            <a:endParaRPr lang="en-US" sz="1400" dirty="0">
              <a:latin typeface="Comic Sans MS" panose="030F0702030302020204" pitchFamily="66" charset="0"/>
              <a:cs typeface="Arial" panose="020B0604020202020204" pitchFamily="34" charset="0"/>
            </a:endParaRPr>
          </a:p>
        </p:txBody>
      </p:sp>
      <p:sp>
        <p:nvSpPr>
          <p:cNvPr id="16" name="TextBox 15">
            <a:extLst>
              <a:ext uri="{FF2B5EF4-FFF2-40B4-BE49-F238E27FC236}">
                <a16:creationId xmlns:a16="http://schemas.microsoft.com/office/drawing/2014/main" id="{2B389D59-3836-9C9A-5124-F5F9B8F75FAD}"/>
              </a:ext>
            </a:extLst>
          </p:cNvPr>
          <p:cNvSpPr txBox="1"/>
          <p:nvPr/>
        </p:nvSpPr>
        <p:spPr>
          <a:xfrm>
            <a:off x="6909020" y="6460329"/>
            <a:ext cx="4026999" cy="307777"/>
          </a:xfrm>
          <a:prstGeom prst="rect">
            <a:avLst/>
          </a:prstGeom>
          <a:solidFill>
            <a:schemeClr val="accent4">
              <a:lumMod val="20000"/>
              <a:lumOff val="80000"/>
            </a:schemeClr>
          </a:solidFill>
        </p:spPr>
        <p:txBody>
          <a:bodyPr wrap="square" rtlCol="0">
            <a:spAutoFit/>
          </a:bodyPr>
          <a:lstStyle/>
          <a:p>
            <a:pPr algn="just"/>
            <a:r>
              <a:rPr lang="en-US" sz="1400" dirty="0" err="1">
                <a:latin typeface="Comic Sans MS" panose="030F0702030302020204" pitchFamily="66" charset="0"/>
              </a:rPr>
              <a:t>Materiale</a:t>
            </a:r>
            <a:r>
              <a:rPr lang="en-US" sz="1400" dirty="0">
                <a:latin typeface="Comic Sans MS" panose="030F0702030302020204" pitchFamily="66" charset="0"/>
              </a:rPr>
              <a:t> </a:t>
            </a:r>
            <a:r>
              <a:rPr lang="en-US" sz="1400" dirty="0" err="1">
                <a:latin typeface="Comic Sans MS" panose="030F0702030302020204" pitchFamily="66" charset="0"/>
              </a:rPr>
              <a:t>compozite</a:t>
            </a:r>
            <a:r>
              <a:rPr lang="en-US" sz="1400" dirty="0">
                <a:latin typeface="Comic Sans MS" panose="030F0702030302020204" pitchFamily="66" charset="0"/>
              </a:rPr>
              <a:t> Cu/</a:t>
            </a:r>
            <a:r>
              <a:rPr lang="en-US" sz="1400" dirty="0" err="1">
                <a:latin typeface="Comic Sans MS" panose="030F0702030302020204" pitchFamily="66" charset="0"/>
              </a:rPr>
              <a:t>CuO</a:t>
            </a:r>
            <a:r>
              <a:rPr lang="en-US" sz="1400" i="1" baseline="-25000" dirty="0" err="1">
                <a:latin typeface="Comic Sans MS" panose="030F0702030302020204" pitchFamily="66" charset="0"/>
              </a:rPr>
              <a:t>x</a:t>
            </a:r>
            <a:r>
              <a:rPr lang="en-US" sz="1400" dirty="0">
                <a:latin typeface="Comic Sans MS" panose="030F0702030302020204" pitchFamily="66" charset="0"/>
              </a:rPr>
              <a:t>/C </a:t>
            </a:r>
            <a:r>
              <a:rPr lang="en-US" sz="1400" dirty="0" err="1">
                <a:latin typeface="Comic Sans MS" panose="030F0702030302020204" pitchFamily="66" charset="0"/>
              </a:rPr>
              <a:t>mezoporoase</a:t>
            </a:r>
            <a:endParaRPr lang="en-US" sz="1400" dirty="0">
              <a:latin typeface="Comic Sans MS" panose="030F0702030302020204" pitchFamily="66" charset="0"/>
            </a:endParaRPr>
          </a:p>
        </p:txBody>
      </p:sp>
    </p:spTree>
    <p:extLst>
      <p:ext uri="{BB962C8B-B14F-4D97-AF65-F5344CB8AC3E}">
        <p14:creationId xmlns:p14="http://schemas.microsoft.com/office/powerpoint/2010/main" val="151657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3D556A-3A7E-4ABD-8713-43CA60642A26}"/>
              </a:ext>
            </a:extLst>
          </p:cNvPr>
          <p:cNvGrpSpPr/>
          <p:nvPr/>
        </p:nvGrpSpPr>
        <p:grpSpPr>
          <a:xfrm>
            <a:off x="0" y="108857"/>
            <a:ext cx="11530014" cy="5554469"/>
            <a:chOff x="0" y="108857"/>
            <a:chExt cx="11530014" cy="5554469"/>
          </a:xfrm>
        </p:grpSpPr>
        <p:sp>
          <p:nvSpPr>
            <p:cNvPr id="3" name="TextBox 2">
              <a:extLst>
                <a:ext uri="{FF2B5EF4-FFF2-40B4-BE49-F238E27FC236}">
                  <a16:creationId xmlns:a16="http://schemas.microsoft.com/office/drawing/2014/main" id="{D35C2F36-5A78-429F-A610-17E41648B9B4}"/>
                </a:ext>
              </a:extLst>
            </p:cNvPr>
            <p:cNvSpPr txBox="1"/>
            <p:nvPr/>
          </p:nvSpPr>
          <p:spPr>
            <a:xfrm>
              <a:off x="0" y="108857"/>
              <a:ext cx="1641796" cy="523220"/>
            </a:xfrm>
            <a:prstGeom prst="rect">
              <a:avLst/>
            </a:prstGeom>
            <a:noFill/>
          </p:spPr>
          <p:txBody>
            <a:bodyPr wrap="none" rtlCol="0">
              <a:spAutoFit/>
            </a:bodyPr>
            <a:lstStyle/>
            <a:p>
              <a:r>
                <a:rPr lang="en-US" sz="2800" b="1" dirty="0" err="1">
                  <a:solidFill>
                    <a:schemeClr val="accent6">
                      <a:lumMod val="75000"/>
                    </a:schemeClr>
                  </a:solidFill>
                  <a:latin typeface="Comic Sans MS" panose="030F0902030302020204" pitchFamily="66" charset="0"/>
                </a:rPr>
                <a:t>Rezumat</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9A427CC1-1759-40B7-9D00-4CA9FD038800}"/>
                </a:ext>
              </a:extLst>
            </p:cNvPr>
            <p:cNvSpPr txBox="1"/>
            <p:nvPr/>
          </p:nvSpPr>
          <p:spPr>
            <a:xfrm>
              <a:off x="581026" y="632077"/>
              <a:ext cx="10948988" cy="5031249"/>
            </a:xfrm>
            <a:prstGeom prst="rect">
              <a:avLst/>
            </a:prstGeom>
            <a:noFill/>
          </p:spPr>
          <p:txBody>
            <a:bodyPr wrap="square" rtlCol="0">
              <a:spAutoFit/>
            </a:bodyPr>
            <a:lstStyle/>
            <a:p>
              <a:pPr algn="just">
                <a:lnSpc>
                  <a:spcPct val="150000"/>
                </a:lnSpc>
              </a:pPr>
              <a:r>
                <a:rPr lang="en-US" dirty="0" err="1">
                  <a:latin typeface="Comic Sans MS" panose="030F0702030302020204" pitchFamily="66" charset="0"/>
                </a:rPr>
                <a:t>Polizaharidele</a:t>
              </a:r>
              <a:r>
                <a:rPr lang="en-US" dirty="0">
                  <a:latin typeface="Comic Sans MS" panose="030F0702030302020204" pitchFamily="66" charset="0"/>
                </a:rPr>
                <a:t> </a:t>
              </a:r>
              <a:r>
                <a:rPr lang="en-US" dirty="0" err="1">
                  <a:latin typeface="Comic Sans MS" panose="030F0702030302020204" pitchFamily="66" charset="0"/>
                </a:rPr>
                <a:t>reprezint</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 </a:t>
              </a:r>
              <a:r>
                <a:rPr lang="en-US" dirty="0" err="1">
                  <a:latin typeface="Comic Sans MS" panose="030F0702030302020204" pitchFamily="66" charset="0"/>
                </a:rPr>
                <a:t>surse</a:t>
              </a:r>
              <a:r>
                <a:rPr lang="en-US" dirty="0">
                  <a:latin typeface="Comic Sans MS" panose="030F0702030302020204" pitchFamily="66" charset="0"/>
                </a:rPr>
                <a:t> de carbon </a:t>
              </a:r>
              <a:r>
                <a:rPr lang="en-US" dirty="0" err="1">
                  <a:latin typeface="Comic Sans MS" panose="030F0702030302020204" pitchFamily="66" charset="0"/>
                </a:rPr>
                <a:t>naturale</a:t>
              </a:r>
              <a:r>
                <a:rPr lang="en-US" dirty="0">
                  <a:latin typeface="Comic Sans MS" panose="030F0702030302020204" pitchFamily="66" charset="0"/>
                </a:rPr>
                <a:t> </a:t>
              </a:r>
              <a:r>
                <a:rPr lang="en-US" dirty="0" err="1">
                  <a:latin typeface="Comic Sans MS" panose="030F0702030302020204" pitchFamily="66" charset="0"/>
                </a:rPr>
                <a:t>ideale</a:t>
              </a:r>
              <a:r>
                <a:rPr lang="en-US" dirty="0">
                  <a:latin typeface="Comic Sans MS" panose="030F0702030302020204" pitchFamily="66" charset="0"/>
                </a:rPr>
                <a:t> </a:t>
              </a:r>
              <a:r>
                <a:rPr lang="en-US" dirty="0" err="1">
                  <a:latin typeface="Comic Sans MS" panose="030F0702030302020204" pitchFamily="66" charset="0"/>
                </a:rPr>
                <a:t>pentru</a:t>
              </a:r>
              <a:r>
                <a:rPr lang="en-US" dirty="0">
                  <a:latin typeface="Comic Sans MS" panose="030F0702030302020204" pitchFamily="66" charset="0"/>
                </a:rPr>
                <a:t> </a:t>
              </a:r>
              <a:r>
                <a:rPr lang="en-US" dirty="0" err="1">
                  <a:latin typeface="Comic Sans MS" panose="030F0702030302020204" pitchFamily="66" charset="0"/>
                </a:rPr>
                <a:t>sinteza</a:t>
              </a:r>
              <a:r>
                <a:rPr lang="en-US" dirty="0">
                  <a:latin typeface="Comic Sans MS" panose="030F0702030302020204" pitchFamily="66" charset="0"/>
                </a:rPr>
                <a:t> </a:t>
              </a:r>
              <a:r>
                <a:rPr lang="en-US" dirty="0" err="1">
                  <a:latin typeface="Comic Sans MS" panose="030F0702030302020204" pitchFamily="66" charset="0"/>
                </a:rPr>
                <a:t>hidrotermal</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 </a:t>
              </a:r>
              <a:r>
                <a:rPr lang="en-US" dirty="0" err="1">
                  <a:latin typeface="Comic Sans MS" panose="030F0702030302020204" pitchFamily="66" charset="0"/>
                </a:rPr>
                <a:t>prietenoas</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 </a:t>
              </a:r>
              <a:r>
                <a:rPr lang="en-US" dirty="0" err="1">
                  <a:latin typeface="Comic Sans MS" panose="030F0702030302020204" pitchFamily="66" charset="0"/>
                </a:rPr>
                <a:t>mediului</a:t>
              </a:r>
              <a:r>
                <a:rPr lang="en-US" dirty="0">
                  <a:latin typeface="Comic Sans MS" panose="030F0702030302020204" pitchFamily="66" charset="0"/>
                </a:rPr>
                <a:t>, a </a:t>
              </a:r>
              <a:r>
                <a:rPr lang="en-US" dirty="0" err="1">
                  <a:latin typeface="Comic Sans MS" panose="030F0702030302020204" pitchFamily="66" charset="0"/>
                </a:rPr>
                <a:t>materialelor</a:t>
              </a:r>
              <a:r>
                <a:rPr lang="en-US" dirty="0">
                  <a:latin typeface="Comic Sans MS" panose="030F0702030302020204" pitchFamily="66" charset="0"/>
                </a:rPr>
                <a:t> semi-</a:t>
              </a:r>
              <a:r>
                <a:rPr lang="en-US" dirty="0" err="1">
                  <a:latin typeface="Comic Sans MS" panose="030F0702030302020204" pitchFamily="66" charset="0"/>
                </a:rPr>
                <a:t>carbonizate</a:t>
              </a:r>
              <a:r>
                <a:rPr lang="en-US" dirty="0">
                  <a:latin typeface="Comic Sans MS" panose="030F0702030302020204" pitchFamily="66" charset="0"/>
                </a:rPr>
                <a:t> (carbon </a:t>
              </a:r>
              <a:r>
                <a:rPr lang="en-US" dirty="0" err="1">
                  <a:latin typeface="Comic Sans MS" panose="030F0702030302020204" pitchFamily="66" charset="0"/>
                </a:rPr>
                <a:t>hidrotermal</a:t>
              </a:r>
              <a:r>
                <a:rPr lang="en-US" dirty="0">
                  <a:latin typeface="Comic Sans MS" panose="030F0702030302020204" pitchFamily="66" charset="0"/>
                </a:rPr>
                <a:t>, HC). </a:t>
              </a:r>
              <a:r>
                <a:rPr lang="en-US" dirty="0" err="1">
                  <a:latin typeface="Comic Sans MS" panose="030F0702030302020204" pitchFamily="66" charset="0"/>
                </a:rPr>
                <a:t>Materialele</a:t>
              </a:r>
              <a:r>
                <a:rPr lang="en-US" dirty="0">
                  <a:latin typeface="Comic Sans MS" panose="030F0702030302020204" pitchFamily="66" charset="0"/>
                </a:rPr>
                <a:t> de tip HC sunt considerate alternative ”</a:t>
              </a:r>
              <a:r>
                <a:rPr lang="en-US" dirty="0" err="1">
                  <a:latin typeface="Comic Sans MS" panose="030F0702030302020204" pitchFamily="66" charset="0"/>
                </a:rPr>
                <a:t>verzi</a:t>
              </a:r>
              <a:r>
                <a:rPr lang="en-US" dirty="0">
                  <a:latin typeface="Comic Sans MS" panose="030F0702030302020204" pitchFamily="66" charset="0"/>
                </a:rPr>
                <a:t>” la </a:t>
              </a:r>
              <a:r>
                <a:rPr lang="en-US" dirty="0" err="1">
                  <a:latin typeface="Comic Sans MS" panose="030F0702030302020204" pitchFamily="66" charset="0"/>
                </a:rPr>
                <a:t>materialele</a:t>
              </a:r>
              <a:r>
                <a:rPr lang="en-US" dirty="0">
                  <a:latin typeface="Comic Sans MS" panose="030F0702030302020204" pitchFamily="66" charset="0"/>
                </a:rPr>
                <a:t> </a:t>
              </a:r>
              <a:r>
                <a:rPr lang="en-US" dirty="0" err="1">
                  <a:latin typeface="Comic Sans MS" panose="030F0702030302020204" pitchFamily="66" charset="0"/>
                </a:rPr>
                <a:t>clasice</a:t>
              </a:r>
              <a:r>
                <a:rPr lang="en-US" dirty="0">
                  <a:latin typeface="Comic Sans MS" panose="030F0702030302020204" pitchFamily="66" charset="0"/>
                </a:rPr>
                <a:t>, </a:t>
              </a:r>
              <a:r>
                <a:rPr lang="en-US" dirty="0" err="1">
                  <a:latin typeface="Comic Sans MS" panose="030F0702030302020204" pitchFamily="66" charset="0"/>
                </a:rPr>
                <a:t>costisitoare</a:t>
              </a:r>
              <a:r>
                <a:rPr lang="en-US" dirty="0">
                  <a:latin typeface="Comic Sans MS" panose="030F0702030302020204" pitchFamily="66" charset="0"/>
                </a:rPr>
                <a:t>, de </a:t>
              </a:r>
              <a:r>
                <a:rPr lang="en-US" dirty="0" err="1">
                  <a:latin typeface="Comic Sans MS" panose="030F0702030302020204" pitchFamily="66" charset="0"/>
                </a:rPr>
                <a:t>tipul</a:t>
              </a:r>
              <a:r>
                <a:rPr lang="en-US" dirty="0">
                  <a:latin typeface="Comic Sans MS" panose="030F0702030302020204" pitchFamily="66" charset="0"/>
                </a:rPr>
                <a:t> </a:t>
              </a:r>
              <a:r>
                <a:rPr lang="en-US" dirty="0" err="1">
                  <a:latin typeface="Comic Sans MS" panose="030F0702030302020204" pitchFamily="66" charset="0"/>
                </a:rPr>
                <a:t>grafenelor</a:t>
              </a:r>
              <a:r>
                <a:rPr lang="en-US" dirty="0">
                  <a:latin typeface="Comic Sans MS" panose="030F0702030302020204" pitchFamily="66" charset="0"/>
                </a:rPr>
                <a:t> </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nanotuburilor</a:t>
              </a:r>
              <a:r>
                <a:rPr lang="en-US" dirty="0">
                  <a:latin typeface="Comic Sans MS" panose="030F0702030302020204" pitchFamily="66" charset="0"/>
                </a:rPr>
                <a:t> de carbon (CNT). </a:t>
              </a:r>
              <a:r>
                <a:rPr lang="en-US" dirty="0" err="1">
                  <a:latin typeface="Comic Sans MS" panose="030F0702030302020204" pitchFamily="66" charset="0"/>
                </a:rPr>
                <a:t>Obiectivul</a:t>
              </a:r>
              <a:r>
                <a:rPr lang="en-US" dirty="0">
                  <a:latin typeface="Comic Sans MS" panose="030F0702030302020204" pitchFamily="66" charset="0"/>
                </a:rPr>
                <a:t> principal al </a:t>
              </a:r>
              <a:r>
                <a:rPr lang="en-US" dirty="0" err="1">
                  <a:latin typeface="Comic Sans MS" panose="030F0702030302020204" pitchFamily="66" charset="0"/>
                </a:rPr>
                <a:t>proiectului</a:t>
              </a:r>
              <a:r>
                <a:rPr lang="en-US" dirty="0">
                  <a:latin typeface="Comic Sans MS" panose="030F0702030302020204" pitchFamily="66" charset="0"/>
                </a:rPr>
                <a:t> </a:t>
              </a:r>
              <a:r>
                <a:rPr lang="en-US" dirty="0" err="1">
                  <a:latin typeface="Comic Sans MS" panose="030F0702030302020204" pitchFamily="66" charset="0"/>
                </a:rPr>
                <a:t>îl</a:t>
              </a:r>
              <a:r>
                <a:rPr lang="en-US" dirty="0">
                  <a:latin typeface="Comic Sans MS" panose="030F0702030302020204" pitchFamily="66" charset="0"/>
                </a:rPr>
                <a:t> </a:t>
              </a:r>
              <a:r>
                <a:rPr lang="en-US" dirty="0" err="1">
                  <a:latin typeface="Comic Sans MS" panose="030F0702030302020204" pitchFamily="66" charset="0"/>
                </a:rPr>
                <a:t>reprezint</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 </a:t>
              </a:r>
              <a:r>
                <a:rPr lang="en-US" dirty="0" err="1">
                  <a:latin typeface="Comic Sans MS" panose="030F0702030302020204" pitchFamily="66" charset="0"/>
                </a:rPr>
                <a:t>dezvoltarea</a:t>
              </a:r>
              <a:r>
                <a:rPr lang="en-US" dirty="0">
                  <a:latin typeface="Comic Sans MS" panose="030F0702030302020204" pitchFamily="66" charset="0"/>
                </a:rPr>
                <a:t> </a:t>
              </a:r>
              <a:r>
                <a:rPr lang="en-US" dirty="0" err="1">
                  <a:latin typeface="Comic Sans MS" panose="030F0702030302020204" pitchFamily="66" charset="0"/>
                </a:rPr>
                <a:t>unei</a:t>
              </a:r>
              <a:r>
                <a:rPr lang="en-US" dirty="0">
                  <a:latin typeface="Comic Sans MS" panose="030F0702030302020204" pitchFamily="66" charset="0"/>
                </a:rPr>
                <a:t> </a:t>
              </a:r>
              <a:r>
                <a:rPr lang="en-US" dirty="0" err="1">
                  <a:latin typeface="Comic Sans MS" panose="030F0702030302020204" pitchFamily="66" charset="0"/>
                </a:rPr>
                <a:t>noi</a:t>
              </a:r>
              <a:r>
                <a:rPr lang="en-US" dirty="0">
                  <a:latin typeface="Comic Sans MS" panose="030F0702030302020204" pitchFamily="66" charset="0"/>
                </a:rPr>
                <a:t> </a:t>
              </a:r>
              <a:r>
                <a:rPr lang="en-US" dirty="0" err="1">
                  <a:latin typeface="Comic Sans MS" panose="030F0702030302020204" pitchFamily="66" charset="0"/>
                </a:rPr>
                <a:t>generații</a:t>
              </a:r>
              <a:r>
                <a:rPr lang="en-US" dirty="0">
                  <a:latin typeface="Comic Sans MS" panose="030F0702030302020204" pitchFamily="66" charset="0"/>
                </a:rPr>
                <a:t> de </a:t>
              </a:r>
              <a:r>
                <a:rPr lang="en-US" dirty="0" err="1">
                  <a:latin typeface="Comic Sans MS" panose="030F0702030302020204" pitchFamily="66" charset="0"/>
                </a:rPr>
                <a:t>senzori</a:t>
              </a:r>
              <a:r>
                <a:rPr lang="en-US" dirty="0">
                  <a:latin typeface="Comic Sans MS" panose="030F0702030302020204" pitchFamily="66" charset="0"/>
                </a:rPr>
                <a:t> </a:t>
              </a:r>
              <a:r>
                <a:rPr lang="en-US" dirty="0" err="1">
                  <a:latin typeface="Comic Sans MS" panose="030F0702030302020204" pitchFamily="66" charset="0"/>
                </a:rPr>
                <a:t>electrochimici</a:t>
              </a:r>
              <a:r>
                <a:rPr lang="en-US" dirty="0">
                  <a:latin typeface="Comic Sans MS" panose="030F0702030302020204" pitchFamily="66" charset="0"/>
                </a:rPr>
                <a:t>, </a:t>
              </a:r>
              <a:r>
                <a:rPr lang="en-US" dirty="0" err="1">
                  <a:latin typeface="Comic Sans MS" panose="030F0702030302020204" pitchFamily="66" charset="0"/>
                </a:rPr>
                <a:t>sustenabili</a:t>
              </a:r>
              <a:r>
                <a:rPr lang="en-US" dirty="0">
                  <a:latin typeface="Comic Sans MS" panose="030F0702030302020204" pitchFamily="66" charset="0"/>
                </a:rPr>
                <a:t>, </a:t>
              </a:r>
              <a:r>
                <a:rPr lang="en-US" dirty="0" err="1">
                  <a:latin typeface="Comic Sans MS" panose="030F0702030302020204" pitchFamily="66" charset="0"/>
                </a:rPr>
                <a:t>asamblați</a:t>
              </a:r>
              <a:r>
                <a:rPr lang="en-US" dirty="0">
                  <a:latin typeface="Comic Sans MS" panose="030F0702030302020204" pitchFamily="66" charset="0"/>
                </a:rPr>
                <a:t> din </a:t>
              </a:r>
              <a:r>
                <a:rPr lang="en-US" dirty="0" err="1">
                  <a:latin typeface="Comic Sans MS" panose="030F0702030302020204" pitchFamily="66" charset="0"/>
                </a:rPr>
                <a:t>compozite</a:t>
              </a:r>
              <a:r>
                <a:rPr lang="en-US" dirty="0">
                  <a:latin typeface="Comic Sans MS" panose="030F0702030302020204" pitchFamily="66" charset="0"/>
                </a:rPr>
                <a:t> de </a:t>
              </a:r>
              <a:r>
                <a:rPr lang="en-US" dirty="0" err="1">
                  <a:latin typeface="Comic Sans MS" panose="030F0702030302020204" pitchFamily="66" charset="0"/>
                </a:rPr>
                <a:t>tipul</a:t>
              </a:r>
              <a:r>
                <a:rPr lang="en-US" dirty="0">
                  <a:latin typeface="Comic Sans MS" panose="030F0702030302020204" pitchFamily="66" charset="0"/>
                </a:rPr>
                <a:t> </a:t>
              </a:r>
              <a:r>
                <a:rPr lang="en-US" dirty="0" err="1">
                  <a:latin typeface="Comic Sans MS" panose="030F0702030302020204" pitchFamily="66" charset="0"/>
                </a:rPr>
                <a:t>nanoparticule</a:t>
              </a:r>
              <a:r>
                <a:rPr lang="en-US" dirty="0">
                  <a:latin typeface="Comic Sans MS" panose="030F0702030302020204" pitchFamily="66" charset="0"/>
                </a:rPr>
                <a:t> (NP) de </a:t>
              </a:r>
              <a:r>
                <a:rPr lang="en-US" dirty="0" err="1">
                  <a:latin typeface="Comic Sans MS" panose="030F0702030302020204" pitchFamily="66" charset="0"/>
                </a:rPr>
                <a:t>cupru</a:t>
              </a:r>
              <a:r>
                <a:rPr lang="en-US" dirty="0">
                  <a:latin typeface="Comic Sans MS" panose="030F0702030302020204" pitchFamily="66" charset="0"/>
                </a:rPr>
                <a:t> </a:t>
              </a:r>
              <a:r>
                <a:rPr lang="en-US" dirty="0" err="1">
                  <a:latin typeface="Comic Sans MS" panose="030F0702030302020204" pitchFamily="66" charset="0"/>
                </a:rPr>
                <a:t>și</a:t>
              </a:r>
              <a:r>
                <a:rPr lang="en-US" dirty="0">
                  <a:latin typeface="Comic Sans MS" panose="030F0702030302020204" pitchFamily="66" charset="0"/>
                </a:rPr>
                <a:t>/</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oxizi</a:t>
              </a:r>
              <a:r>
                <a:rPr lang="en-US" dirty="0">
                  <a:latin typeface="Comic Sans MS" panose="030F0702030302020204" pitchFamily="66" charset="0"/>
                </a:rPr>
                <a:t> de </a:t>
              </a:r>
              <a:r>
                <a:rPr lang="en-US" dirty="0" err="1">
                  <a:latin typeface="Comic Sans MS" panose="030F0702030302020204" pitchFamily="66" charset="0"/>
                </a:rPr>
                <a:t>cupru</a:t>
              </a:r>
              <a:r>
                <a:rPr lang="en-US" dirty="0">
                  <a:latin typeface="Comic Sans MS" panose="030F0702030302020204" pitchFamily="66" charset="0"/>
                </a:rPr>
                <a:t> </a:t>
              </a:r>
              <a:r>
                <a:rPr lang="en-US" dirty="0" err="1">
                  <a:latin typeface="Comic Sans MS" panose="030F0702030302020204" pitchFamily="66" charset="0"/>
                </a:rPr>
                <a:t>și</a:t>
              </a:r>
              <a:r>
                <a:rPr lang="en-US" dirty="0">
                  <a:latin typeface="Comic Sans MS" panose="030F0702030302020204" pitchFamily="66" charset="0"/>
                </a:rPr>
                <a:t> HC. </a:t>
              </a:r>
              <a:r>
                <a:rPr lang="en-US" i="1" dirty="0">
                  <a:latin typeface="Comic Sans MS" panose="030F0702030302020204" pitchFamily="66" charset="0"/>
                </a:rPr>
                <a:t>Design</a:t>
              </a:r>
              <a:r>
                <a:rPr lang="en-US" dirty="0">
                  <a:latin typeface="Comic Sans MS" panose="030F0702030302020204" pitchFamily="66" charset="0"/>
                </a:rPr>
                <a:t>-ul </a:t>
              </a:r>
              <a:r>
                <a:rPr lang="en-US" dirty="0" err="1">
                  <a:latin typeface="Comic Sans MS" panose="030F0702030302020204" pitchFamily="66" charset="0"/>
                </a:rPr>
                <a:t>materialelor</a:t>
              </a:r>
              <a:r>
                <a:rPr lang="en-US" dirty="0">
                  <a:latin typeface="Comic Sans MS" panose="030F0702030302020204" pitchFamily="66" charset="0"/>
                </a:rPr>
                <a:t> de tip HC </a:t>
              </a:r>
              <a:r>
                <a:rPr lang="en-US" dirty="0" err="1">
                  <a:latin typeface="Comic Sans MS" panose="030F0702030302020204" pitchFamily="66" charset="0"/>
                </a:rPr>
                <a:t>prin</a:t>
              </a:r>
              <a:r>
                <a:rPr lang="en-US" dirty="0">
                  <a:latin typeface="Comic Sans MS" panose="030F0702030302020204" pitchFamily="66" charset="0"/>
                </a:rPr>
                <a:t> </a:t>
              </a:r>
              <a:r>
                <a:rPr lang="en-US" dirty="0" err="1">
                  <a:latin typeface="Comic Sans MS" panose="030F0702030302020204" pitchFamily="66" charset="0"/>
                </a:rPr>
                <a:t>strategii</a:t>
              </a:r>
              <a:r>
                <a:rPr lang="en-US" dirty="0">
                  <a:latin typeface="Comic Sans MS" panose="030F0702030302020204" pitchFamily="66" charset="0"/>
                </a:rPr>
                <a:t> de </a:t>
              </a:r>
              <a:r>
                <a:rPr lang="en-US" dirty="0" err="1">
                  <a:latin typeface="Comic Sans MS" panose="030F0702030302020204" pitchFamily="66" charset="0"/>
                </a:rPr>
                <a:t>tipul</a:t>
              </a:r>
              <a:r>
                <a:rPr lang="en-US" dirty="0">
                  <a:latin typeface="Comic Sans MS" panose="030F0702030302020204" pitchFamily="66" charset="0"/>
                </a:rPr>
                <a:t> </a:t>
              </a:r>
              <a:r>
                <a:rPr lang="en-US" i="1" dirty="0">
                  <a:latin typeface="Comic Sans MS" panose="030F0702030302020204" pitchFamily="66" charset="0"/>
                </a:rPr>
                <a:t>hard</a:t>
              </a:r>
              <a:r>
                <a:rPr lang="en-US" dirty="0">
                  <a:latin typeface="Comic Sans MS" panose="030F0702030302020204" pitchFamily="66" charset="0"/>
                </a:rPr>
                <a:t>/</a:t>
              </a:r>
              <a:r>
                <a:rPr lang="en-US" i="1" dirty="0">
                  <a:latin typeface="Comic Sans MS" panose="030F0702030302020204" pitchFamily="66" charset="0"/>
                </a:rPr>
                <a:t>soft</a:t>
              </a:r>
              <a:r>
                <a:rPr lang="en-US" dirty="0">
                  <a:latin typeface="Comic Sans MS" panose="030F0702030302020204" pitchFamily="66" charset="0"/>
                </a:rPr>
                <a:t> template </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obținerea</a:t>
              </a:r>
              <a:r>
                <a:rPr lang="en-US" dirty="0">
                  <a:latin typeface="Comic Sans MS" panose="030F0702030302020204" pitchFamily="66" charset="0"/>
                </a:rPr>
                <a:t> de </a:t>
              </a:r>
              <a:r>
                <a:rPr lang="en-US" dirty="0" err="1">
                  <a:latin typeface="Comic Sans MS" panose="030F0702030302020204" pitchFamily="66" charset="0"/>
                </a:rPr>
                <a:t>structuri</a:t>
              </a:r>
              <a:r>
                <a:rPr lang="en-US" dirty="0">
                  <a:latin typeface="Comic Sans MS" panose="030F0702030302020204" pitchFamily="66" charset="0"/>
                </a:rPr>
                <a:t> </a:t>
              </a:r>
              <a:r>
                <a:rPr lang="en-US" dirty="0" err="1">
                  <a:latin typeface="Comic Sans MS" panose="030F0702030302020204" pitchFamily="66" charset="0"/>
                </a:rPr>
                <a:t>hibride</a:t>
              </a:r>
              <a:r>
                <a:rPr lang="en-US" dirty="0">
                  <a:latin typeface="Comic Sans MS" panose="030F0702030302020204" pitchFamily="66" charset="0"/>
                </a:rPr>
                <a:t> HC/CNT </a:t>
              </a:r>
              <a:r>
                <a:rPr lang="en-US" dirty="0" err="1">
                  <a:latin typeface="Comic Sans MS" panose="030F0702030302020204" pitchFamily="66" charset="0"/>
                </a:rPr>
                <a:t>conduc</a:t>
              </a:r>
              <a:r>
                <a:rPr lang="en-US" dirty="0">
                  <a:latin typeface="Comic Sans MS" panose="030F0702030302020204" pitchFamily="66" charset="0"/>
                </a:rPr>
                <a:t> la </a:t>
              </a:r>
              <a:r>
                <a:rPr lang="en-US" dirty="0" err="1">
                  <a:latin typeface="Comic Sans MS" panose="030F0702030302020204" pitchFamily="66" charset="0"/>
                </a:rPr>
                <a:t>obținerea</a:t>
              </a:r>
              <a:r>
                <a:rPr lang="en-US" dirty="0">
                  <a:latin typeface="Comic Sans MS" panose="030F0702030302020204" pitchFamily="66" charset="0"/>
                </a:rPr>
                <a:t> de </a:t>
              </a:r>
              <a:r>
                <a:rPr lang="en-US" dirty="0" err="1">
                  <a:latin typeface="Comic Sans MS" panose="030F0702030302020204" pitchFamily="66" charset="0"/>
                </a:rPr>
                <a:t>materiale</a:t>
              </a:r>
              <a:r>
                <a:rPr lang="en-US" dirty="0">
                  <a:latin typeface="Comic Sans MS" panose="030F0702030302020204" pitchFamily="66" charset="0"/>
                </a:rPr>
                <a:t> HC </a:t>
              </a:r>
              <a:r>
                <a:rPr lang="en-US" dirty="0" err="1">
                  <a:latin typeface="Comic Sans MS" panose="030F0702030302020204" pitchFamily="66" charset="0"/>
                </a:rPr>
                <a:t>mezoporoase</a:t>
              </a:r>
              <a:r>
                <a:rPr lang="en-US" dirty="0">
                  <a:latin typeface="Comic Sans MS" panose="030F0702030302020204" pitchFamily="66" charset="0"/>
                </a:rPr>
                <a:t> cu </a:t>
              </a:r>
              <a:r>
                <a:rPr lang="en-US" dirty="0" err="1">
                  <a:latin typeface="Comic Sans MS" panose="030F0702030302020204" pitchFamily="66" charset="0"/>
                </a:rPr>
                <a:t>propriet</a:t>
              </a:r>
              <a:r>
                <a:rPr lang="ro-RO" sz="1800" dirty="0">
                  <a:effectLst/>
                  <a:latin typeface="Comic Sans MS" panose="030F0702030302020204" pitchFamily="66" charset="0"/>
                  <a:ea typeface="Calibri" panose="020F0502020204030204" pitchFamily="34" charset="0"/>
                </a:rPr>
                <a:t>ă</a:t>
              </a:r>
              <a:r>
                <a:rPr lang="en-US" dirty="0" err="1">
                  <a:latin typeface="Comic Sans MS" panose="030F0702030302020204" pitchFamily="66" charset="0"/>
                </a:rPr>
                <a:t>ți</a:t>
              </a:r>
              <a:r>
                <a:rPr lang="en-US" dirty="0">
                  <a:latin typeface="Comic Sans MS" panose="030F0702030302020204" pitchFamily="66" charset="0"/>
                </a:rPr>
                <a:t> conductive </a:t>
              </a:r>
              <a:r>
                <a:rPr lang="en-US" dirty="0" err="1">
                  <a:latin typeface="Comic Sans MS" panose="030F0702030302020204" pitchFamily="66" charset="0"/>
                </a:rPr>
                <a:t>îmbun</a:t>
              </a:r>
              <a:r>
                <a:rPr lang="ro-RO" sz="1800" dirty="0">
                  <a:effectLst/>
                  <a:latin typeface="Comic Sans MS" panose="030F0702030302020204" pitchFamily="66" charset="0"/>
                  <a:ea typeface="Calibri" panose="020F0502020204030204" pitchFamily="34" charset="0"/>
                </a:rPr>
                <a:t>ă</a:t>
              </a:r>
              <a:r>
                <a:rPr lang="en-US" dirty="0" err="1">
                  <a:latin typeface="Comic Sans MS" panose="030F0702030302020204" pitchFamily="66" charset="0"/>
                </a:rPr>
                <a:t>tațite</a:t>
              </a:r>
              <a:r>
                <a:rPr lang="en-US" dirty="0">
                  <a:latin typeface="Comic Sans MS" panose="030F0702030302020204" pitchFamily="66" charset="0"/>
                </a:rPr>
                <a:t>. </a:t>
              </a:r>
              <a:r>
                <a:rPr lang="en-US" dirty="0" err="1">
                  <a:latin typeface="Comic Sans MS" panose="030F0702030302020204" pitchFamily="66" charset="0"/>
                </a:rPr>
                <a:t>Încorporarea</a:t>
              </a:r>
              <a:r>
                <a:rPr lang="en-US" dirty="0">
                  <a:latin typeface="Comic Sans MS" panose="030F0702030302020204" pitchFamily="66" charset="0"/>
                </a:rPr>
                <a:t> </a:t>
              </a:r>
              <a:r>
                <a:rPr lang="en-US" dirty="0" err="1">
                  <a:latin typeface="Comic Sans MS" panose="030F0702030302020204" pitchFamily="66" charset="0"/>
                </a:rPr>
                <a:t>nanoparticulelor</a:t>
              </a:r>
              <a:r>
                <a:rPr lang="en-US" dirty="0">
                  <a:latin typeface="Comic Sans MS" panose="030F0702030302020204" pitchFamily="66" charset="0"/>
                </a:rPr>
                <a:t> (NP) de Cu </a:t>
              </a:r>
              <a:r>
                <a:rPr lang="en-US" dirty="0" err="1">
                  <a:latin typeface="Comic Sans MS" panose="030F0702030302020204" pitchFamily="66" charset="0"/>
                </a:rPr>
                <a:t>și</a:t>
              </a:r>
              <a:r>
                <a:rPr lang="en-US" dirty="0">
                  <a:latin typeface="Comic Sans MS" panose="030F0702030302020204" pitchFamily="66" charset="0"/>
                </a:rPr>
                <a:t>/</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oxizi</a:t>
              </a:r>
              <a:r>
                <a:rPr lang="en-US" dirty="0">
                  <a:latin typeface="Comic Sans MS" panose="030F0702030302020204" pitchFamily="66" charset="0"/>
                </a:rPr>
                <a:t> de Cu(I/II) </a:t>
              </a:r>
              <a:r>
                <a:rPr lang="en-US" dirty="0" err="1">
                  <a:latin typeface="Comic Sans MS" panose="030F0702030302020204" pitchFamily="66" charset="0"/>
                </a:rPr>
                <a:t>în</a:t>
              </a:r>
              <a:r>
                <a:rPr lang="en-US" dirty="0">
                  <a:latin typeface="Comic Sans MS" panose="030F0702030302020204" pitchFamily="66" charset="0"/>
                </a:rPr>
                <a:t> </a:t>
              </a:r>
              <a:r>
                <a:rPr lang="en-US" dirty="0" err="1">
                  <a:latin typeface="Comic Sans MS" panose="030F0702030302020204" pitchFamily="66" charset="0"/>
                </a:rPr>
                <a:t>matricea</a:t>
              </a:r>
              <a:r>
                <a:rPr lang="en-US" dirty="0">
                  <a:latin typeface="Comic Sans MS" panose="030F0702030302020204" pitchFamily="66" charset="0"/>
                </a:rPr>
                <a:t> HC </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depunerea</a:t>
              </a:r>
              <a:r>
                <a:rPr lang="en-US" dirty="0">
                  <a:latin typeface="Comic Sans MS" panose="030F0702030302020204" pitchFamily="66" charset="0"/>
                </a:rPr>
                <a:t> </a:t>
              </a:r>
              <a:r>
                <a:rPr lang="en-US" dirty="0" err="1">
                  <a:latin typeface="Comic Sans MS" panose="030F0702030302020204" pitchFamily="66" charset="0"/>
                </a:rPr>
                <a:t>acestora</a:t>
              </a:r>
              <a:r>
                <a:rPr lang="en-US" dirty="0">
                  <a:latin typeface="Comic Sans MS" panose="030F0702030302020204" pitchFamily="66" charset="0"/>
                </a:rPr>
                <a:t> pe </a:t>
              </a:r>
              <a:r>
                <a:rPr lang="en-US" dirty="0" err="1">
                  <a:latin typeface="Comic Sans MS" panose="030F0702030302020204" pitchFamily="66" charset="0"/>
                </a:rPr>
                <a:t>suprafața</a:t>
              </a:r>
              <a:r>
                <a:rPr lang="en-US" dirty="0">
                  <a:latin typeface="Comic Sans MS" panose="030F0702030302020204" pitchFamily="66" charset="0"/>
                </a:rPr>
                <a:t> HC are ca scop </a:t>
              </a:r>
              <a:r>
                <a:rPr lang="en-US" dirty="0" err="1">
                  <a:latin typeface="Comic Sans MS" panose="030F0702030302020204" pitchFamily="66" charset="0"/>
                </a:rPr>
                <a:t>obținerea</a:t>
              </a:r>
              <a:r>
                <a:rPr lang="en-US" dirty="0">
                  <a:latin typeface="Comic Sans MS" panose="030F0702030302020204" pitchFamily="66" charset="0"/>
                </a:rPr>
                <a:t> </a:t>
              </a:r>
              <a:r>
                <a:rPr lang="en-US" dirty="0" err="1">
                  <a:latin typeface="Comic Sans MS" panose="030F0702030302020204" pitchFamily="66" charset="0"/>
                </a:rPr>
                <a:t>unor</a:t>
              </a:r>
              <a:r>
                <a:rPr lang="en-US" dirty="0">
                  <a:latin typeface="Comic Sans MS" panose="030F0702030302020204" pitchFamily="66" charset="0"/>
                </a:rPr>
                <a:t> </a:t>
              </a:r>
              <a:r>
                <a:rPr lang="en-US" dirty="0" err="1">
                  <a:latin typeface="Comic Sans MS" panose="030F0702030302020204" pitchFamily="66" charset="0"/>
                </a:rPr>
                <a:t>compozite</a:t>
              </a:r>
              <a:r>
                <a:rPr lang="en-US" dirty="0">
                  <a:latin typeface="Comic Sans MS" panose="030F0702030302020204" pitchFamily="66" charset="0"/>
                </a:rPr>
                <a:t> </a:t>
              </a:r>
              <a:r>
                <a:rPr lang="en-US" dirty="0" err="1">
                  <a:latin typeface="Comic Sans MS" panose="030F0702030302020204" pitchFamily="66" charset="0"/>
                </a:rPr>
                <a:t>funcționale</a:t>
              </a:r>
              <a:r>
                <a:rPr lang="en-US" dirty="0">
                  <a:latin typeface="Comic Sans MS" panose="030F0702030302020204" pitchFamily="66" charset="0"/>
                </a:rPr>
                <a:t> ale c</a:t>
              </a:r>
              <a:r>
                <a:rPr lang="ro-RO" sz="1800" dirty="0">
                  <a:effectLst/>
                  <a:latin typeface="Comic Sans MS" panose="030F0702030302020204" pitchFamily="66" charset="0"/>
                  <a:ea typeface="Calibri" panose="020F0502020204030204" pitchFamily="34" charset="0"/>
                </a:rPr>
                <a:t>ă</a:t>
              </a:r>
              <a:r>
                <a:rPr lang="en-US" dirty="0" err="1">
                  <a:latin typeface="Comic Sans MS" panose="030F0702030302020204" pitchFamily="66" charset="0"/>
                </a:rPr>
                <a:t>ror</a:t>
              </a:r>
              <a:r>
                <a:rPr lang="en-US" dirty="0">
                  <a:latin typeface="Comic Sans MS" panose="030F0702030302020204" pitchFamily="66" charset="0"/>
                </a:rPr>
                <a:t> </a:t>
              </a:r>
              <a:r>
                <a:rPr lang="en-US" dirty="0" err="1">
                  <a:latin typeface="Comic Sans MS" panose="030F0702030302020204" pitchFamily="66" charset="0"/>
                </a:rPr>
                <a:t>activităţi</a:t>
              </a:r>
              <a:r>
                <a:rPr lang="en-US" dirty="0">
                  <a:latin typeface="Comic Sans MS" panose="030F0702030302020204" pitchFamily="66" charset="0"/>
                </a:rPr>
                <a:t> </a:t>
              </a:r>
              <a:r>
                <a:rPr lang="en-US" dirty="0" err="1">
                  <a:latin typeface="Comic Sans MS" panose="030F0702030302020204" pitchFamily="66" charset="0"/>
                </a:rPr>
                <a:t>electrocatalitice</a:t>
              </a:r>
              <a:r>
                <a:rPr lang="en-US" dirty="0">
                  <a:latin typeface="Comic Sans MS" panose="030F0702030302020204" pitchFamily="66" charset="0"/>
                </a:rPr>
                <a:t> </a:t>
              </a:r>
              <a:r>
                <a:rPr lang="en-US" dirty="0" err="1">
                  <a:latin typeface="Comic Sans MS" panose="030F0702030302020204" pitchFamily="66" charset="0"/>
                </a:rPr>
                <a:t>pentru</a:t>
              </a:r>
              <a:r>
                <a:rPr lang="en-US" dirty="0">
                  <a:latin typeface="Comic Sans MS" panose="030F0702030302020204" pitchFamily="66" charset="0"/>
                </a:rPr>
                <a:t> diver</a:t>
              </a:r>
              <a:r>
                <a:rPr lang="ro-RO" dirty="0">
                  <a:latin typeface="Comic Sans MS" panose="030F0702030302020204" pitchFamily="66" charset="0"/>
                </a:rPr>
                <a:t>ș</a:t>
              </a:r>
              <a:r>
                <a:rPr lang="en-US" dirty="0" err="1">
                  <a:latin typeface="Comic Sans MS" panose="030F0702030302020204" pitchFamily="66" charset="0"/>
                </a:rPr>
                <a:t>i</a:t>
              </a:r>
              <a:r>
                <a:rPr lang="en-US" dirty="0">
                  <a:latin typeface="Comic Sans MS" panose="030F0702030302020204" pitchFamily="66" charset="0"/>
                </a:rPr>
                <a:t> </a:t>
              </a:r>
              <a:r>
                <a:rPr lang="en-US" dirty="0" err="1">
                  <a:latin typeface="Comic Sans MS" panose="030F0702030302020204" pitchFamily="66" charset="0"/>
                </a:rPr>
                <a:t>analiți</a:t>
              </a:r>
              <a:r>
                <a:rPr lang="en-US" dirty="0">
                  <a:latin typeface="Comic Sans MS" panose="030F0702030302020204" pitchFamily="66" charset="0"/>
                </a:rPr>
                <a:t> </a:t>
              </a:r>
              <a:r>
                <a:rPr lang="en-US" dirty="0" err="1">
                  <a:latin typeface="Comic Sans MS" panose="030F0702030302020204" pitchFamily="66" charset="0"/>
                </a:rPr>
                <a:t>vor</a:t>
              </a:r>
              <a:r>
                <a:rPr lang="en-US" dirty="0">
                  <a:latin typeface="Comic Sans MS" panose="030F0702030302020204" pitchFamily="66" charset="0"/>
                </a:rPr>
                <a:t> fi evaluate. </a:t>
              </a:r>
              <a:r>
                <a:rPr lang="en-US" dirty="0" err="1">
                  <a:latin typeface="Comic Sans MS" panose="030F0702030302020204" pitchFamily="66" charset="0"/>
                </a:rPr>
                <a:t>Implicarea</a:t>
              </a:r>
              <a:r>
                <a:rPr lang="en-US" dirty="0">
                  <a:latin typeface="Comic Sans MS" panose="030F0702030302020204" pitchFamily="66" charset="0"/>
                </a:rPr>
                <a:t> </a:t>
              </a:r>
              <a:r>
                <a:rPr lang="en-US" dirty="0" err="1">
                  <a:latin typeface="Comic Sans MS" panose="030F0702030302020204" pitchFamily="66" charset="0"/>
                </a:rPr>
                <a:t>tinerilor</a:t>
              </a:r>
              <a:r>
                <a:rPr lang="en-US" dirty="0">
                  <a:latin typeface="Comic Sans MS" panose="030F0702030302020204" pitchFamily="66" charset="0"/>
                </a:rPr>
                <a:t> </a:t>
              </a:r>
              <a:r>
                <a:rPr lang="en-US" dirty="0" err="1">
                  <a:latin typeface="Comic Sans MS" panose="030F0702030302020204" pitchFamily="66" charset="0"/>
                </a:rPr>
                <a:t>cercet</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tori </a:t>
              </a:r>
              <a:r>
                <a:rPr lang="en-US" dirty="0" err="1">
                  <a:latin typeface="Comic Sans MS" panose="030F0702030302020204" pitchFamily="66" charset="0"/>
                </a:rPr>
                <a:t>în</a:t>
              </a:r>
              <a:r>
                <a:rPr lang="en-US" dirty="0">
                  <a:latin typeface="Comic Sans MS" panose="030F0702030302020204" pitchFamily="66" charset="0"/>
                </a:rPr>
                <a:t> </a:t>
              </a:r>
              <a:r>
                <a:rPr lang="en-US" dirty="0" err="1">
                  <a:latin typeface="Comic Sans MS" panose="030F0702030302020204" pitchFamily="66" charset="0"/>
                </a:rPr>
                <a:t>echipa</a:t>
              </a:r>
              <a:r>
                <a:rPr lang="en-US" dirty="0">
                  <a:latin typeface="Comic Sans MS" panose="030F0702030302020204" pitchFamily="66" charset="0"/>
                </a:rPr>
                <a:t> de </a:t>
              </a:r>
              <a:r>
                <a:rPr lang="en-US" dirty="0" err="1">
                  <a:latin typeface="Comic Sans MS" panose="030F0702030302020204" pitchFamily="66" charset="0"/>
                </a:rPr>
                <a:t>cercetare</a:t>
              </a:r>
              <a:r>
                <a:rPr lang="en-US" dirty="0">
                  <a:latin typeface="Comic Sans MS" panose="030F0702030302020204" pitchFamily="66" charset="0"/>
                </a:rPr>
                <a:t> </a:t>
              </a:r>
              <a:r>
                <a:rPr lang="en-US" dirty="0" err="1">
                  <a:latin typeface="Comic Sans MS" panose="030F0702030302020204" pitchFamily="66" charset="0"/>
                </a:rPr>
                <a:t>îi</a:t>
              </a:r>
              <a:r>
                <a:rPr lang="en-US" dirty="0">
                  <a:latin typeface="Comic Sans MS" panose="030F0702030302020204" pitchFamily="66" charset="0"/>
                </a:rPr>
                <a:t> </a:t>
              </a:r>
              <a:r>
                <a:rPr lang="en-US" dirty="0" err="1">
                  <a:latin typeface="Comic Sans MS" panose="030F0702030302020204" pitchFamily="66" charset="0"/>
                </a:rPr>
                <a:t>va</a:t>
              </a:r>
              <a:r>
                <a:rPr lang="en-US" dirty="0">
                  <a:latin typeface="Comic Sans MS" panose="030F0702030302020204" pitchFamily="66" charset="0"/>
                </a:rPr>
                <a:t> </a:t>
              </a:r>
              <a:r>
                <a:rPr lang="en-US" dirty="0" err="1">
                  <a:latin typeface="Comic Sans MS" panose="030F0702030302020204" pitchFamily="66" charset="0"/>
                </a:rPr>
                <a:t>ajuta</a:t>
              </a:r>
              <a:r>
                <a:rPr lang="en-US" dirty="0">
                  <a:latin typeface="Comic Sans MS" panose="030F0702030302020204" pitchFamily="66" charset="0"/>
                </a:rPr>
                <a:t> </a:t>
              </a:r>
              <a:r>
                <a:rPr lang="en-US" dirty="0" err="1">
                  <a:latin typeface="Comic Sans MS" panose="030F0702030302020204" pitchFamily="66" charset="0"/>
                </a:rPr>
                <a:t>să</a:t>
              </a:r>
              <a:r>
                <a:rPr lang="en-US" dirty="0">
                  <a:latin typeface="Comic Sans MS" panose="030F0702030302020204" pitchFamily="66" charset="0"/>
                </a:rPr>
                <a:t> </a:t>
              </a:r>
              <a:r>
                <a:rPr lang="en-US" dirty="0" err="1">
                  <a:latin typeface="Comic Sans MS" panose="030F0702030302020204" pitchFamily="66" charset="0"/>
                </a:rPr>
                <a:t>acumuleze</a:t>
              </a:r>
              <a:r>
                <a:rPr lang="en-US" dirty="0">
                  <a:latin typeface="Comic Sans MS" panose="030F0702030302020204" pitchFamily="66" charset="0"/>
                </a:rPr>
                <a:t> </a:t>
              </a:r>
              <a:r>
                <a:rPr lang="en-US" dirty="0" err="1">
                  <a:latin typeface="Comic Sans MS" panose="030F0702030302020204" pitchFamily="66" charset="0"/>
                </a:rPr>
                <a:t>noi</a:t>
              </a:r>
              <a:r>
                <a:rPr lang="en-US" dirty="0">
                  <a:latin typeface="Comic Sans MS" panose="030F0702030302020204" pitchFamily="66" charset="0"/>
                </a:rPr>
                <a:t> </a:t>
              </a:r>
              <a:r>
                <a:rPr lang="en-US" dirty="0" err="1">
                  <a:latin typeface="Comic Sans MS" panose="030F0702030302020204" pitchFamily="66" charset="0"/>
                </a:rPr>
                <a:t>cunoștinţe</a:t>
              </a:r>
              <a:r>
                <a:rPr lang="en-US" dirty="0">
                  <a:latin typeface="Comic Sans MS" panose="030F0702030302020204" pitchFamily="66" charset="0"/>
                </a:rPr>
                <a:t> </a:t>
              </a:r>
              <a:r>
                <a:rPr lang="en-US" dirty="0" err="1">
                  <a:latin typeface="Comic Sans MS" panose="030F0702030302020204" pitchFamily="66" charset="0"/>
                </a:rPr>
                <a:t>și</a:t>
              </a:r>
              <a:r>
                <a:rPr lang="en-US" dirty="0">
                  <a:latin typeface="Comic Sans MS" panose="030F0702030302020204" pitchFamily="66" charset="0"/>
                </a:rPr>
                <a:t> </a:t>
              </a:r>
              <a:r>
                <a:rPr lang="en-US" dirty="0" err="1">
                  <a:latin typeface="Comic Sans MS" panose="030F0702030302020204" pitchFamily="66" charset="0"/>
                </a:rPr>
                <a:t>expertiz</a:t>
              </a:r>
              <a:r>
                <a:rPr lang="ro-RO" sz="1800" dirty="0">
                  <a:effectLst/>
                  <a:latin typeface="Comic Sans MS" panose="030F0702030302020204" pitchFamily="66" charset="0"/>
                  <a:ea typeface="Calibri" panose="020F0502020204030204" pitchFamily="34" charset="0"/>
                </a:rPr>
                <a:t>ă</a:t>
              </a:r>
              <a:r>
                <a:rPr lang="en-US" dirty="0">
                  <a:latin typeface="Comic Sans MS" panose="030F0702030302020204" pitchFamily="66" charset="0"/>
                </a:rPr>
                <a:t> </a:t>
              </a:r>
              <a:r>
                <a:rPr lang="en-US" dirty="0" err="1">
                  <a:latin typeface="Comic Sans MS" panose="030F0702030302020204" pitchFamily="66" charset="0"/>
                </a:rPr>
                <a:t>atât</a:t>
              </a:r>
              <a:r>
                <a:rPr lang="en-US" dirty="0">
                  <a:latin typeface="Comic Sans MS" panose="030F0702030302020204" pitchFamily="66" charset="0"/>
                </a:rPr>
                <a:t> </a:t>
              </a:r>
              <a:r>
                <a:rPr lang="en-US" dirty="0" err="1">
                  <a:latin typeface="Arial" panose="020B0604020202020204" pitchFamily="34" charset="0"/>
                  <a:cs typeface="Arial" panose="020B0604020202020204" pitchFamily="34" charset="0"/>
                </a:rPr>
                <a:t>ȋ</a:t>
              </a:r>
              <a:r>
                <a:rPr lang="en-US" dirty="0" err="1">
                  <a:latin typeface="Comic Sans MS" panose="030F0702030302020204" pitchFamily="66" charset="0"/>
                </a:rPr>
                <a:t>n</a:t>
              </a:r>
              <a:r>
                <a:rPr lang="en-US" dirty="0">
                  <a:latin typeface="Comic Sans MS" panose="030F0702030302020204" pitchFamily="66" charset="0"/>
                </a:rPr>
                <a:t> </a:t>
              </a:r>
              <a:r>
                <a:rPr lang="en-US" dirty="0" err="1">
                  <a:latin typeface="Comic Sans MS" panose="030F0702030302020204" pitchFamily="66" charset="0"/>
                </a:rPr>
                <a:t>știinta</a:t>
              </a:r>
              <a:r>
                <a:rPr lang="en-US" dirty="0">
                  <a:latin typeface="Comic Sans MS" panose="030F0702030302020204" pitchFamily="66" charset="0"/>
                </a:rPr>
                <a:t> </a:t>
              </a:r>
              <a:r>
                <a:rPr lang="en-US" dirty="0" err="1">
                  <a:latin typeface="Comic Sans MS" panose="030F0702030302020204" pitchFamily="66" charset="0"/>
                </a:rPr>
                <a:t>materialelor</a:t>
              </a:r>
              <a:r>
                <a:rPr lang="en-US" dirty="0">
                  <a:latin typeface="Comic Sans MS" panose="030F0702030302020204" pitchFamily="66" charset="0"/>
                </a:rPr>
                <a:t>, </a:t>
              </a:r>
              <a:r>
                <a:rPr lang="en-US" dirty="0" err="1">
                  <a:latin typeface="Comic Sans MS" panose="030F0702030302020204" pitchFamily="66" charset="0"/>
                </a:rPr>
                <a:t>cât</a:t>
              </a:r>
              <a:r>
                <a:rPr lang="en-US" dirty="0">
                  <a:latin typeface="Comic Sans MS" panose="030F0702030302020204" pitchFamily="66" charset="0"/>
                </a:rPr>
                <a:t> </a:t>
              </a:r>
              <a:r>
                <a:rPr lang="en-US" dirty="0" err="1">
                  <a:latin typeface="Comic Sans MS" panose="030F0702030302020204" pitchFamily="66" charset="0"/>
                </a:rPr>
                <a:t>și</a:t>
              </a:r>
              <a:r>
                <a:rPr lang="en-US" dirty="0">
                  <a:latin typeface="Comic Sans MS" panose="030F0702030302020204" pitchFamily="66" charset="0"/>
                </a:rPr>
                <a:t> </a:t>
              </a:r>
              <a:r>
                <a:rPr lang="en-US" dirty="0" err="1">
                  <a:latin typeface="Arial" panose="020B0604020202020204" pitchFamily="34" charset="0"/>
                  <a:cs typeface="Arial" panose="020B0604020202020204" pitchFamily="34" charset="0"/>
                </a:rPr>
                <a:t>ȋ</a:t>
              </a:r>
              <a:r>
                <a:rPr lang="en-US" dirty="0" err="1">
                  <a:latin typeface="Comic Sans MS" panose="030F0702030302020204" pitchFamily="66" charset="0"/>
                </a:rPr>
                <a:t>n</a:t>
              </a:r>
              <a:r>
                <a:rPr lang="en-US" dirty="0">
                  <a:latin typeface="Comic Sans MS" panose="030F0702030302020204" pitchFamily="66" charset="0"/>
                </a:rPr>
                <a:t> </a:t>
              </a:r>
              <a:r>
                <a:rPr lang="en-US" dirty="0" err="1">
                  <a:latin typeface="Comic Sans MS" panose="030F0702030302020204" pitchFamily="66" charset="0"/>
                </a:rPr>
                <a:t>chimia</a:t>
              </a:r>
              <a:r>
                <a:rPr lang="en-US" dirty="0">
                  <a:latin typeface="Comic Sans MS" panose="030F0702030302020204" pitchFamily="66" charset="0"/>
                </a:rPr>
                <a:t> </a:t>
              </a:r>
              <a:r>
                <a:rPr lang="en-US" dirty="0" err="1">
                  <a:latin typeface="Comic Sans MS" panose="030F0702030302020204" pitchFamily="66" charset="0"/>
                </a:rPr>
                <a:t>verde</a:t>
              </a:r>
              <a:r>
                <a:rPr lang="en-US" dirty="0">
                  <a:latin typeface="Comic Sans MS" panose="030F0702030302020204" pitchFamily="66" charset="0"/>
                </a:rPr>
                <a:t> a </a:t>
              </a:r>
              <a:r>
                <a:rPr lang="en-US" dirty="0" err="1">
                  <a:latin typeface="Comic Sans MS" panose="030F0702030302020204" pitchFamily="66" charset="0"/>
                </a:rPr>
                <a:t>materialelor</a:t>
              </a:r>
              <a:r>
                <a:rPr lang="en-US" dirty="0">
                  <a:latin typeface="Comic Sans MS" panose="030F0702030302020204" pitchFamily="66" charset="0"/>
                </a:rPr>
                <a:t>. </a:t>
              </a:r>
              <a:endParaRPr lang="en-GB" dirty="0">
                <a:latin typeface="Comic Sans MS" panose="030F0702030302020204" pitchFamily="66" charset="0"/>
              </a:endParaRPr>
            </a:p>
          </p:txBody>
        </p:sp>
      </p:grpSp>
    </p:spTree>
    <p:extLst>
      <p:ext uri="{BB962C8B-B14F-4D97-AF65-F5344CB8AC3E}">
        <p14:creationId xmlns:p14="http://schemas.microsoft.com/office/powerpoint/2010/main" val="312647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07996-548E-C694-46DB-DDD43A91B666}"/>
              </a:ext>
            </a:extLst>
          </p:cNvPr>
          <p:cNvSpPr txBox="1"/>
          <p:nvPr/>
        </p:nvSpPr>
        <p:spPr>
          <a:xfrm flipH="1">
            <a:off x="0" y="181966"/>
            <a:ext cx="3956622"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Etapa a 3-a (2023)</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76BD64ED-3DC7-3D90-8E8B-996E4884207F}"/>
              </a:ext>
            </a:extLst>
          </p:cNvPr>
          <p:cNvSpPr txBox="1"/>
          <p:nvPr/>
        </p:nvSpPr>
        <p:spPr>
          <a:xfrm>
            <a:off x="1681648" y="804065"/>
            <a:ext cx="9412493" cy="659219"/>
          </a:xfrm>
          <a:prstGeom prst="rect">
            <a:avLst/>
          </a:prstGeom>
          <a:noFill/>
        </p:spPr>
        <p:txBody>
          <a:bodyPr wrap="square">
            <a:spAutoFit/>
          </a:bodyPr>
          <a:lstStyle/>
          <a:p>
            <a:pPr marL="285750" marR="0" lvl="0" indent="-285750" algn="just">
              <a:lnSpc>
                <a:spcPct val="105000"/>
              </a:lnSpc>
              <a:spcBef>
                <a:spcPts val="0"/>
              </a:spcBef>
              <a:spcAft>
                <a:spcPts val="800"/>
              </a:spcAft>
              <a:buFont typeface="Wingdings" panose="05000000000000000000" pitchFamily="2" charset="2"/>
              <a:buChar char="Ø"/>
            </a:pP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Studiul</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sistematic</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al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activitatii</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electrocatalitice</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ale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materialelor</a:t>
            </a: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i="1" kern="150" dirty="0" err="1">
                <a:effectLst/>
                <a:latin typeface="Comic Sans MS" panose="030F0702030302020204" pitchFamily="66" charset="0"/>
                <a:ea typeface="Calibri" panose="020F0502020204030204" pitchFamily="34" charset="0"/>
                <a:cs typeface="Times New Roman" panose="02020603050405020304" pitchFamily="18" charset="0"/>
              </a:rPr>
              <a:t>compozite</a:t>
            </a:r>
            <a:r>
              <a:rPr lang="en-US" b="1" i="1" kern="150" dirty="0">
                <a:latin typeface="Comic Sans MS" panose="030F0702030302020204" pitchFamily="66" charset="0"/>
                <a:ea typeface="Calibri" panose="020F0502020204030204" pitchFamily="34" charset="0"/>
                <a:cs typeface="Times New Roman" panose="02020603050405020304" pitchFamily="18" charset="0"/>
              </a:rPr>
              <a:t> – </a:t>
            </a:r>
            <a:r>
              <a:rPr lang="en-US" b="1" i="1" kern="150" dirty="0" err="1">
                <a:latin typeface="Comic Sans MS" panose="030F0702030302020204" pitchFamily="66" charset="0"/>
                <a:ea typeface="Calibri" panose="020F0502020204030204" pitchFamily="34" charset="0"/>
                <a:cs typeface="Times New Roman" panose="02020603050405020304" pitchFamily="18" charset="0"/>
              </a:rPr>
              <a:t>corelatii</a:t>
            </a:r>
            <a:r>
              <a:rPr lang="en-US" b="1" i="1" kern="150" dirty="0">
                <a:latin typeface="Comic Sans MS" panose="030F0702030302020204" pitchFamily="66" charset="0"/>
                <a:ea typeface="Calibri" panose="020F0502020204030204" pitchFamily="34" charset="0"/>
                <a:cs typeface="Times New Roman" panose="02020603050405020304" pitchFamily="18" charset="0"/>
              </a:rPr>
              <a:t> </a:t>
            </a:r>
            <a:r>
              <a:rPr lang="en-US" b="1" i="1" kern="150" dirty="0" err="1">
                <a:latin typeface="Comic Sans MS" panose="030F0702030302020204" pitchFamily="66" charset="0"/>
                <a:ea typeface="Calibri" panose="020F0502020204030204" pitchFamily="34" charset="0"/>
                <a:cs typeface="Times New Roman" panose="02020603050405020304" pitchFamily="18" charset="0"/>
              </a:rPr>
              <a:t>compozitie</a:t>
            </a:r>
            <a:r>
              <a:rPr lang="en-US" b="1" i="1" kern="150" dirty="0">
                <a:latin typeface="Comic Sans MS" panose="030F0702030302020204" pitchFamily="66" charset="0"/>
                <a:ea typeface="Calibri" panose="020F0502020204030204" pitchFamily="34" charset="0"/>
                <a:cs typeface="Times New Roman" panose="02020603050405020304" pitchFamily="18" charset="0"/>
              </a:rPr>
              <a:t>/</a:t>
            </a:r>
            <a:r>
              <a:rPr lang="en-US" b="1" i="1" kern="150" dirty="0" err="1">
                <a:latin typeface="Comic Sans MS" panose="030F0702030302020204" pitchFamily="66" charset="0"/>
                <a:ea typeface="Calibri" panose="020F0502020204030204" pitchFamily="34" charset="0"/>
                <a:cs typeface="Times New Roman" panose="02020603050405020304" pitchFamily="18" charset="0"/>
              </a:rPr>
              <a:t>morfologie-raspuns</a:t>
            </a:r>
            <a:r>
              <a:rPr lang="en-US" b="1" i="1" kern="150" dirty="0">
                <a:latin typeface="Comic Sans MS" panose="030F0702030302020204" pitchFamily="66" charset="0"/>
                <a:ea typeface="Calibri" panose="020F0502020204030204" pitchFamily="34" charset="0"/>
                <a:cs typeface="Times New Roman" panose="02020603050405020304" pitchFamily="18" charset="0"/>
              </a:rPr>
              <a:t> </a:t>
            </a:r>
            <a:r>
              <a:rPr lang="en-US" b="1" i="1" kern="150" dirty="0" err="1">
                <a:latin typeface="Comic Sans MS" panose="030F0702030302020204" pitchFamily="66" charset="0"/>
                <a:ea typeface="Calibri" panose="020F0502020204030204" pitchFamily="34" charset="0"/>
                <a:cs typeface="Times New Roman" panose="02020603050405020304" pitchFamily="18" charset="0"/>
              </a:rPr>
              <a:t>electrochimic</a:t>
            </a:r>
            <a:r>
              <a:rPr lang="en-US" b="1" i="1" kern="150" dirty="0">
                <a:latin typeface="Comic Sans MS" panose="030F0702030302020204" pitchFamily="66" charset="0"/>
                <a:ea typeface="Calibri" panose="020F0502020204030204" pitchFamily="34" charset="0"/>
                <a:cs typeface="Times New Roman" panose="02020603050405020304" pitchFamily="18" charset="0"/>
              </a:rPr>
              <a:t> (O3)</a:t>
            </a:r>
            <a:endParaRPr lang="en-US" sz="1600" kern="15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Picture 3" descr="A graph of different colored lines&#10;&#10;Description automatically generated">
            <a:extLst>
              <a:ext uri="{FF2B5EF4-FFF2-40B4-BE49-F238E27FC236}">
                <a16:creationId xmlns:a16="http://schemas.microsoft.com/office/drawing/2014/main" id="{F8280682-A1DA-ED86-E4F9-7A12AC609578}"/>
              </a:ext>
            </a:extLst>
          </p:cNvPr>
          <p:cNvPicPr/>
          <p:nvPr/>
        </p:nvPicPr>
        <p:blipFill>
          <a:blip r:embed="rId2" cstate="email">
            <a:extLst>
              <a:ext uri="{28A0092B-C50C-407E-A947-70E740481C1C}">
                <a14:useLocalDpi xmlns:a14="http://schemas.microsoft.com/office/drawing/2010/main"/>
              </a:ext>
            </a:extLst>
          </a:blip>
          <a:srcRect l="-1"/>
          <a:stretch>
            <a:fillRect/>
          </a:stretch>
        </p:blipFill>
        <p:spPr>
          <a:xfrm>
            <a:off x="1119667" y="1700416"/>
            <a:ext cx="3677684" cy="2278093"/>
          </a:xfrm>
          <a:prstGeom prst="rect">
            <a:avLst/>
          </a:prstGeom>
          <a:noFill/>
          <a:ln>
            <a:noFill/>
            <a:prstDash/>
          </a:ln>
        </p:spPr>
      </p:pic>
      <p:pic>
        <p:nvPicPr>
          <p:cNvPr id="5" name="Picture 4" descr="A graph of a graph with colored triangles&#10;&#10;Description automatically generated with medium confidence">
            <a:extLst>
              <a:ext uri="{FF2B5EF4-FFF2-40B4-BE49-F238E27FC236}">
                <a16:creationId xmlns:a16="http://schemas.microsoft.com/office/drawing/2014/main" id="{3AF58B04-F8F0-F645-98F3-33FBBC0EF203}"/>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6387894" y="2013685"/>
            <a:ext cx="3341711" cy="1920240"/>
          </a:xfrm>
          <a:prstGeom prst="rect">
            <a:avLst/>
          </a:prstGeom>
          <a:noFill/>
          <a:ln>
            <a:noFill/>
            <a:prstDash/>
          </a:ln>
        </p:spPr>
      </p:pic>
      <p:sp>
        <p:nvSpPr>
          <p:cNvPr id="7" name="TextBox 6">
            <a:extLst>
              <a:ext uri="{FF2B5EF4-FFF2-40B4-BE49-F238E27FC236}">
                <a16:creationId xmlns:a16="http://schemas.microsoft.com/office/drawing/2014/main" id="{DC969CA0-A29C-D5A1-C716-6A66C8DE9B7B}"/>
              </a:ext>
            </a:extLst>
          </p:cNvPr>
          <p:cNvSpPr txBox="1"/>
          <p:nvPr/>
        </p:nvSpPr>
        <p:spPr>
          <a:xfrm>
            <a:off x="1314681" y="4048240"/>
            <a:ext cx="4211223" cy="938719"/>
          </a:xfrm>
          <a:prstGeom prst="rect">
            <a:avLst/>
          </a:prstGeom>
          <a:noFill/>
        </p:spPr>
        <p:txBody>
          <a:bodyPr wrap="square">
            <a:spAutoFit/>
          </a:bodyPr>
          <a:lstStyle/>
          <a:p>
            <a:pPr algn="just"/>
            <a:r>
              <a:rPr lang="en-US" sz="1100" dirty="0" err="1">
                <a:latin typeface="Comic Sans MS" panose="030F0702030302020204" pitchFamily="66" charset="0"/>
              </a:rPr>
              <a:t>Voltamogramele</a:t>
            </a:r>
            <a:r>
              <a:rPr lang="en-US" sz="1100" dirty="0">
                <a:latin typeface="Comic Sans MS" panose="030F0702030302020204" pitchFamily="66" charset="0"/>
              </a:rPr>
              <a:t> </a:t>
            </a:r>
            <a:r>
              <a:rPr lang="en-US" sz="1100" dirty="0" err="1">
                <a:latin typeface="Comic Sans MS" panose="030F0702030302020204" pitchFamily="66" charset="0"/>
              </a:rPr>
              <a:t>ciclice</a:t>
            </a:r>
            <a:r>
              <a:rPr lang="en-US" sz="1100" dirty="0">
                <a:latin typeface="Comic Sans MS" panose="030F0702030302020204" pitchFamily="66" charset="0"/>
              </a:rPr>
              <a:t> </a:t>
            </a:r>
            <a:r>
              <a:rPr lang="en-US" sz="1100" dirty="0" err="1">
                <a:latin typeface="Comic Sans MS" panose="030F0702030302020204" pitchFamily="66" charset="0"/>
              </a:rPr>
              <a:t>pentru</a:t>
            </a:r>
            <a:r>
              <a:rPr lang="en-US" sz="1100" dirty="0">
                <a:latin typeface="Comic Sans MS" panose="030F0702030302020204" pitchFamily="66" charset="0"/>
              </a:rPr>
              <a:t> GCE/PEDOT </a:t>
            </a:r>
            <a:r>
              <a:rPr lang="en-US" sz="1100" dirty="0" err="1">
                <a:latin typeface="Comic Sans MS" panose="030F0702030302020204" pitchFamily="66" charset="0"/>
              </a:rPr>
              <a:t>modificat</a:t>
            </a:r>
            <a:r>
              <a:rPr lang="en-US" sz="1100" dirty="0">
                <a:latin typeface="Comic Sans MS" panose="030F0702030302020204" pitchFamily="66" charset="0"/>
              </a:rPr>
              <a:t> cu </a:t>
            </a:r>
            <a:r>
              <a:rPr lang="en-US" sz="1100" dirty="0" err="1">
                <a:latin typeface="Comic Sans MS" panose="030F0702030302020204" pitchFamily="66" charset="0"/>
              </a:rPr>
              <a:t>materialele</a:t>
            </a:r>
            <a:r>
              <a:rPr lang="en-US" sz="1100" dirty="0">
                <a:latin typeface="Comic Sans MS" panose="030F0702030302020204" pitchFamily="66" charset="0"/>
              </a:rPr>
              <a:t> </a:t>
            </a:r>
            <a:r>
              <a:rPr lang="en-US" sz="1100" dirty="0" err="1">
                <a:latin typeface="Comic Sans MS" panose="030F0702030302020204" pitchFamily="66" charset="0"/>
              </a:rPr>
              <a:t>compozite</a:t>
            </a:r>
            <a:r>
              <a:rPr lang="en-US" sz="1100" dirty="0">
                <a:latin typeface="Comic Sans MS" panose="030F0702030302020204" pitchFamily="66" charset="0"/>
              </a:rPr>
              <a:t> Cu-G(CR.CS)-(S)HC (G, CR,CS), Cu-CS/HC-EG </a:t>
            </a:r>
            <a:r>
              <a:rPr lang="en-US" sz="1100" dirty="0" err="1">
                <a:latin typeface="Comic Sans MS" panose="030F0702030302020204" pitchFamily="66" charset="0"/>
              </a:rPr>
              <a:t>si</a:t>
            </a:r>
            <a:r>
              <a:rPr lang="en-US" sz="1100" dirty="0">
                <a:latin typeface="Comic Sans MS" panose="030F0702030302020204" pitchFamily="66" charset="0"/>
              </a:rPr>
              <a:t> Cu-CR(CS)/HC-DEG in 0.5 M KNO3 care </a:t>
            </a:r>
            <a:r>
              <a:rPr lang="en-US" sz="1100" dirty="0" err="1">
                <a:latin typeface="Comic Sans MS" panose="030F0702030302020204" pitchFamily="66" charset="0"/>
              </a:rPr>
              <a:t>contine</a:t>
            </a:r>
            <a:r>
              <a:rPr lang="en-US" sz="1100" dirty="0">
                <a:latin typeface="Comic Sans MS" panose="030F0702030302020204" pitchFamily="66" charset="0"/>
              </a:rPr>
              <a:t> 5 mM K</a:t>
            </a:r>
            <a:r>
              <a:rPr lang="en-US" sz="1100" baseline="-25000" dirty="0">
                <a:latin typeface="Comic Sans MS" panose="030F0702030302020204" pitchFamily="66" charset="0"/>
              </a:rPr>
              <a:t>4</a:t>
            </a:r>
            <a:r>
              <a:rPr lang="en-US" sz="1100" dirty="0">
                <a:latin typeface="Comic Sans MS" panose="030F0702030302020204" pitchFamily="66" charset="0"/>
              </a:rPr>
              <a:t>[Fe(CN)</a:t>
            </a:r>
            <a:r>
              <a:rPr lang="en-US" sz="1100" baseline="-25000" dirty="0">
                <a:latin typeface="Comic Sans MS" panose="030F0702030302020204" pitchFamily="66" charset="0"/>
              </a:rPr>
              <a:t>6</a:t>
            </a:r>
            <a:r>
              <a:rPr lang="en-US" sz="1100" dirty="0">
                <a:latin typeface="Comic Sans MS" panose="030F0702030302020204" pitchFamily="66" charset="0"/>
              </a:rPr>
              <a:t>] ca </a:t>
            </a:r>
            <a:r>
              <a:rPr lang="en-US" sz="1100" dirty="0" err="1">
                <a:latin typeface="Comic Sans MS" panose="030F0702030302020204" pitchFamily="66" charset="0"/>
              </a:rPr>
              <a:t>proba</a:t>
            </a:r>
            <a:r>
              <a:rPr lang="en-US" sz="1100" dirty="0">
                <a:latin typeface="Comic Sans MS" panose="030F0702030302020204" pitchFamily="66" charset="0"/>
              </a:rPr>
              <a:t> redox; </a:t>
            </a:r>
            <a:r>
              <a:rPr lang="en-US" sz="1100" dirty="0" err="1">
                <a:latin typeface="Comic Sans MS" panose="030F0702030302020204" pitchFamily="66" charset="0"/>
              </a:rPr>
              <a:t>viteza</a:t>
            </a:r>
            <a:r>
              <a:rPr lang="en-US" sz="1100" dirty="0">
                <a:latin typeface="Comic Sans MS" panose="030F0702030302020204" pitchFamily="66" charset="0"/>
              </a:rPr>
              <a:t> de </a:t>
            </a:r>
            <a:r>
              <a:rPr lang="en-US" sz="1100" dirty="0" err="1">
                <a:latin typeface="Comic Sans MS" panose="030F0702030302020204" pitchFamily="66" charset="0"/>
              </a:rPr>
              <a:t>baleiere</a:t>
            </a:r>
            <a:r>
              <a:rPr lang="en-US" sz="1100" dirty="0">
                <a:latin typeface="Comic Sans MS" panose="030F0702030302020204" pitchFamily="66" charset="0"/>
              </a:rPr>
              <a:t> a </a:t>
            </a:r>
            <a:r>
              <a:rPr lang="en-US" sz="1100" dirty="0" err="1">
                <a:latin typeface="Comic Sans MS" panose="030F0702030302020204" pitchFamily="66" charset="0"/>
              </a:rPr>
              <a:t>potentialului</a:t>
            </a:r>
            <a:r>
              <a:rPr lang="en-US" sz="1100" dirty="0">
                <a:latin typeface="Comic Sans MS" panose="030F0702030302020204" pitchFamily="66" charset="0"/>
              </a:rPr>
              <a:t>, v = 50 mV/s.</a:t>
            </a:r>
          </a:p>
        </p:txBody>
      </p:sp>
      <p:sp>
        <p:nvSpPr>
          <p:cNvPr id="8" name="TextBox 7">
            <a:extLst>
              <a:ext uri="{FF2B5EF4-FFF2-40B4-BE49-F238E27FC236}">
                <a16:creationId xmlns:a16="http://schemas.microsoft.com/office/drawing/2014/main" id="{03C2EB0C-F927-2A20-600E-AC7C82C2B5FD}"/>
              </a:ext>
            </a:extLst>
          </p:cNvPr>
          <p:cNvSpPr txBox="1"/>
          <p:nvPr/>
        </p:nvSpPr>
        <p:spPr>
          <a:xfrm>
            <a:off x="6583281" y="4039571"/>
            <a:ext cx="4008158" cy="830997"/>
          </a:xfrm>
          <a:prstGeom prst="rect">
            <a:avLst/>
          </a:prstGeom>
          <a:noFill/>
        </p:spPr>
        <p:txBody>
          <a:bodyPr wrap="square" rtlCol="0">
            <a:spAutoFit/>
          </a:bodyPr>
          <a:lstStyle/>
          <a:p>
            <a:r>
              <a:rPr lang="en-US" sz="1200" dirty="0" err="1">
                <a:latin typeface="Comic Sans MS" panose="030F0702030302020204" pitchFamily="66" charset="0"/>
              </a:rPr>
              <a:t>Diagrame</a:t>
            </a:r>
            <a:r>
              <a:rPr lang="en-US" sz="1200" dirty="0">
                <a:latin typeface="Comic Sans MS" panose="030F0702030302020204" pitchFamily="66" charset="0"/>
              </a:rPr>
              <a:t> Nyquist </a:t>
            </a:r>
            <a:r>
              <a:rPr lang="en-US" sz="1200" dirty="0" err="1">
                <a:latin typeface="Comic Sans MS" panose="030F0702030302020204" pitchFamily="66" charset="0"/>
              </a:rPr>
              <a:t>pentru</a:t>
            </a:r>
            <a:r>
              <a:rPr lang="en-US" sz="1200" dirty="0">
                <a:latin typeface="Comic Sans MS" panose="030F0702030302020204" pitchFamily="66" charset="0"/>
              </a:rPr>
              <a:t> GCE/PEDOT </a:t>
            </a:r>
            <a:r>
              <a:rPr lang="en-US" sz="1200" dirty="0" err="1">
                <a:latin typeface="Comic Sans MS" panose="030F0702030302020204" pitchFamily="66" charset="0"/>
              </a:rPr>
              <a:t>modificat</a:t>
            </a:r>
            <a:r>
              <a:rPr lang="en-US" sz="1200" dirty="0">
                <a:latin typeface="Comic Sans MS" panose="030F0702030302020204" pitchFamily="66" charset="0"/>
              </a:rPr>
              <a:t> cu Cu-G(CR.CS)-(S)HC (G, CR,CS), Cu-CS/HC-EG </a:t>
            </a:r>
            <a:r>
              <a:rPr lang="en-US" sz="1200" dirty="0" err="1">
                <a:latin typeface="Comic Sans MS" panose="030F0702030302020204" pitchFamily="66" charset="0"/>
              </a:rPr>
              <a:t>si</a:t>
            </a:r>
            <a:r>
              <a:rPr lang="en-US" sz="1200" dirty="0">
                <a:latin typeface="Comic Sans MS" panose="030F0702030302020204" pitchFamily="66" charset="0"/>
              </a:rPr>
              <a:t> Cu-CR(CS)/HC-DEG in 0.5 M KNO3 care </a:t>
            </a:r>
            <a:r>
              <a:rPr lang="en-US" sz="1200" dirty="0" err="1">
                <a:latin typeface="Comic Sans MS" panose="030F0702030302020204" pitchFamily="66" charset="0"/>
              </a:rPr>
              <a:t>contine</a:t>
            </a:r>
            <a:r>
              <a:rPr lang="en-US" sz="1200" dirty="0">
                <a:latin typeface="Comic Sans MS" panose="030F0702030302020204" pitchFamily="66" charset="0"/>
              </a:rPr>
              <a:t> 5 mM K</a:t>
            </a:r>
            <a:r>
              <a:rPr lang="en-US" sz="1200" baseline="-25000" dirty="0">
                <a:latin typeface="Comic Sans MS" panose="030F0702030302020204" pitchFamily="66" charset="0"/>
              </a:rPr>
              <a:t>4</a:t>
            </a:r>
            <a:r>
              <a:rPr lang="en-US" sz="1200" dirty="0">
                <a:latin typeface="Comic Sans MS" panose="030F0702030302020204" pitchFamily="66" charset="0"/>
              </a:rPr>
              <a:t>[Fe(CN)</a:t>
            </a:r>
            <a:r>
              <a:rPr lang="en-US" sz="1200" baseline="-25000" dirty="0">
                <a:latin typeface="Comic Sans MS" panose="030F0702030302020204" pitchFamily="66" charset="0"/>
              </a:rPr>
              <a:t>6</a:t>
            </a:r>
            <a:r>
              <a:rPr lang="en-US" sz="1200" dirty="0">
                <a:latin typeface="Comic Sans MS" panose="030F0702030302020204" pitchFamily="66" charset="0"/>
              </a:rPr>
              <a:t>] / K3[Fe(CN)6] ca </a:t>
            </a:r>
            <a:r>
              <a:rPr lang="en-US" sz="1200" dirty="0" err="1">
                <a:latin typeface="Comic Sans MS" panose="030F0702030302020204" pitchFamily="66" charset="0"/>
              </a:rPr>
              <a:t>proba</a:t>
            </a:r>
            <a:r>
              <a:rPr lang="en-US" sz="1200" dirty="0">
                <a:latin typeface="Comic Sans MS" panose="030F0702030302020204" pitchFamily="66" charset="0"/>
              </a:rPr>
              <a:t> redox.</a:t>
            </a:r>
            <a:endParaRPr lang="en-US" sz="1200" dirty="0"/>
          </a:p>
        </p:txBody>
      </p:sp>
      <p:sp>
        <p:nvSpPr>
          <p:cNvPr id="9" name="TextBox 8">
            <a:extLst>
              <a:ext uri="{FF2B5EF4-FFF2-40B4-BE49-F238E27FC236}">
                <a16:creationId xmlns:a16="http://schemas.microsoft.com/office/drawing/2014/main" id="{8ABF7C51-D722-34F6-CF02-03835568301A}"/>
              </a:ext>
            </a:extLst>
          </p:cNvPr>
          <p:cNvSpPr txBox="1"/>
          <p:nvPr/>
        </p:nvSpPr>
        <p:spPr>
          <a:xfrm>
            <a:off x="1012235" y="5363136"/>
            <a:ext cx="10879299" cy="954107"/>
          </a:xfrm>
          <a:prstGeom prst="rect">
            <a:avLst/>
          </a:prstGeom>
          <a:noFill/>
        </p:spPr>
        <p:txBody>
          <a:bodyPr wrap="square" rtlCol="0">
            <a:spAutoFit/>
          </a:bodyPr>
          <a:lstStyle/>
          <a:p>
            <a:pPr algn="just"/>
            <a:r>
              <a:rPr lang="en-US" sz="1400" dirty="0" err="1">
                <a:latin typeface="Comic Sans MS" panose="030F0702030302020204" pitchFamily="66" charset="0"/>
              </a:rPr>
              <a:t>Studiul</a:t>
            </a:r>
            <a:r>
              <a:rPr lang="en-US" sz="1400" dirty="0">
                <a:latin typeface="Comic Sans MS" panose="030F0702030302020204" pitchFamily="66" charset="0"/>
              </a:rPr>
              <a:t> </a:t>
            </a:r>
            <a:r>
              <a:rPr lang="en-US" sz="1400" dirty="0" err="1">
                <a:latin typeface="Comic Sans MS" panose="030F0702030302020204" pitchFamily="66" charset="0"/>
              </a:rPr>
              <a:t>electrochimic</a:t>
            </a:r>
            <a:r>
              <a:rPr lang="en-US" sz="1400" dirty="0">
                <a:latin typeface="Comic Sans MS" panose="030F0702030302020204" pitchFamily="66" charset="0"/>
              </a:rPr>
              <a:t> </a:t>
            </a:r>
            <a:r>
              <a:rPr lang="en-US" sz="1400" dirty="0" err="1">
                <a:latin typeface="Comic Sans MS" panose="030F0702030302020204" pitchFamily="66" charset="0"/>
              </a:rPr>
              <a:t>sistematic</a:t>
            </a:r>
            <a:r>
              <a:rPr lang="en-US" sz="1400" dirty="0">
                <a:latin typeface="Comic Sans MS" panose="030F0702030302020204" pitchFamily="66" charset="0"/>
              </a:rPr>
              <a:t> al </a:t>
            </a:r>
            <a:r>
              <a:rPr lang="en-US" sz="1400" dirty="0" err="1">
                <a:latin typeface="Comic Sans MS" panose="030F0702030302020204" pitchFamily="66" charset="0"/>
              </a:rPr>
              <a:t>celor</a:t>
            </a:r>
            <a:r>
              <a:rPr lang="en-US" sz="1400" dirty="0">
                <a:latin typeface="Comic Sans MS" panose="030F0702030302020204" pitchFamily="66" charset="0"/>
              </a:rPr>
              <a:t> </a:t>
            </a:r>
            <a:r>
              <a:rPr lang="en-US" sz="1400" dirty="0" err="1">
                <a:latin typeface="Comic Sans MS" panose="030F0702030302020204" pitchFamily="66" charset="0"/>
              </a:rPr>
              <a:t>sapte</a:t>
            </a:r>
            <a:r>
              <a:rPr lang="en-US" sz="1400" dirty="0">
                <a:latin typeface="Comic Sans MS" panose="030F0702030302020204" pitchFamily="66" charset="0"/>
              </a:rPr>
              <a:t> probe a </a:t>
            </a:r>
            <a:r>
              <a:rPr lang="en-US" sz="1400" dirty="0" err="1">
                <a:latin typeface="Comic Sans MS" panose="030F0702030302020204" pitchFamily="66" charset="0"/>
              </a:rPr>
              <a:t>scos</a:t>
            </a:r>
            <a:r>
              <a:rPr lang="en-US" sz="1400" dirty="0">
                <a:latin typeface="Comic Sans MS" panose="030F0702030302020204" pitchFamily="66" charset="0"/>
              </a:rPr>
              <a:t> in </a:t>
            </a:r>
            <a:r>
              <a:rPr lang="en-US" sz="1400" dirty="0" err="1">
                <a:latin typeface="Comic Sans MS" panose="030F0702030302020204" pitchFamily="66" charset="0"/>
              </a:rPr>
              <a:t>evidenta</a:t>
            </a:r>
            <a:r>
              <a:rPr lang="en-US" sz="1400" dirty="0">
                <a:latin typeface="Comic Sans MS" panose="030F0702030302020204" pitchFamily="66" charset="0"/>
              </a:rPr>
              <a:t> </a:t>
            </a:r>
            <a:r>
              <a:rPr lang="en-US" sz="1400" dirty="0" err="1">
                <a:latin typeface="Comic Sans MS" panose="030F0702030302020204" pitchFamily="66" charset="0"/>
              </a:rPr>
              <a:t>faptul</a:t>
            </a:r>
            <a:r>
              <a:rPr lang="en-US" sz="1400" dirty="0">
                <a:latin typeface="Comic Sans MS" panose="030F0702030302020204" pitchFamily="66" charset="0"/>
              </a:rPr>
              <a:t> ca </a:t>
            </a:r>
            <a:r>
              <a:rPr lang="en-US" sz="1400" dirty="0" err="1">
                <a:latin typeface="Comic Sans MS" panose="030F0702030302020204" pitchFamily="66" charset="0"/>
              </a:rPr>
              <a:t>cele</a:t>
            </a:r>
            <a:r>
              <a:rPr lang="en-US" sz="1400" dirty="0">
                <a:latin typeface="Comic Sans MS" panose="030F0702030302020204" pitchFamily="66" charset="0"/>
              </a:rPr>
              <a:t> </a:t>
            </a:r>
            <a:r>
              <a:rPr lang="en-US" sz="1400" dirty="0" err="1">
                <a:latin typeface="Comic Sans MS" panose="030F0702030302020204" pitchFamily="66" charset="0"/>
              </a:rPr>
              <a:t>mai</a:t>
            </a:r>
            <a:r>
              <a:rPr lang="en-US" sz="1400" dirty="0">
                <a:latin typeface="Comic Sans MS" panose="030F0702030302020204" pitchFamily="66" charset="0"/>
              </a:rPr>
              <a:t> </a:t>
            </a:r>
            <a:r>
              <a:rPr lang="en-US" sz="1400" dirty="0" err="1">
                <a:latin typeface="Comic Sans MS" panose="030F0702030302020204" pitchFamily="66" charset="0"/>
              </a:rPr>
              <a:t>bune</a:t>
            </a:r>
            <a:r>
              <a:rPr lang="en-US" sz="1400" dirty="0">
                <a:latin typeface="Comic Sans MS" panose="030F0702030302020204" pitchFamily="66" charset="0"/>
              </a:rPr>
              <a:t> </a:t>
            </a:r>
            <a:r>
              <a:rPr lang="en-US" sz="1400" dirty="0" err="1">
                <a:latin typeface="Comic Sans MS" panose="030F0702030302020204" pitchFamily="66" charset="0"/>
              </a:rPr>
              <a:t>proprietatile</a:t>
            </a:r>
            <a:r>
              <a:rPr lang="en-US" sz="1400" dirty="0">
                <a:latin typeface="Comic Sans MS" panose="030F0702030302020204" pitchFamily="66" charset="0"/>
              </a:rPr>
              <a:t> </a:t>
            </a:r>
            <a:r>
              <a:rPr lang="en-US" sz="1400" dirty="0" err="1">
                <a:latin typeface="Comic Sans MS" panose="030F0702030302020204" pitchFamily="66" charset="0"/>
              </a:rPr>
              <a:t>electrocatalice</a:t>
            </a:r>
            <a:r>
              <a:rPr lang="en-US" sz="1400" dirty="0">
                <a:latin typeface="Comic Sans MS" panose="030F0702030302020204" pitchFamily="66" charset="0"/>
              </a:rPr>
              <a:t> </a:t>
            </a:r>
            <a:r>
              <a:rPr lang="en-US" sz="1400" dirty="0" err="1">
                <a:latin typeface="Comic Sans MS" panose="030F0702030302020204" pitchFamily="66" charset="0"/>
              </a:rPr>
              <a:t>si</a:t>
            </a:r>
            <a:r>
              <a:rPr lang="en-US" sz="1400" dirty="0">
                <a:latin typeface="Comic Sans MS" panose="030F0702030302020204" pitchFamily="66" charset="0"/>
              </a:rPr>
              <a:t> </a:t>
            </a:r>
            <a:r>
              <a:rPr lang="en-US" sz="1400" dirty="0" err="1">
                <a:latin typeface="Comic Sans MS" panose="030F0702030302020204" pitchFamily="66" charset="0"/>
              </a:rPr>
              <a:t>conductivitatea</a:t>
            </a:r>
            <a:r>
              <a:rPr lang="en-US" sz="1400" dirty="0">
                <a:latin typeface="Comic Sans MS" panose="030F0702030302020204" pitchFamily="66" charset="0"/>
              </a:rPr>
              <a:t> </a:t>
            </a:r>
            <a:r>
              <a:rPr lang="en-US" sz="1400" dirty="0" err="1">
                <a:latin typeface="Comic Sans MS" panose="030F0702030302020204" pitchFamily="66" charset="0"/>
              </a:rPr>
              <a:t>electrica</a:t>
            </a:r>
            <a:r>
              <a:rPr lang="en-US" sz="1400" dirty="0">
                <a:latin typeface="Comic Sans MS" panose="030F0702030302020204" pitchFamily="66" charset="0"/>
              </a:rPr>
              <a:t> le </a:t>
            </a:r>
            <a:r>
              <a:rPr lang="en-US" sz="1400" dirty="0" err="1">
                <a:latin typeface="Comic Sans MS" panose="030F0702030302020204" pitchFamily="66" charset="0"/>
              </a:rPr>
              <a:t>prezinta</a:t>
            </a:r>
            <a:r>
              <a:rPr lang="en-US" sz="1400" dirty="0">
                <a:latin typeface="Comic Sans MS" panose="030F0702030302020204" pitchFamily="66" charset="0"/>
              </a:rPr>
              <a:t> </a:t>
            </a:r>
            <a:r>
              <a:rPr lang="en-US" sz="1400" dirty="0" err="1">
                <a:latin typeface="Comic Sans MS" panose="030F0702030302020204" pitchFamily="66" charset="0"/>
              </a:rPr>
              <a:t>materialului</a:t>
            </a:r>
            <a:r>
              <a:rPr lang="en-US" sz="1400" dirty="0">
                <a:latin typeface="Comic Sans MS" panose="030F0702030302020204" pitchFamily="66" charset="0"/>
              </a:rPr>
              <a:t> </a:t>
            </a:r>
            <a:r>
              <a:rPr lang="en-US" sz="1400" dirty="0" err="1">
                <a:latin typeface="Comic Sans MS" panose="030F0702030302020204" pitchFamily="66" charset="0"/>
              </a:rPr>
              <a:t>compozit</a:t>
            </a:r>
            <a:r>
              <a:rPr lang="en-US" sz="1400" dirty="0">
                <a:latin typeface="Comic Sans MS" panose="030F0702030302020204" pitchFamily="66" charset="0"/>
              </a:rPr>
              <a:t> Cu-CS/HC-EG, </a:t>
            </a:r>
            <a:r>
              <a:rPr lang="en-US" sz="1400" dirty="0" err="1">
                <a:latin typeface="Comic Sans MS" panose="030F0702030302020204" pitchFamily="66" charset="0"/>
              </a:rPr>
              <a:t>procesul</a:t>
            </a:r>
            <a:r>
              <a:rPr lang="en-US" sz="1400" dirty="0">
                <a:latin typeface="Comic Sans MS" panose="030F0702030302020204" pitchFamily="66" charset="0"/>
              </a:rPr>
              <a:t> de transfer de electron la </a:t>
            </a:r>
            <a:r>
              <a:rPr lang="en-US" sz="1400" dirty="0" err="1">
                <a:latin typeface="Comic Sans MS" panose="030F0702030302020204" pitchFamily="66" charset="0"/>
              </a:rPr>
              <a:t>interfata</a:t>
            </a:r>
            <a:r>
              <a:rPr lang="en-US" sz="1400" dirty="0">
                <a:latin typeface="Comic Sans MS" panose="030F0702030302020204" pitchFamily="66" charset="0"/>
              </a:rPr>
              <a:t> </a:t>
            </a:r>
            <a:r>
              <a:rPr lang="en-US" sz="1400" dirty="0" err="1">
                <a:latin typeface="Comic Sans MS" panose="030F0702030302020204" pitchFamily="66" charset="0"/>
              </a:rPr>
              <a:t>electrod-solutie</a:t>
            </a:r>
            <a:r>
              <a:rPr lang="en-US" sz="1400" dirty="0">
                <a:latin typeface="Comic Sans MS" panose="030F0702030302020204" pitchFamily="66" charset="0"/>
              </a:rPr>
              <a:t> de </a:t>
            </a:r>
            <a:r>
              <a:rPr lang="en-US" sz="1400" dirty="0" err="1">
                <a:latin typeface="Comic Sans MS" panose="030F0702030302020204" pitchFamily="66" charset="0"/>
              </a:rPr>
              <a:t>electrolit</a:t>
            </a:r>
            <a:r>
              <a:rPr lang="en-US" sz="1400" dirty="0">
                <a:latin typeface="Comic Sans MS" panose="030F0702030302020204" pitchFamily="66" charset="0"/>
              </a:rPr>
              <a:t> </a:t>
            </a:r>
            <a:r>
              <a:rPr lang="en-US" sz="1400" dirty="0" err="1">
                <a:latin typeface="Comic Sans MS" panose="030F0702030302020204" pitchFamily="66" charset="0"/>
              </a:rPr>
              <a:t>realizandu</a:t>
            </a:r>
            <a:r>
              <a:rPr lang="en-US" sz="1400" dirty="0">
                <a:latin typeface="Comic Sans MS" panose="030F0702030302020204" pitchFamily="66" charset="0"/>
              </a:rPr>
              <a:t>-se </a:t>
            </a:r>
            <a:r>
              <a:rPr lang="en-US" sz="1400" dirty="0" err="1">
                <a:latin typeface="Comic Sans MS" panose="030F0702030302020204" pitchFamily="66" charset="0"/>
              </a:rPr>
              <a:t>cel</a:t>
            </a:r>
            <a:r>
              <a:rPr lang="en-US" sz="1400" dirty="0">
                <a:latin typeface="Comic Sans MS" panose="030F0702030302020204" pitchFamily="66" charset="0"/>
              </a:rPr>
              <a:t> </a:t>
            </a:r>
            <a:r>
              <a:rPr lang="en-US" sz="1400" dirty="0" err="1">
                <a:latin typeface="Comic Sans MS" panose="030F0702030302020204" pitchFamily="66" charset="0"/>
              </a:rPr>
              <a:t>mai</a:t>
            </a:r>
            <a:r>
              <a:rPr lang="en-US" sz="1400" dirty="0">
                <a:latin typeface="Comic Sans MS" panose="030F0702030302020204" pitchFamily="66" charset="0"/>
              </a:rPr>
              <a:t> </a:t>
            </a:r>
            <a:r>
              <a:rPr lang="en-US" sz="1400" dirty="0" err="1">
                <a:latin typeface="Comic Sans MS" panose="030F0702030302020204" pitchFamily="66" charset="0"/>
              </a:rPr>
              <a:t>usor</a:t>
            </a:r>
            <a:r>
              <a:rPr lang="en-US" sz="1400" dirty="0">
                <a:latin typeface="Comic Sans MS" panose="030F0702030302020204" pitchFamily="66" charset="0"/>
              </a:rPr>
              <a:t>. </a:t>
            </a:r>
            <a:r>
              <a:rPr lang="en-US" sz="1400" dirty="0" err="1">
                <a:latin typeface="Comic Sans MS" panose="030F0702030302020204" pitchFamily="66" charset="0"/>
              </a:rPr>
              <a:t>Acest</a:t>
            </a:r>
            <a:r>
              <a:rPr lang="en-US" sz="1400" dirty="0">
                <a:latin typeface="Comic Sans MS" panose="030F0702030302020204" pitchFamily="66" charset="0"/>
              </a:rPr>
              <a:t> material a </a:t>
            </a:r>
            <a:r>
              <a:rPr lang="en-US" sz="1400" dirty="0" err="1">
                <a:latin typeface="Comic Sans MS" panose="030F0702030302020204" pitchFamily="66" charset="0"/>
              </a:rPr>
              <a:t>fost</a:t>
            </a:r>
            <a:r>
              <a:rPr lang="en-US" sz="1400" dirty="0">
                <a:latin typeface="Comic Sans MS" panose="030F0702030302020204" pitchFamily="66" charset="0"/>
              </a:rPr>
              <a:t> </a:t>
            </a:r>
            <a:r>
              <a:rPr lang="en-US" sz="1400" dirty="0" err="1">
                <a:latin typeface="Comic Sans MS" panose="030F0702030302020204" pitchFamily="66" charset="0"/>
              </a:rPr>
              <a:t>selectat</a:t>
            </a:r>
            <a:r>
              <a:rPr lang="en-US" sz="1400" dirty="0">
                <a:latin typeface="Comic Sans MS" panose="030F0702030302020204" pitchFamily="66" charset="0"/>
              </a:rPr>
              <a:t> </a:t>
            </a:r>
            <a:r>
              <a:rPr lang="en-US" sz="1400" dirty="0" err="1">
                <a:latin typeface="Comic Sans MS" panose="030F0702030302020204" pitchFamily="66" charset="0"/>
              </a:rPr>
              <a:t>si</a:t>
            </a:r>
            <a:r>
              <a:rPr lang="en-US" sz="1400" dirty="0">
                <a:latin typeface="Comic Sans MS" panose="030F0702030302020204" pitchFamily="66" charset="0"/>
              </a:rPr>
              <a:t> </a:t>
            </a:r>
            <a:r>
              <a:rPr lang="en-US" sz="1400" dirty="0" err="1">
                <a:latin typeface="Comic Sans MS" panose="030F0702030302020204" pitchFamily="66" charset="0"/>
              </a:rPr>
              <a:t>utilizat</a:t>
            </a:r>
            <a:r>
              <a:rPr lang="en-US" sz="1400" dirty="0">
                <a:latin typeface="Comic Sans MS" panose="030F0702030302020204" pitchFamily="66" charset="0"/>
              </a:rPr>
              <a:t> cu </a:t>
            </a:r>
            <a:r>
              <a:rPr lang="en-US" sz="1400" dirty="0" err="1">
                <a:latin typeface="Comic Sans MS" panose="030F0702030302020204" pitchFamily="66" charset="0"/>
              </a:rPr>
              <a:t>succes</a:t>
            </a:r>
            <a:r>
              <a:rPr lang="en-US" sz="1400" dirty="0">
                <a:latin typeface="Comic Sans MS" panose="030F0702030302020204" pitchFamily="66" charset="0"/>
              </a:rPr>
              <a:t> in </a:t>
            </a:r>
            <a:r>
              <a:rPr lang="en-US" sz="1400" dirty="0" err="1">
                <a:latin typeface="Comic Sans MS" panose="030F0702030302020204" pitchFamily="66" charset="0"/>
              </a:rPr>
              <a:t>dezvoltarea</a:t>
            </a:r>
            <a:r>
              <a:rPr lang="en-US" sz="1400" dirty="0">
                <a:latin typeface="Comic Sans MS" panose="030F0702030302020204" pitchFamily="66" charset="0"/>
              </a:rPr>
              <a:t> </a:t>
            </a:r>
            <a:r>
              <a:rPr lang="en-US" sz="1400" dirty="0" err="1">
                <a:latin typeface="Comic Sans MS" panose="030F0702030302020204" pitchFamily="66" charset="0"/>
              </a:rPr>
              <a:t>unui</a:t>
            </a:r>
            <a:r>
              <a:rPr lang="en-US" sz="1400" dirty="0">
                <a:latin typeface="Comic Sans MS" panose="030F0702030302020204" pitchFamily="66" charset="0"/>
              </a:rPr>
              <a:t> </a:t>
            </a:r>
            <a:r>
              <a:rPr lang="en-US" sz="1400" dirty="0" err="1">
                <a:latin typeface="Comic Sans MS" panose="030F0702030302020204" pitchFamily="66" charset="0"/>
              </a:rPr>
              <a:t>senzor</a:t>
            </a:r>
            <a:r>
              <a:rPr lang="en-US" sz="1400" dirty="0">
                <a:latin typeface="Comic Sans MS" panose="030F0702030302020204" pitchFamily="66" charset="0"/>
              </a:rPr>
              <a:t> potentiometric </a:t>
            </a:r>
            <a:r>
              <a:rPr lang="en-US" sz="1400" dirty="0" err="1">
                <a:latin typeface="Comic Sans MS" panose="030F0702030302020204" pitchFamily="66" charset="0"/>
              </a:rPr>
              <a:t>pentru</a:t>
            </a:r>
            <a:r>
              <a:rPr lang="en-US" sz="1400" dirty="0">
                <a:latin typeface="Comic Sans MS" panose="030F0702030302020204" pitchFamily="66" charset="0"/>
              </a:rPr>
              <a:t> </a:t>
            </a:r>
            <a:r>
              <a:rPr lang="en-US" sz="1400" dirty="0" err="1">
                <a:latin typeface="Comic Sans MS" panose="030F0702030302020204" pitchFamily="66" charset="0"/>
              </a:rPr>
              <a:t>determinarea</a:t>
            </a:r>
            <a:r>
              <a:rPr lang="en-US" sz="1400" dirty="0">
                <a:latin typeface="Comic Sans MS" panose="030F0702030302020204" pitchFamily="66" charset="0"/>
              </a:rPr>
              <a:t> EPI. </a:t>
            </a:r>
          </a:p>
        </p:txBody>
      </p:sp>
    </p:spTree>
    <p:extLst>
      <p:ext uri="{BB962C8B-B14F-4D97-AF65-F5344CB8AC3E}">
        <p14:creationId xmlns:p14="http://schemas.microsoft.com/office/powerpoint/2010/main" val="163021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BBBA4-F4A4-BD81-56E4-75D9B26717BD}"/>
              </a:ext>
            </a:extLst>
          </p:cNvPr>
          <p:cNvSpPr txBox="1"/>
          <p:nvPr/>
        </p:nvSpPr>
        <p:spPr>
          <a:xfrm flipH="1">
            <a:off x="44389" y="130010"/>
            <a:ext cx="3691216"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2023</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41951021-6F28-19B9-A4E9-ED00C53DB9C4}"/>
              </a:ext>
            </a:extLst>
          </p:cNvPr>
          <p:cNvSpPr txBox="1"/>
          <p:nvPr/>
        </p:nvSpPr>
        <p:spPr>
          <a:xfrm>
            <a:off x="3458794" y="191565"/>
            <a:ext cx="5375189"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err="1">
                <a:solidFill>
                  <a:srgbClr val="C00000"/>
                </a:solidFill>
                <a:latin typeface="Comic Sans MS" panose="030F0702030302020204" pitchFamily="66" charset="0"/>
                <a:cs typeface="Arial" panose="020B0604020202020204" pitchFamily="34" charset="0"/>
              </a:rPr>
              <a:t>Participare</a:t>
            </a:r>
            <a:r>
              <a:rPr lang="en-US" sz="2000" b="1" i="1" dirty="0">
                <a:solidFill>
                  <a:srgbClr val="C00000"/>
                </a:solidFill>
                <a:latin typeface="Comic Sans MS" panose="030F0702030302020204" pitchFamily="66" charset="0"/>
                <a:cs typeface="Arial" panose="020B0604020202020204" pitchFamily="34" charset="0"/>
              </a:rPr>
              <a:t> la </a:t>
            </a:r>
            <a:r>
              <a:rPr lang="en-US" sz="2000" b="1" i="1" dirty="0" err="1">
                <a:solidFill>
                  <a:srgbClr val="C00000"/>
                </a:solidFill>
                <a:latin typeface="Comic Sans MS" panose="030F0702030302020204" pitchFamily="66" charset="0"/>
                <a:cs typeface="Arial" panose="020B0604020202020204" pitchFamily="34" charset="0"/>
              </a:rPr>
              <a:t>conferinţe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internaţionale</a:t>
            </a:r>
            <a:endParaRPr lang="en-US" sz="2000" b="1" i="1" dirty="0">
              <a:solidFill>
                <a:srgbClr val="C00000"/>
              </a:solidFill>
              <a:latin typeface="Comic Sans MS" panose="030F0702030302020204" pitchFamily="66" charset="0"/>
              <a:cs typeface="Arial" panose="020B0604020202020204" pitchFamily="34" charset="0"/>
            </a:endParaRPr>
          </a:p>
        </p:txBody>
      </p:sp>
      <p:pic>
        <p:nvPicPr>
          <p:cNvPr id="5" name="Picture 4" descr="A close up of a paper&#10;&#10;Description automatically generated">
            <a:extLst>
              <a:ext uri="{FF2B5EF4-FFF2-40B4-BE49-F238E27FC236}">
                <a16:creationId xmlns:a16="http://schemas.microsoft.com/office/drawing/2014/main" id="{3CE6B0D3-E916-17A5-54B3-0D2755B89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445" y="1608260"/>
            <a:ext cx="2361803" cy="3339076"/>
          </a:xfrm>
          <a:prstGeom prst="rect">
            <a:avLst/>
          </a:prstGeom>
        </p:spPr>
      </p:pic>
      <p:pic>
        <p:nvPicPr>
          <p:cNvPr id="9" name="Picture 8">
            <a:extLst>
              <a:ext uri="{FF2B5EF4-FFF2-40B4-BE49-F238E27FC236}">
                <a16:creationId xmlns:a16="http://schemas.microsoft.com/office/drawing/2014/main" id="{B1CC607C-D395-C047-B368-8BEFCAE85877}"/>
              </a:ext>
            </a:extLst>
          </p:cNvPr>
          <p:cNvPicPr>
            <a:picLocks noChangeAspect="1"/>
          </p:cNvPicPr>
          <p:nvPr/>
        </p:nvPicPr>
        <p:blipFill rotWithShape="1">
          <a:blip r:embed="rId3"/>
          <a:srcRect l="3704" t="6300" b="4937"/>
          <a:stretch/>
        </p:blipFill>
        <p:spPr>
          <a:xfrm>
            <a:off x="289921" y="876740"/>
            <a:ext cx="1643412" cy="731520"/>
          </a:xfrm>
          <a:prstGeom prst="rect">
            <a:avLst/>
          </a:prstGeom>
        </p:spPr>
      </p:pic>
      <p:sp>
        <p:nvSpPr>
          <p:cNvPr id="10" name="TextBox 9">
            <a:extLst>
              <a:ext uri="{FF2B5EF4-FFF2-40B4-BE49-F238E27FC236}">
                <a16:creationId xmlns:a16="http://schemas.microsoft.com/office/drawing/2014/main" id="{15F81258-CB82-DE85-4F1C-D58B50DB2A33}"/>
              </a:ext>
            </a:extLst>
          </p:cNvPr>
          <p:cNvSpPr txBox="1"/>
          <p:nvPr/>
        </p:nvSpPr>
        <p:spPr>
          <a:xfrm>
            <a:off x="689052" y="5036257"/>
            <a:ext cx="2691195" cy="861774"/>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C. D. </a:t>
            </a:r>
            <a:r>
              <a:rPr lang="fr-FR" sz="1000" b="1" dirty="0" err="1">
                <a:effectLst/>
                <a:latin typeface="Comic Sans MS" panose="030F0702030302020204" pitchFamily="66" charset="0"/>
                <a:ea typeface="Calibri" panose="020F0502020204030204" pitchFamily="34" charset="0"/>
              </a:rPr>
              <a:t>Ene</a:t>
            </a:r>
            <a:r>
              <a:rPr lang="fr-FR" sz="1000" dirty="0">
                <a:effectLst/>
                <a:latin typeface="Comic Sans MS" panose="030F0702030302020204" pitchFamily="66" charset="0"/>
                <a:ea typeface="Calibri" panose="020F0502020204030204" pitchFamily="34" charset="0"/>
              </a:rPr>
              <a:t>, P. </a:t>
            </a:r>
            <a:r>
              <a:rPr lang="fr-FR" sz="1000" dirty="0" err="1">
                <a:effectLst/>
                <a:latin typeface="Comic Sans MS" panose="030F0702030302020204" pitchFamily="66" charset="0"/>
                <a:ea typeface="Calibri" panose="020F0502020204030204" pitchFamily="34" charset="0"/>
              </a:rPr>
              <a:t>Cucos</a:t>
            </a:r>
            <a:r>
              <a:rPr lang="fr-FR" sz="1000" dirty="0">
                <a:effectLst/>
                <a:latin typeface="Comic Sans MS" panose="030F0702030302020204" pitchFamily="66" charset="0"/>
                <a:ea typeface="Calibri" panose="020F0502020204030204" pitchFamily="34" charset="0"/>
              </a:rPr>
              <a:t>, A. </a:t>
            </a:r>
            <a:r>
              <a:rPr lang="fr-FR" sz="1000" dirty="0" err="1">
                <a:effectLst/>
                <a:latin typeface="Comic Sans MS" panose="030F0702030302020204" pitchFamily="66" charset="0"/>
                <a:ea typeface="Calibri" panose="020F0502020204030204" pitchFamily="34" charset="0"/>
              </a:rPr>
              <a:t>Ianculescu</a:t>
            </a:r>
            <a:r>
              <a:rPr lang="fr-FR" sz="1000" dirty="0">
                <a:effectLst/>
                <a:latin typeface="Comic Sans MS" panose="030F0702030302020204" pitchFamily="66" charset="0"/>
                <a:ea typeface="Calibri" panose="020F0502020204030204" pitchFamily="34" charset="0"/>
              </a:rPr>
              <a:t>, D. C. </a:t>
            </a:r>
            <a:r>
              <a:rPr lang="fr-FR" sz="1000" dirty="0" err="1">
                <a:effectLst/>
                <a:latin typeface="Comic Sans MS" panose="030F0702030302020204" pitchFamily="66" charset="0"/>
                <a:ea typeface="Calibri" panose="020F0502020204030204" pitchFamily="34" charset="0"/>
              </a:rPr>
              <a:t>Culita</a:t>
            </a:r>
            <a:r>
              <a:rPr lang="fr-FR" sz="1000" dirty="0">
                <a:effectLst/>
                <a:latin typeface="Comic Sans MS" panose="030F0702030302020204" pitchFamily="66" charset="0"/>
                <a:ea typeface="Calibri" panose="020F0502020204030204" pitchFamily="34" charset="0"/>
              </a:rPr>
              <a:t>, E. M. Anghel, A. </a:t>
            </a:r>
            <a:r>
              <a:rPr lang="fr-FR" sz="1000" dirty="0" err="1">
                <a:effectLst/>
                <a:latin typeface="Comic Sans MS" panose="030F0702030302020204" pitchFamily="66" charset="0"/>
                <a:ea typeface="Calibri" panose="020F0502020204030204" pitchFamily="34" charset="0"/>
              </a:rPr>
              <a:t>Cucos</a:t>
            </a:r>
            <a:r>
              <a:rPr lang="fr-FR" sz="1000" dirty="0">
                <a:effectLst/>
                <a:latin typeface="Comic Sans MS" panose="030F0702030302020204" pitchFamily="66" charset="0"/>
                <a:ea typeface="Calibri" panose="020F0502020204030204" pitchFamily="34" charset="0"/>
              </a:rPr>
              <a:t>, I. Atkinson, M. C. </a:t>
            </a:r>
            <a:r>
              <a:rPr lang="fr-FR" sz="1000" dirty="0" err="1">
                <a:effectLst/>
                <a:latin typeface="Comic Sans MS" panose="030F0702030302020204" pitchFamily="66" charset="0"/>
                <a:ea typeface="Calibri" panose="020F0502020204030204" pitchFamily="34" charset="0"/>
              </a:rPr>
              <a:t>Chifiriuc</a:t>
            </a:r>
            <a:r>
              <a:rPr lang="fr-FR" sz="1000" dirty="0">
                <a:effectLst/>
                <a:latin typeface="Comic Sans MS" panose="030F0702030302020204" pitchFamily="66" charset="0"/>
                <a:ea typeface="Calibri" panose="020F0502020204030204" pitchFamily="34" charset="0"/>
              </a:rPr>
              <a:t>, J.  </a:t>
            </a:r>
            <a:r>
              <a:rPr lang="fr-FR" sz="1000" dirty="0" err="1">
                <a:effectLst/>
                <a:latin typeface="Comic Sans MS" panose="030F0702030302020204" pitchFamily="66" charset="0"/>
                <a:ea typeface="Calibri" panose="020F0502020204030204" pitchFamily="34" charset="0"/>
              </a:rPr>
              <a:t>Calderón</a:t>
            </a:r>
            <a:r>
              <a:rPr lang="fr-FR" sz="1000" dirty="0">
                <a:effectLst/>
                <a:latin typeface="Comic Sans MS" panose="030F0702030302020204" pitchFamily="66" charset="0"/>
                <a:ea typeface="Calibri" panose="020F0502020204030204" pitchFamily="34" charset="0"/>
              </a:rPr>
              <a:t>-Moreno, O. </a:t>
            </a:r>
            <a:r>
              <a:rPr lang="fr-FR" sz="1000" dirty="0" err="1">
                <a:effectLst/>
                <a:latin typeface="Comic Sans MS" panose="030F0702030302020204" pitchFamily="66" charset="0"/>
                <a:ea typeface="Calibri" panose="020F0502020204030204" pitchFamily="34" charset="0"/>
              </a:rPr>
              <a:t>Carp</a:t>
            </a:r>
            <a:r>
              <a:rPr lang="fr-FR" sz="1000" dirty="0">
                <a:effectLst/>
                <a:latin typeface="Comic Sans MS" panose="030F0702030302020204" pitchFamily="66" charset="0"/>
                <a:ea typeface="Calibri" panose="020F0502020204030204" pitchFamily="34" charset="0"/>
              </a:rPr>
              <a:t>, </a:t>
            </a:r>
            <a:r>
              <a:rPr lang="fr-FR" sz="1000" dirty="0" err="1">
                <a:effectLst/>
                <a:latin typeface="Comic Sans MS" panose="030F0702030302020204" pitchFamily="66" charset="0"/>
                <a:ea typeface="Calibri" panose="020F0502020204030204" pitchFamily="34" charset="0"/>
              </a:rPr>
              <a:t>Biologically</a:t>
            </a:r>
            <a:r>
              <a:rPr lang="fr-FR" sz="1000" dirty="0">
                <a:effectLst/>
                <a:latin typeface="Comic Sans MS" panose="030F0702030302020204" pitchFamily="66" charset="0"/>
                <a:ea typeface="Calibri" panose="020F0502020204030204" pitchFamily="34" charset="0"/>
              </a:rPr>
              <a:t> active </a:t>
            </a:r>
            <a:r>
              <a:rPr lang="fr-FR" sz="1000" dirty="0" err="1">
                <a:effectLst/>
                <a:latin typeface="Comic Sans MS" panose="030F0702030302020204" pitchFamily="66" charset="0"/>
                <a:ea typeface="Calibri" panose="020F0502020204030204" pitchFamily="34" charset="0"/>
              </a:rPr>
              <a:t>ZnO</a:t>
            </a:r>
            <a:r>
              <a:rPr lang="fr-FR" sz="1000" dirty="0">
                <a:effectLst/>
                <a:latin typeface="Comic Sans MS" panose="030F0702030302020204" pitchFamily="66" charset="0"/>
                <a:ea typeface="Calibri" panose="020F0502020204030204" pitchFamily="34" charset="0"/>
              </a:rPr>
              <a:t>-alginate composites via a dual-</a:t>
            </a:r>
            <a:r>
              <a:rPr lang="fr-FR" sz="1000" dirty="0" err="1">
                <a:effectLst/>
                <a:latin typeface="Comic Sans MS" panose="030F0702030302020204" pitchFamily="66" charset="0"/>
                <a:ea typeface="Calibri" panose="020F0502020204030204" pitchFamily="34" charset="0"/>
              </a:rPr>
              <a:t>template</a:t>
            </a:r>
            <a:r>
              <a:rPr lang="fr-FR" sz="1000" dirty="0">
                <a:effectLst/>
                <a:latin typeface="Comic Sans MS" panose="030F0702030302020204" pitchFamily="66" charset="0"/>
                <a:ea typeface="Calibri" panose="020F0502020204030204" pitchFamily="34" charset="0"/>
              </a:rPr>
              <a:t> </a:t>
            </a:r>
            <a:r>
              <a:rPr lang="fr-FR" sz="1000" dirty="0" err="1">
                <a:effectLst/>
                <a:latin typeface="Comic Sans MS" panose="030F0702030302020204" pitchFamily="66" charset="0"/>
                <a:ea typeface="Calibri" panose="020F0502020204030204" pitchFamily="34" charset="0"/>
              </a:rPr>
              <a:t>synthesis</a:t>
            </a:r>
            <a:endParaRPr lang="fr-FR" sz="1000" dirty="0">
              <a:effectLst/>
              <a:latin typeface="Comic Sans MS" panose="030F0702030302020204" pitchFamily="66" charset="0"/>
              <a:ea typeface="Calibri" panose="020F0502020204030204" pitchFamily="34" charset="0"/>
            </a:endParaRPr>
          </a:p>
        </p:txBody>
      </p:sp>
      <p:pic>
        <p:nvPicPr>
          <p:cNvPr id="12" name="Graphic 11">
            <a:extLst>
              <a:ext uri="{FF2B5EF4-FFF2-40B4-BE49-F238E27FC236}">
                <a16:creationId xmlns:a16="http://schemas.microsoft.com/office/drawing/2014/main" id="{460919E8-7000-7D4E-2AED-6BDBE1C99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6411" y="1254655"/>
            <a:ext cx="1439647" cy="1439647"/>
          </a:xfrm>
          <a:prstGeom prst="rect">
            <a:avLst/>
          </a:prstGeom>
        </p:spPr>
      </p:pic>
      <p:sp>
        <p:nvSpPr>
          <p:cNvPr id="13" name="Rectangle 2">
            <a:extLst>
              <a:ext uri="{FF2B5EF4-FFF2-40B4-BE49-F238E27FC236}">
                <a16:creationId xmlns:a16="http://schemas.microsoft.com/office/drawing/2014/main" id="{3939E15B-8C8C-2AB3-7355-05B263E9A324}"/>
              </a:ext>
            </a:extLst>
          </p:cNvPr>
          <p:cNvSpPr>
            <a:spLocks noChangeArrowheads="1"/>
          </p:cNvSpPr>
          <p:nvPr/>
        </p:nvSpPr>
        <p:spPr bwMode="auto">
          <a:xfrm flipV="1">
            <a:off x="2907879" y="-299022"/>
            <a:ext cx="78601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13F4D356-253B-9A36-C7BB-152E4509EE0B}"/>
              </a:ext>
            </a:extLst>
          </p:cNvPr>
          <p:cNvSpPr txBox="1"/>
          <p:nvPr/>
        </p:nvSpPr>
        <p:spPr>
          <a:xfrm>
            <a:off x="4410950" y="4986167"/>
            <a:ext cx="2522183" cy="861774"/>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G. </a:t>
            </a:r>
            <a:r>
              <a:rPr lang="fr-FR" sz="1000" b="1" dirty="0" err="1">
                <a:effectLst/>
                <a:latin typeface="Comic Sans MS" panose="030F0702030302020204" pitchFamily="66" charset="0"/>
                <a:ea typeface="Calibri" panose="020F0502020204030204" pitchFamily="34" charset="0"/>
              </a:rPr>
              <a:t>Socoteanu</a:t>
            </a:r>
            <a:r>
              <a:rPr lang="fr-FR" sz="1000" b="1" dirty="0">
                <a:effectLst/>
                <a:latin typeface="Comic Sans MS" panose="030F0702030302020204" pitchFamily="66" charset="0"/>
                <a:ea typeface="Calibri" panose="020F0502020204030204" pitchFamily="34" charset="0"/>
              </a:rPr>
              <a:t> (</a:t>
            </a:r>
            <a:r>
              <a:rPr lang="fr-FR" sz="1000" b="1" dirty="0" err="1">
                <a:effectLst/>
                <a:latin typeface="Comic Sans MS" panose="030F0702030302020204" pitchFamily="66" charset="0"/>
                <a:ea typeface="Calibri" panose="020F0502020204030204" pitchFamily="34" charset="0"/>
              </a:rPr>
              <a:t>Patrinoiu</a:t>
            </a:r>
            <a:r>
              <a:rPr lang="fr-FR" sz="1000" b="1" dirty="0">
                <a:effectLst/>
                <a:latin typeface="Comic Sans MS" panose="030F0702030302020204" pitchFamily="66" charset="0"/>
                <a:ea typeface="Calibri" panose="020F0502020204030204" pitchFamily="34" charset="0"/>
              </a:rPr>
              <a:t>), </a:t>
            </a:r>
            <a:r>
              <a:rPr lang="fr-FR" sz="1000" dirty="0">
                <a:effectLst/>
                <a:latin typeface="Comic Sans MS" panose="030F0702030302020204" pitchFamily="66" charset="0"/>
                <a:ea typeface="Calibri" panose="020F0502020204030204" pitchFamily="34" charset="0"/>
              </a:rPr>
              <a:t>J. M. Calderon Moreno, S. </a:t>
            </a:r>
            <a:r>
              <a:rPr lang="fr-FR" sz="1000" dirty="0" err="1">
                <a:effectLst/>
                <a:latin typeface="Comic Sans MS" panose="030F0702030302020204" pitchFamily="66" charset="0"/>
                <a:ea typeface="Calibri" panose="020F0502020204030204" pitchFamily="34" charset="0"/>
              </a:rPr>
              <a:t>Somacescu</a:t>
            </a:r>
            <a:r>
              <a:rPr lang="fr-FR" sz="1000" dirty="0">
                <a:effectLst/>
                <a:latin typeface="Comic Sans MS" panose="030F0702030302020204" pitchFamily="66" charset="0"/>
                <a:ea typeface="Calibri" panose="020F0502020204030204" pitchFamily="34" charset="0"/>
              </a:rPr>
              <a:t>, A. M. </a:t>
            </a:r>
            <a:r>
              <a:rPr lang="fr-FR" sz="1000" dirty="0" err="1">
                <a:effectLst/>
                <a:latin typeface="Comic Sans MS" panose="030F0702030302020204" pitchFamily="66" charset="0"/>
                <a:ea typeface="Calibri" panose="020F0502020204030204" pitchFamily="34" charset="0"/>
              </a:rPr>
              <a:t>Musuc</a:t>
            </a:r>
            <a:r>
              <a:rPr lang="fr-FR" sz="1000" dirty="0">
                <a:effectLst/>
                <a:latin typeface="Comic Sans MS" panose="030F0702030302020204" pitchFamily="66" charset="0"/>
                <a:ea typeface="Calibri" panose="020F0502020204030204" pitchFamily="34" charset="0"/>
              </a:rPr>
              <a:t>, T. </a:t>
            </a:r>
            <a:r>
              <a:rPr lang="fr-FR" sz="1000" dirty="0" err="1">
                <a:effectLst/>
                <a:latin typeface="Comic Sans MS" panose="030F0702030302020204" pitchFamily="66" charset="0"/>
                <a:ea typeface="Calibri" panose="020F0502020204030204" pitchFamily="34" charset="0"/>
              </a:rPr>
              <a:t>Spataru</a:t>
            </a:r>
            <a:r>
              <a:rPr lang="fr-FR" sz="1000" dirty="0">
                <a:effectLst/>
                <a:latin typeface="Comic Sans MS" panose="030F0702030302020204" pitchFamily="66" charset="0"/>
                <a:ea typeface="Calibri" panose="020F0502020204030204" pitchFamily="34" charset="0"/>
              </a:rPr>
              <a:t> si P. </a:t>
            </a:r>
            <a:r>
              <a:rPr lang="fr-FR" sz="1000" dirty="0" err="1">
                <a:effectLst/>
                <a:latin typeface="Comic Sans MS" panose="030F0702030302020204" pitchFamily="66" charset="0"/>
                <a:ea typeface="Calibri" panose="020F0502020204030204" pitchFamily="34" charset="0"/>
              </a:rPr>
              <a:t>Ionita</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Sustainable carbonaceous materials containing tempo stable free radical</a:t>
            </a:r>
            <a:endParaRPr lang="fr-FR" sz="1000" dirty="0">
              <a:effectLst/>
              <a:latin typeface="Comic Sans MS" panose="030F0702030302020204" pitchFamily="66" charset="0"/>
              <a:ea typeface="Calibri" panose="020F0502020204030204" pitchFamily="34" charset="0"/>
            </a:endParaRPr>
          </a:p>
        </p:txBody>
      </p:sp>
      <p:pic>
        <p:nvPicPr>
          <p:cNvPr id="17" name="Picture 16" descr="A screenshot of a computer&#10;&#10;Description automatically generated">
            <a:extLst>
              <a:ext uri="{FF2B5EF4-FFF2-40B4-BE49-F238E27FC236}">
                <a16:creationId xmlns:a16="http://schemas.microsoft.com/office/drawing/2014/main" id="{9468C33B-220C-E483-4E6D-1FC53F4FC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3387" y="1355370"/>
            <a:ext cx="2324113" cy="3285486"/>
          </a:xfrm>
          <a:prstGeom prst="rect">
            <a:avLst/>
          </a:prstGeom>
        </p:spPr>
      </p:pic>
      <p:sp>
        <p:nvSpPr>
          <p:cNvPr id="18" name="TextBox 17">
            <a:extLst>
              <a:ext uri="{FF2B5EF4-FFF2-40B4-BE49-F238E27FC236}">
                <a16:creationId xmlns:a16="http://schemas.microsoft.com/office/drawing/2014/main" id="{433A05F1-DEC3-63C5-5CB6-E1E5F7E8012B}"/>
              </a:ext>
            </a:extLst>
          </p:cNvPr>
          <p:cNvSpPr txBox="1"/>
          <p:nvPr/>
        </p:nvSpPr>
        <p:spPr>
          <a:xfrm>
            <a:off x="8473051" y="4728480"/>
            <a:ext cx="2483093"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A.-M. Spinciu,</a:t>
            </a:r>
            <a:r>
              <a:rPr lang="it-IT" sz="1000" dirty="0">
                <a:effectLst/>
                <a:latin typeface="Comic Sans MS" panose="030F0702030302020204" pitchFamily="66" charset="0"/>
                <a:ea typeface="Calibri" panose="020F0502020204030204" pitchFamily="34" charset="0"/>
              </a:rPr>
              <a:t> F. Dumitru, D. C. Culita, S. Preda, J. Calderon-Moreno, E.-M. Anghel, S. Petrescu si D. Visinescu, </a:t>
            </a:r>
            <a:r>
              <a:rPr lang="en-US" sz="1000" dirty="0">
                <a:latin typeface="Comic Sans MS" panose="030F0702030302020204" pitchFamily="66" charset="0"/>
                <a:ea typeface="Calibri" panose="020F0502020204030204" pitchFamily="34" charset="0"/>
              </a:rPr>
              <a:t>D</a:t>
            </a:r>
            <a:r>
              <a:rPr lang="en-US" sz="1000" dirty="0">
                <a:effectLst/>
                <a:latin typeface="Comic Sans MS" panose="030F0702030302020204" pitchFamily="66" charset="0"/>
                <a:ea typeface="Calibri" panose="020F0502020204030204" pitchFamily="34" charset="0"/>
              </a:rPr>
              <a:t>esign of porous carbonaceous materials as efficient support for copper-based/c composites</a:t>
            </a:r>
            <a:endParaRPr lang="fr-FR" sz="1000" dirty="0">
              <a:effectLst/>
              <a:latin typeface="Comic Sans MS" panose="030F0702030302020204" pitchFamily="66" charset="0"/>
              <a:ea typeface="Calibri" panose="020F0502020204030204" pitchFamily="34" charset="0"/>
            </a:endParaRPr>
          </a:p>
        </p:txBody>
      </p:sp>
      <p:sp>
        <p:nvSpPr>
          <p:cNvPr id="19" name="TextBox 18">
            <a:extLst>
              <a:ext uri="{FF2B5EF4-FFF2-40B4-BE49-F238E27FC236}">
                <a16:creationId xmlns:a16="http://schemas.microsoft.com/office/drawing/2014/main" id="{09D4D0EB-3B4A-BF78-CAB4-A8978B1274DF}"/>
              </a:ext>
            </a:extLst>
          </p:cNvPr>
          <p:cNvSpPr txBox="1"/>
          <p:nvPr/>
        </p:nvSpPr>
        <p:spPr>
          <a:xfrm>
            <a:off x="4072673" y="900029"/>
            <a:ext cx="7247125" cy="307777"/>
          </a:xfrm>
          <a:prstGeom prst="rect">
            <a:avLst/>
          </a:prstGeom>
          <a:solidFill>
            <a:schemeClr val="accent4">
              <a:lumMod val="20000"/>
              <a:lumOff val="80000"/>
            </a:schemeClr>
          </a:solidFill>
        </p:spPr>
        <p:txBody>
          <a:bodyPr wrap="square" rtlCol="0">
            <a:spAutoFit/>
          </a:bodyPr>
          <a:lstStyle/>
          <a:p>
            <a:pPr algn="just"/>
            <a:r>
              <a:rPr lang="en-US" sz="1400" dirty="0">
                <a:latin typeface="Comic Sans MS" panose="030F0702030302020204" pitchFamily="66" charset="0"/>
              </a:rPr>
              <a:t>6th </a:t>
            </a:r>
            <a:r>
              <a:rPr lang="en-US" sz="1400" dirty="0" err="1">
                <a:latin typeface="Comic Sans MS" panose="030F0702030302020204" pitchFamily="66" charset="0"/>
              </a:rPr>
              <a:t>EuChemS</a:t>
            </a:r>
            <a:r>
              <a:rPr lang="en-US" sz="1400" dirty="0">
                <a:latin typeface="Comic Sans MS" panose="030F0702030302020204" pitchFamily="66" charset="0"/>
              </a:rPr>
              <a:t> Inorganic Chemistry Conference, 3-7 </a:t>
            </a:r>
            <a:r>
              <a:rPr lang="en-US" sz="1400" dirty="0" err="1">
                <a:latin typeface="Comic Sans MS" panose="030F0702030302020204" pitchFamily="66" charset="0"/>
              </a:rPr>
              <a:t>sepembrie</a:t>
            </a:r>
            <a:r>
              <a:rPr lang="en-US" sz="1400" dirty="0">
                <a:latin typeface="Comic Sans MS" panose="030F0702030302020204" pitchFamily="66" charset="0"/>
              </a:rPr>
              <a:t>, 2023 - Viena/Austria</a:t>
            </a:r>
          </a:p>
        </p:txBody>
      </p:sp>
      <p:pic>
        <p:nvPicPr>
          <p:cNvPr id="6" name="Picture 5" descr="A poster with graphs and diagrams&#10;&#10;Description automatically generated">
            <a:extLst>
              <a:ext uri="{FF2B5EF4-FFF2-40B4-BE49-F238E27FC236}">
                <a16:creationId xmlns:a16="http://schemas.microsoft.com/office/drawing/2014/main" id="{A3448DF9-11F3-F1BE-3CC3-40DC7FF48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0950" y="1439967"/>
            <a:ext cx="2358067" cy="3314039"/>
          </a:xfrm>
          <a:prstGeom prst="rect">
            <a:avLst/>
          </a:prstGeom>
        </p:spPr>
      </p:pic>
    </p:spTree>
    <p:extLst>
      <p:ext uri="{BB962C8B-B14F-4D97-AF65-F5344CB8AC3E}">
        <p14:creationId xmlns:p14="http://schemas.microsoft.com/office/powerpoint/2010/main" val="7298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5915C-FBB5-C5B8-8223-DB66A4E02F94}"/>
              </a:ext>
            </a:extLst>
          </p:cNvPr>
          <p:cNvSpPr txBox="1"/>
          <p:nvPr/>
        </p:nvSpPr>
        <p:spPr>
          <a:xfrm flipH="1">
            <a:off x="44389" y="130010"/>
            <a:ext cx="3691216"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2023</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B1D65B1F-42CC-DD3D-5323-BA585E62CA5A}"/>
              </a:ext>
            </a:extLst>
          </p:cNvPr>
          <p:cNvSpPr txBox="1"/>
          <p:nvPr/>
        </p:nvSpPr>
        <p:spPr>
          <a:xfrm>
            <a:off x="3666809" y="218451"/>
            <a:ext cx="5375189"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err="1">
                <a:solidFill>
                  <a:srgbClr val="C00000"/>
                </a:solidFill>
                <a:latin typeface="Comic Sans MS" panose="030F0702030302020204" pitchFamily="66" charset="0"/>
                <a:cs typeface="Arial" panose="020B0604020202020204" pitchFamily="34" charset="0"/>
              </a:rPr>
              <a:t>Participare</a:t>
            </a:r>
            <a:r>
              <a:rPr lang="en-US" sz="2000" b="1" i="1" dirty="0">
                <a:solidFill>
                  <a:srgbClr val="C00000"/>
                </a:solidFill>
                <a:latin typeface="Comic Sans MS" panose="030F0702030302020204" pitchFamily="66" charset="0"/>
                <a:cs typeface="Arial" panose="020B0604020202020204" pitchFamily="34" charset="0"/>
              </a:rPr>
              <a:t> la </a:t>
            </a:r>
            <a:r>
              <a:rPr lang="en-US" sz="2000" b="1" i="1" dirty="0" err="1">
                <a:solidFill>
                  <a:srgbClr val="C00000"/>
                </a:solidFill>
                <a:latin typeface="Comic Sans MS" panose="030F0702030302020204" pitchFamily="66" charset="0"/>
                <a:cs typeface="Arial" panose="020B0604020202020204" pitchFamily="34" charset="0"/>
              </a:rPr>
              <a:t>conferinţe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internaţionale</a:t>
            </a:r>
            <a:endParaRPr lang="en-US" sz="2000" b="1" i="1" dirty="0">
              <a:solidFill>
                <a:srgbClr val="C00000"/>
              </a:solidFill>
              <a:latin typeface="Comic Sans MS" panose="030F0702030302020204" pitchFamily="66" charset="0"/>
              <a:cs typeface="Arial" panose="020B0604020202020204" pitchFamily="34" charset="0"/>
            </a:endParaRPr>
          </a:p>
        </p:txBody>
      </p:sp>
      <p:pic>
        <p:nvPicPr>
          <p:cNvPr id="5" name="Picture 4">
            <a:extLst>
              <a:ext uri="{FF2B5EF4-FFF2-40B4-BE49-F238E27FC236}">
                <a16:creationId xmlns:a16="http://schemas.microsoft.com/office/drawing/2014/main" id="{C5E31589-0F5D-2FC0-7557-CB325C308F0C}"/>
              </a:ext>
            </a:extLst>
          </p:cNvPr>
          <p:cNvPicPr>
            <a:picLocks noChangeAspect="1"/>
          </p:cNvPicPr>
          <p:nvPr/>
        </p:nvPicPr>
        <p:blipFill>
          <a:blip r:embed="rId2"/>
          <a:stretch>
            <a:fillRect/>
          </a:stretch>
        </p:blipFill>
        <p:spPr>
          <a:xfrm>
            <a:off x="212349" y="700803"/>
            <a:ext cx="2067149" cy="676722"/>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81F778C3-4C22-9184-892B-EB11E3C080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371" y="1523276"/>
            <a:ext cx="2419783" cy="3421046"/>
          </a:xfrm>
          <a:prstGeom prst="rect">
            <a:avLst/>
          </a:prstGeom>
        </p:spPr>
      </p:pic>
      <p:sp>
        <p:nvSpPr>
          <p:cNvPr id="8" name="TextBox 7">
            <a:extLst>
              <a:ext uri="{FF2B5EF4-FFF2-40B4-BE49-F238E27FC236}">
                <a16:creationId xmlns:a16="http://schemas.microsoft.com/office/drawing/2014/main" id="{1900E6BB-4460-1F72-3FBD-B7465F69E9D0}"/>
              </a:ext>
            </a:extLst>
          </p:cNvPr>
          <p:cNvSpPr txBox="1"/>
          <p:nvPr/>
        </p:nvSpPr>
        <p:spPr>
          <a:xfrm>
            <a:off x="2691197" y="934662"/>
            <a:ext cx="6643165" cy="307777"/>
          </a:xfrm>
          <a:prstGeom prst="rect">
            <a:avLst/>
          </a:prstGeom>
          <a:solidFill>
            <a:schemeClr val="accent4">
              <a:lumMod val="20000"/>
              <a:lumOff val="80000"/>
            </a:schemeClr>
          </a:solidFill>
        </p:spPr>
        <p:txBody>
          <a:bodyPr wrap="none" rtlCol="0">
            <a:spAutoFit/>
          </a:bodyPr>
          <a:lstStyle/>
          <a:p>
            <a:r>
              <a:rPr lang="en-US" sz="1400" dirty="0">
                <a:latin typeface="Comic Sans MS" panose="030F0702030302020204" pitchFamily="66" charset="0"/>
              </a:rPr>
              <a:t>International Conference of Physical Chemistry - </a:t>
            </a:r>
            <a:r>
              <a:rPr lang="en-US" sz="1400" dirty="0" err="1">
                <a:latin typeface="Comic Sans MS" panose="030F0702030302020204" pitchFamily="66" charset="0"/>
              </a:rPr>
              <a:t>RomPhysChem</a:t>
            </a:r>
            <a:r>
              <a:rPr lang="en-US" sz="1400" dirty="0">
                <a:latin typeface="Comic Sans MS" panose="030F0702030302020204" pitchFamily="66" charset="0"/>
              </a:rPr>
              <a:t>, 17th Edition</a:t>
            </a:r>
          </a:p>
        </p:txBody>
      </p:sp>
      <p:sp>
        <p:nvSpPr>
          <p:cNvPr id="9" name="TextBox 8">
            <a:extLst>
              <a:ext uri="{FF2B5EF4-FFF2-40B4-BE49-F238E27FC236}">
                <a16:creationId xmlns:a16="http://schemas.microsoft.com/office/drawing/2014/main" id="{714AAF78-6C8E-000D-C4BB-B6708C366A0C}"/>
              </a:ext>
            </a:extLst>
          </p:cNvPr>
          <p:cNvSpPr txBox="1"/>
          <p:nvPr/>
        </p:nvSpPr>
        <p:spPr>
          <a:xfrm>
            <a:off x="493371" y="4994902"/>
            <a:ext cx="2635663" cy="1169551"/>
          </a:xfrm>
          <a:prstGeom prst="rect">
            <a:avLst/>
          </a:prstGeom>
          <a:noFill/>
        </p:spPr>
        <p:txBody>
          <a:bodyPr wrap="square" rtlCol="0">
            <a:spAutoFit/>
          </a:bodyPr>
          <a:lstStyle/>
          <a:p>
            <a:pPr algn="just"/>
            <a:r>
              <a:rPr lang="en-US" sz="1000" b="1" dirty="0">
                <a:latin typeface="Comic Sans MS" panose="030F0702030302020204" pitchFamily="66" charset="0"/>
              </a:rPr>
              <a:t>C. D. Ene</a:t>
            </a:r>
            <a:r>
              <a:rPr lang="en-US" sz="1000" dirty="0">
                <a:latin typeface="Comic Sans MS" panose="030F0702030302020204" pitchFamily="66" charset="0"/>
              </a:rPr>
              <a:t>, P. </a:t>
            </a:r>
            <a:r>
              <a:rPr lang="en-US" sz="1000" dirty="0" err="1">
                <a:latin typeface="Comic Sans MS" panose="030F0702030302020204" pitchFamily="66" charset="0"/>
              </a:rPr>
              <a:t>Cucos</a:t>
            </a:r>
            <a:r>
              <a:rPr lang="en-US" sz="1000" dirty="0">
                <a:latin typeface="Comic Sans MS" panose="030F0702030302020204" pitchFamily="66" charset="0"/>
              </a:rPr>
              <a:t>, A. </a:t>
            </a:r>
            <a:r>
              <a:rPr lang="en-US" sz="1000" dirty="0" err="1">
                <a:latin typeface="Comic Sans MS" panose="030F0702030302020204" pitchFamily="66" charset="0"/>
              </a:rPr>
              <a:t>Ianculescu</a:t>
            </a:r>
            <a:r>
              <a:rPr lang="en-US" sz="1000" dirty="0">
                <a:latin typeface="Comic Sans MS" panose="030F0702030302020204" pitchFamily="66" charset="0"/>
              </a:rPr>
              <a:t>, D. C. </a:t>
            </a:r>
            <a:r>
              <a:rPr lang="en-US" sz="1000" dirty="0" err="1">
                <a:latin typeface="Comic Sans MS" panose="030F0702030302020204" pitchFamily="66" charset="0"/>
              </a:rPr>
              <a:t>Culita</a:t>
            </a:r>
            <a:r>
              <a:rPr lang="en-US" sz="1000" dirty="0">
                <a:latin typeface="Comic Sans MS" panose="030F0702030302020204" pitchFamily="66" charset="0"/>
              </a:rPr>
              <a:t>, E. M. </a:t>
            </a:r>
            <a:r>
              <a:rPr lang="en-US" sz="1000" dirty="0" err="1">
                <a:latin typeface="Comic Sans MS" panose="030F0702030302020204" pitchFamily="66" charset="0"/>
              </a:rPr>
              <a:t>Anghel</a:t>
            </a:r>
            <a:r>
              <a:rPr lang="en-US" sz="1000" dirty="0">
                <a:latin typeface="Comic Sans MS" panose="030F0702030302020204" pitchFamily="66" charset="0"/>
              </a:rPr>
              <a:t>, A. </a:t>
            </a:r>
            <a:r>
              <a:rPr lang="en-US" sz="1000" dirty="0" err="1">
                <a:latin typeface="Comic Sans MS" panose="030F0702030302020204" pitchFamily="66" charset="0"/>
              </a:rPr>
              <a:t>Cucos</a:t>
            </a:r>
            <a:r>
              <a:rPr lang="en-US" sz="1000" dirty="0">
                <a:latin typeface="Comic Sans MS" panose="030F0702030302020204" pitchFamily="66" charset="0"/>
              </a:rPr>
              <a:t>, I. Atkinson, M. C. </a:t>
            </a:r>
            <a:r>
              <a:rPr lang="en-US" sz="1000" dirty="0" err="1">
                <a:latin typeface="Comic Sans MS" panose="030F0702030302020204" pitchFamily="66" charset="0"/>
              </a:rPr>
              <a:t>Chifiriuc</a:t>
            </a:r>
            <a:r>
              <a:rPr lang="en-US" sz="1000" dirty="0">
                <a:latin typeface="Comic Sans MS" panose="030F0702030302020204" pitchFamily="66" charset="0"/>
              </a:rPr>
              <a:t>, J. M. Calderón-Moreno, O. Carp, Porous spherical </a:t>
            </a:r>
            <a:r>
              <a:rPr lang="en-US" sz="1000" dirty="0" err="1">
                <a:latin typeface="Comic Sans MS" panose="030F0702030302020204" pitchFamily="66" charset="0"/>
              </a:rPr>
              <a:t>ZnO</a:t>
            </a:r>
            <a:r>
              <a:rPr lang="en-US" sz="1000" dirty="0">
                <a:latin typeface="Comic Sans MS" panose="030F0702030302020204" pitchFamily="66" charset="0"/>
              </a:rPr>
              <a:t>-alginate family prepared by a dual-template method for biological applications</a:t>
            </a:r>
          </a:p>
        </p:txBody>
      </p:sp>
      <p:pic>
        <p:nvPicPr>
          <p:cNvPr id="64" name="Picture 63">
            <a:extLst>
              <a:ext uri="{FF2B5EF4-FFF2-40B4-BE49-F238E27FC236}">
                <a16:creationId xmlns:a16="http://schemas.microsoft.com/office/drawing/2014/main" id="{F88BE867-B057-A2DB-7F54-6154481C2D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5446" y="1523871"/>
            <a:ext cx="2378891" cy="3419856"/>
          </a:xfrm>
          <a:prstGeom prst="rect">
            <a:avLst/>
          </a:prstGeom>
        </p:spPr>
      </p:pic>
      <p:sp>
        <p:nvSpPr>
          <p:cNvPr id="67" name="TextBox 66">
            <a:extLst>
              <a:ext uri="{FF2B5EF4-FFF2-40B4-BE49-F238E27FC236}">
                <a16:creationId xmlns:a16="http://schemas.microsoft.com/office/drawing/2014/main" id="{68400147-C8A6-2ECF-15C6-2550302CB13B}"/>
              </a:ext>
            </a:extLst>
          </p:cNvPr>
          <p:cNvSpPr txBox="1"/>
          <p:nvPr/>
        </p:nvSpPr>
        <p:spPr>
          <a:xfrm>
            <a:off x="3306856" y="5054252"/>
            <a:ext cx="2522183" cy="1015663"/>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G. </a:t>
            </a:r>
            <a:r>
              <a:rPr lang="fr-FR" sz="1000" b="1" dirty="0" err="1">
                <a:effectLst/>
                <a:latin typeface="Comic Sans MS" panose="030F0702030302020204" pitchFamily="66" charset="0"/>
                <a:ea typeface="Calibri" panose="020F0502020204030204" pitchFamily="34" charset="0"/>
              </a:rPr>
              <a:t>Socoteanu</a:t>
            </a:r>
            <a:r>
              <a:rPr lang="fr-FR" sz="1000" b="1" dirty="0">
                <a:latin typeface="Comic Sans MS" panose="030F0702030302020204" pitchFamily="66" charset="0"/>
                <a:ea typeface="Calibri" panose="020F0502020204030204" pitchFamily="34" charset="0"/>
              </a:rPr>
              <a:t>, </a:t>
            </a:r>
            <a:r>
              <a:rPr lang="fr-FR" sz="1000" dirty="0">
                <a:effectLst/>
                <a:latin typeface="Comic Sans MS" panose="030F0702030302020204" pitchFamily="66" charset="0"/>
                <a:ea typeface="Calibri" panose="020F0502020204030204" pitchFamily="34" charset="0"/>
              </a:rPr>
              <a:t>J. M. Calderon Moreno, S. </a:t>
            </a:r>
            <a:r>
              <a:rPr lang="fr-FR" sz="1000" dirty="0" err="1">
                <a:effectLst/>
                <a:latin typeface="Comic Sans MS" panose="030F0702030302020204" pitchFamily="66" charset="0"/>
                <a:ea typeface="Calibri" panose="020F0502020204030204" pitchFamily="34" charset="0"/>
              </a:rPr>
              <a:t>Somacescu</a:t>
            </a:r>
            <a:r>
              <a:rPr lang="fr-FR" sz="1000" dirty="0">
                <a:effectLst/>
                <a:latin typeface="Comic Sans MS" panose="030F0702030302020204" pitchFamily="66" charset="0"/>
                <a:ea typeface="Calibri" panose="020F0502020204030204" pitchFamily="34" charset="0"/>
              </a:rPr>
              <a:t>, A. M. </a:t>
            </a:r>
            <a:r>
              <a:rPr lang="fr-FR" sz="1000" dirty="0" err="1">
                <a:effectLst/>
                <a:latin typeface="Comic Sans MS" panose="030F0702030302020204" pitchFamily="66" charset="0"/>
                <a:ea typeface="Calibri" panose="020F0502020204030204" pitchFamily="34" charset="0"/>
              </a:rPr>
              <a:t>Musuc</a:t>
            </a:r>
            <a:r>
              <a:rPr lang="fr-FR" sz="1000" dirty="0">
                <a:effectLst/>
                <a:latin typeface="Comic Sans MS" panose="030F0702030302020204" pitchFamily="66" charset="0"/>
                <a:ea typeface="Calibri" panose="020F0502020204030204" pitchFamily="34" charset="0"/>
              </a:rPr>
              <a:t>, T. </a:t>
            </a:r>
            <a:r>
              <a:rPr lang="fr-FR" sz="1000" dirty="0" err="1">
                <a:effectLst/>
                <a:latin typeface="Comic Sans MS" panose="030F0702030302020204" pitchFamily="66" charset="0"/>
                <a:ea typeface="Calibri" panose="020F0502020204030204" pitchFamily="34" charset="0"/>
              </a:rPr>
              <a:t>Spataru</a:t>
            </a:r>
            <a:r>
              <a:rPr lang="fr-FR" sz="1000" dirty="0">
                <a:effectLst/>
                <a:latin typeface="Comic Sans MS" panose="030F0702030302020204" pitchFamily="66" charset="0"/>
                <a:ea typeface="Calibri" panose="020F0502020204030204" pitchFamily="34" charset="0"/>
              </a:rPr>
              <a:t> si P. </a:t>
            </a:r>
            <a:r>
              <a:rPr lang="fr-FR" sz="1000" dirty="0" err="1">
                <a:effectLst/>
                <a:latin typeface="Comic Sans MS" panose="030F0702030302020204" pitchFamily="66" charset="0"/>
                <a:ea typeface="Calibri" panose="020F0502020204030204" pitchFamily="34" charset="0"/>
              </a:rPr>
              <a:t>Ionita</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Carbonaceous Materials Containing TEMPO Stable Free Radical: Blackberry-like </a:t>
            </a:r>
            <a:r>
              <a:rPr lang="en-US" sz="1000" dirty="0" err="1">
                <a:effectLst/>
                <a:latin typeface="Comic Sans MS" panose="030F0702030302020204" pitchFamily="66" charset="0"/>
                <a:ea typeface="Calibri" panose="020F0502020204030204" pitchFamily="34" charset="0"/>
              </a:rPr>
              <a:t>Hydrochars</a:t>
            </a:r>
            <a:r>
              <a:rPr lang="en-US" sz="1000" dirty="0">
                <a:effectLst/>
                <a:latin typeface="Comic Sans MS" panose="030F0702030302020204" pitchFamily="66" charset="0"/>
                <a:ea typeface="Calibri" panose="020F0502020204030204" pitchFamily="34" charset="0"/>
              </a:rPr>
              <a:t> with Enhanced Electrocatalytic Activity</a:t>
            </a:r>
            <a:endParaRPr lang="fr-FR" sz="1000" dirty="0">
              <a:effectLst/>
              <a:latin typeface="Comic Sans MS" panose="030F0702030302020204" pitchFamily="66" charset="0"/>
              <a:ea typeface="Calibri" panose="020F0502020204030204" pitchFamily="34" charset="0"/>
            </a:endParaRPr>
          </a:p>
        </p:txBody>
      </p:sp>
      <p:pic>
        <p:nvPicPr>
          <p:cNvPr id="69" name="Picture 68" descr="A close-up of a poster&#10;&#10;Description automatically generated">
            <a:extLst>
              <a:ext uri="{FF2B5EF4-FFF2-40B4-BE49-F238E27FC236}">
                <a16:creationId xmlns:a16="http://schemas.microsoft.com/office/drawing/2014/main" id="{BF6C5973-9907-A417-E358-3862C798A4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36629" y="1523871"/>
            <a:ext cx="2419163" cy="3419856"/>
          </a:xfrm>
          <a:prstGeom prst="rect">
            <a:avLst/>
          </a:prstGeom>
        </p:spPr>
      </p:pic>
      <p:sp>
        <p:nvSpPr>
          <p:cNvPr id="70" name="TextBox 69">
            <a:extLst>
              <a:ext uri="{FF2B5EF4-FFF2-40B4-BE49-F238E27FC236}">
                <a16:creationId xmlns:a16="http://schemas.microsoft.com/office/drawing/2014/main" id="{29949997-F9BE-0123-80F6-D7D44DB9D1D0}"/>
              </a:ext>
            </a:extLst>
          </p:cNvPr>
          <p:cNvSpPr txBox="1"/>
          <p:nvPr/>
        </p:nvSpPr>
        <p:spPr>
          <a:xfrm>
            <a:off x="6092707" y="5031946"/>
            <a:ext cx="2522183"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A. -M. Spinciu,</a:t>
            </a:r>
            <a:r>
              <a:rPr lang="it-IT" sz="1000" dirty="0">
                <a:effectLst/>
                <a:latin typeface="Comic Sans MS" panose="030F0702030302020204" pitchFamily="66" charset="0"/>
                <a:ea typeface="Calibri" panose="020F0502020204030204" pitchFamily="34" charset="0"/>
              </a:rPr>
              <a:t> D. C. Culita, C. D. Ene, S. Preda, J. Calderon-Moreno, E. -M. Anghel si D. Visinescu</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Novel (poly)saccharide-derived porous carbonaceous materials as efficient support </a:t>
            </a:r>
            <a:r>
              <a:rPr lang="en-US" sz="1000" dirty="0" err="1">
                <a:effectLst/>
                <a:latin typeface="Comic Sans MS" panose="030F0702030302020204" pitchFamily="66" charset="0"/>
                <a:ea typeface="Calibri" panose="020F0502020204030204" pitchFamily="34" charset="0"/>
              </a:rPr>
              <a:t>fornext</a:t>
            </a:r>
            <a:r>
              <a:rPr lang="en-US" sz="1000" dirty="0">
                <a:effectLst/>
                <a:latin typeface="Comic Sans MS" panose="030F0702030302020204" pitchFamily="66" charset="0"/>
                <a:ea typeface="Calibri" panose="020F0502020204030204" pitchFamily="34" charset="0"/>
              </a:rPr>
              <a:t>-generation copper-based/C composites</a:t>
            </a:r>
            <a:endParaRPr lang="fr-FR" sz="1000" dirty="0">
              <a:effectLst/>
              <a:latin typeface="Comic Sans MS" panose="030F0702030302020204" pitchFamily="66" charset="0"/>
              <a:ea typeface="Calibri" panose="020F0502020204030204" pitchFamily="34" charset="0"/>
            </a:endParaRPr>
          </a:p>
        </p:txBody>
      </p:sp>
      <p:pic>
        <p:nvPicPr>
          <p:cNvPr id="74" name="Picture 73" descr="A poster with text and images&#10;&#10;Description automatically generated">
            <a:extLst>
              <a:ext uri="{FF2B5EF4-FFF2-40B4-BE49-F238E27FC236}">
                <a16:creationId xmlns:a16="http://schemas.microsoft.com/office/drawing/2014/main" id="{11BE93C9-65E5-F610-1C70-FB67E1A6C2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0150" y="1523871"/>
            <a:ext cx="2184163" cy="3419856"/>
          </a:xfrm>
          <a:prstGeom prst="rect">
            <a:avLst/>
          </a:prstGeom>
        </p:spPr>
      </p:pic>
      <p:sp>
        <p:nvSpPr>
          <p:cNvPr id="75" name="TextBox 74">
            <a:extLst>
              <a:ext uri="{FF2B5EF4-FFF2-40B4-BE49-F238E27FC236}">
                <a16:creationId xmlns:a16="http://schemas.microsoft.com/office/drawing/2014/main" id="{DD54FE82-5095-311C-3D48-1A6F2EFD382B}"/>
              </a:ext>
            </a:extLst>
          </p:cNvPr>
          <p:cNvSpPr txBox="1"/>
          <p:nvPr/>
        </p:nvSpPr>
        <p:spPr>
          <a:xfrm>
            <a:off x="8792712" y="5094641"/>
            <a:ext cx="2664877"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D. Visinescu, </a:t>
            </a:r>
            <a:r>
              <a:rPr lang="it-IT" sz="1000" dirty="0">
                <a:effectLst/>
                <a:latin typeface="Comic Sans MS" panose="030F0702030302020204" pitchFamily="66" charset="0"/>
                <a:ea typeface="Calibri" panose="020F0502020204030204" pitchFamily="34" charset="0"/>
              </a:rPr>
              <a:t>A. Spinciu1, M. -G. Alexandru, J. Calderon Moreno, S. Petrescu, M. Anghel, C. D. Ene, D. C. Culita, S. Preda si C. Comanescu</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Copper-based/C composites on new eco-friendly carbonaceous polysaccharides-derived</a:t>
            </a:r>
          </a:p>
          <a:p>
            <a:pPr algn="just"/>
            <a:r>
              <a:rPr lang="en-US" sz="1000" dirty="0">
                <a:effectLst/>
                <a:latin typeface="Comic Sans MS" panose="030F0702030302020204" pitchFamily="66" charset="0"/>
                <a:ea typeface="Calibri" panose="020F0502020204030204" pitchFamily="34" charset="0"/>
              </a:rPr>
              <a:t>platforms: synthesis and characterization</a:t>
            </a:r>
            <a:endParaRPr lang="fr-FR" sz="1000"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63287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5D1947-4BA9-BA96-1F74-2C8585204FA8}"/>
              </a:ext>
            </a:extLst>
          </p:cNvPr>
          <p:cNvGrpSpPr/>
          <p:nvPr/>
        </p:nvGrpSpPr>
        <p:grpSpPr>
          <a:xfrm>
            <a:off x="243411" y="115732"/>
            <a:ext cx="10694041" cy="5270093"/>
            <a:chOff x="243411" y="115732"/>
            <a:chExt cx="10694041" cy="5270093"/>
          </a:xfrm>
        </p:grpSpPr>
        <p:sp>
          <p:nvSpPr>
            <p:cNvPr id="3" name="TextBox 2">
              <a:extLst>
                <a:ext uri="{FF2B5EF4-FFF2-40B4-BE49-F238E27FC236}">
                  <a16:creationId xmlns:a16="http://schemas.microsoft.com/office/drawing/2014/main" id="{2B6D38E9-4EEF-29E1-8C94-137BACE6B0CE}"/>
                </a:ext>
              </a:extLst>
            </p:cNvPr>
            <p:cNvSpPr txBox="1"/>
            <p:nvPr/>
          </p:nvSpPr>
          <p:spPr>
            <a:xfrm flipH="1">
              <a:off x="280799" y="115732"/>
              <a:ext cx="5116287" cy="523220"/>
            </a:xfrm>
            <a:prstGeom prst="rect">
              <a:avLst/>
            </a:prstGeom>
            <a:noFill/>
          </p:spPr>
          <p:txBody>
            <a:bodyPr wrap="square" rtlCol="0">
              <a:spAutoFit/>
            </a:bodyPr>
            <a:lstStyle/>
            <a:p>
              <a:pPr algn="just"/>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- 2023 </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DDC9DC3F-77EA-DDDA-F0B1-5166EA1893D9}"/>
                </a:ext>
              </a:extLst>
            </p:cNvPr>
            <p:cNvSpPr txBox="1"/>
            <p:nvPr/>
          </p:nvSpPr>
          <p:spPr>
            <a:xfrm>
              <a:off x="258792" y="794387"/>
              <a:ext cx="4102405" cy="338554"/>
            </a:xfrm>
            <a:prstGeom prst="rect">
              <a:avLst/>
            </a:prstGeom>
            <a:noFill/>
          </p:spPr>
          <p:txBody>
            <a:bodyPr wrap="none" rtlCol="0">
              <a:spAutoFit/>
            </a:bodyPr>
            <a:lstStyle/>
            <a:p>
              <a:pPr algn="just"/>
              <a:r>
                <a:rPr lang="en-US" sz="1600" b="1" dirty="0">
                  <a:solidFill>
                    <a:srgbClr val="C00000"/>
                  </a:solidFill>
                  <a:latin typeface="Comic Sans MS" panose="030F0902030302020204" pitchFamily="66" charset="0"/>
                </a:rPr>
                <a:t>1 </a:t>
              </a:r>
              <a:r>
                <a:rPr lang="en-US" sz="1600" b="1" dirty="0" err="1">
                  <a:solidFill>
                    <a:srgbClr val="C00000"/>
                  </a:solidFill>
                  <a:latin typeface="Comic Sans MS" panose="030F0902030302020204" pitchFamily="66" charset="0"/>
                </a:rPr>
                <a:t>articol</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publicat</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în</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reviste</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cotate</a:t>
              </a:r>
              <a:r>
                <a:rPr lang="en-US" sz="1600" b="1" dirty="0">
                  <a:solidFill>
                    <a:srgbClr val="C00000"/>
                  </a:solidFill>
                  <a:latin typeface="Comic Sans MS" panose="030F0902030302020204" pitchFamily="66" charset="0"/>
                </a:rPr>
                <a:t> ISI</a:t>
              </a:r>
              <a:endParaRPr lang="x-none" sz="1600" b="1" dirty="0">
                <a:solidFill>
                  <a:srgbClr val="C00000"/>
                </a:solidFill>
                <a:latin typeface="Comic Sans MS" panose="030F0902030302020204" pitchFamily="66" charset="0"/>
              </a:endParaRPr>
            </a:p>
          </p:txBody>
        </p:sp>
        <p:sp>
          <p:nvSpPr>
            <p:cNvPr id="6" name="TextBox 5">
              <a:extLst>
                <a:ext uri="{FF2B5EF4-FFF2-40B4-BE49-F238E27FC236}">
                  <a16:creationId xmlns:a16="http://schemas.microsoft.com/office/drawing/2014/main" id="{73BB9259-0753-CFE1-BA57-B44BF8BFB089}"/>
                </a:ext>
              </a:extLst>
            </p:cNvPr>
            <p:cNvSpPr txBox="1"/>
            <p:nvPr/>
          </p:nvSpPr>
          <p:spPr>
            <a:xfrm>
              <a:off x="243411" y="1221944"/>
              <a:ext cx="10694041"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Deciphering the role of water and a zinc-doping process in a polyol-based approach for obtaining Zn/Co/Al-based </a:t>
              </a:r>
              <a:r>
                <a:rPr lang="en-US" sz="1600" i="1" dirty="0" err="1">
                  <a:effectLst/>
                  <a:latin typeface="Comic Sans MS" panose="030F0702030302020204" pitchFamily="66" charset="0"/>
                  <a:ea typeface="Calibri" panose="020F0502020204030204" pitchFamily="34" charset="0"/>
                </a:rPr>
                <a:t>spinels</a:t>
              </a:r>
              <a:r>
                <a:rPr lang="en-US" sz="1600" i="1" dirty="0">
                  <a:effectLst/>
                  <a:latin typeface="Comic Sans MS" panose="030F0702030302020204" pitchFamily="66" charset="0"/>
                  <a:ea typeface="Calibri" panose="020F0502020204030204" pitchFamily="34" charset="0"/>
                </a:rPr>
                <a:t>: toward "green" mesoporous inorganic pigments</a:t>
              </a:r>
              <a:r>
                <a:rPr lang="en-US" sz="1600" dirty="0">
                  <a:effectLst/>
                  <a:latin typeface="Comic Sans MS" panose="030F0702030302020204" pitchFamily="66" charset="0"/>
                  <a:ea typeface="Calibri" panose="020F0502020204030204" pitchFamily="34" charset="0"/>
                </a:rPr>
                <a:t>, M.-G. Alexandru, A.-C.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 O. Carp, 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C. D. Ene, B. S. </a:t>
              </a:r>
              <a:r>
                <a:rPr lang="en-US" sz="1600" dirty="0" err="1">
                  <a:effectLst/>
                  <a:latin typeface="Comic Sans MS" panose="030F0702030302020204" pitchFamily="66" charset="0"/>
                  <a:ea typeface="Calibri" panose="020F0502020204030204" pitchFamily="34" charset="0"/>
                </a:rPr>
                <a:t>Vasile</a:t>
              </a:r>
              <a:r>
                <a:rPr lang="en-US" sz="1600" dirty="0">
                  <a:effectLst/>
                  <a:latin typeface="Comic Sans MS" panose="030F0702030302020204" pitchFamily="66" charset="0"/>
                  <a:ea typeface="Calibri" panose="020F0502020204030204" pitchFamily="34" charset="0"/>
                </a:rPr>
                <a:t>, V.-A. </a:t>
              </a:r>
              <a:r>
                <a:rPr lang="en-US" sz="1600" dirty="0" err="1">
                  <a:effectLst/>
                  <a:latin typeface="Comic Sans MS" panose="030F0702030302020204" pitchFamily="66" charset="0"/>
                  <a:ea typeface="Calibri" panose="020F0502020204030204" pitchFamily="34" charset="0"/>
                </a:rPr>
                <a:t>Surdu</a:t>
              </a:r>
              <a:r>
                <a:rPr lang="en-US" sz="1600" dirty="0">
                  <a:effectLst/>
                  <a:latin typeface="Comic Sans MS" panose="030F0702030302020204" pitchFamily="66" charset="0"/>
                  <a:ea typeface="Calibri" panose="020F0502020204030204" pitchFamily="34" charset="0"/>
                </a:rPr>
                <a:t>, A.-I. </a:t>
              </a:r>
              <a:r>
                <a:rPr lang="en-US" sz="1600" dirty="0" err="1">
                  <a:effectLst/>
                  <a:latin typeface="Comic Sans MS" panose="030F0702030302020204" pitchFamily="66" charset="0"/>
                  <a:ea typeface="Calibri" panose="020F0502020204030204" pitchFamily="34" charset="0"/>
                </a:rPr>
                <a:t>Nicoara</a:t>
              </a:r>
              <a:r>
                <a:rPr lang="en-US" sz="1600" dirty="0">
                  <a:effectLst/>
                  <a:latin typeface="Comic Sans MS" panose="030F0702030302020204" pitchFamily="66" charset="0"/>
                  <a:ea typeface="Calibri" panose="020F0502020204030204" pitchFamily="34" charset="0"/>
                </a:rPr>
                <a:t>,  F. </a:t>
              </a:r>
              <a:r>
                <a:rPr lang="en-US" sz="1600" dirty="0" err="1">
                  <a:effectLst/>
                  <a:latin typeface="Comic Sans MS" panose="030F0702030302020204" pitchFamily="66" charset="0"/>
                  <a:ea typeface="Calibri" panose="020F0502020204030204" pitchFamily="34" charset="0"/>
                </a:rPr>
                <a:t>Neatu</a:t>
              </a:r>
              <a:r>
                <a:rPr lang="en-US" sz="1600" dirty="0">
                  <a:effectLst/>
                  <a:latin typeface="Comic Sans MS" panose="030F0702030302020204" pitchFamily="66" charset="0"/>
                  <a:ea typeface="Calibri" panose="020F0502020204030204" pitchFamily="34" charset="0"/>
                </a:rPr>
                <a:t>, I. </a:t>
              </a:r>
              <a:r>
                <a:rPr lang="en-US" sz="1600" dirty="0" err="1">
                  <a:effectLst/>
                  <a:latin typeface="Comic Sans MS" panose="030F0702030302020204" pitchFamily="66" charset="0"/>
                  <a:ea typeface="Calibri" panose="020F0502020204030204" pitchFamily="34" charset="0"/>
                </a:rPr>
                <a:t>Pintilie</a:t>
              </a:r>
              <a:r>
                <a:rPr lang="en-US" sz="1600" dirty="0">
                  <a:effectLst/>
                  <a:latin typeface="Comic Sans MS" panose="030F0702030302020204" pitchFamily="66" charset="0"/>
                  <a:ea typeface="Calibri" panose="020F0502020204030204" pitchFamily="34" charset="0"/>
                </a:rPr>
                <a:t> </a:t>
              </a:r>
              <a:r>
                <a:rPr lang="en-US" sz="1600" dirty="0" err="1">
                  <a:effectLst/>
                  <a:latin typeface="Comic Sans MS" panose="030F0702030302020204" pitchFamily="66" charset="0"/>
                  <a:ea typeface="Calibri" panose="020F0502020204030204" pitchFamily="34" charset="0"/>
                </a:rPr>
                <a:t>si</a:t>
              </a:r>
              <a:r>
                <a:rPr lang="en-US" sz="1600" dirty="0">
                  <a:effectLst/>
                  <a:latin typeface="Comic Sans MS" panose="030F0702030302020204" pitchFamily="66" charset="0"/>
                  <a:ea typeface="Calibri" panose="020F0502020204030204" pitchFamily="34" charset="0"/>
                </a:rPr>
                <a:t> D. Visinescu,  </a:t>
              </a:r>
              <a:r>
                <a:rPr lang="en-US" sz="1600" i="1" dirty="0">
                  <a:effectLst/>
                  <a:latin typeface="Comic Sans MS" panose="030F0702030302020204" pitchFamily="66" charset="0"/>
                  <a:ea typeface="Calibri" panose="020F0502020204030204" pitchFamily="34" charset="0"/>
                </a:rPr>
                <a:t>Dalton Trans. </a:t>
              </a:r>
              <a:r>
                <a:rPr lang="en-US" sz="1600" b="1" dirty="0">
                  <a:effectLst/>
                  <a:latin typeface="Comic Sans MS" panose="030F0702030302020204" pitchFamily="66" charset="0"/>
                  <a:ea typeface="Calibri" panose="020F0502020204030204" pitchFamily="34" charset="0"/>
                </a:rPr>
                <a:t>2023, </a:t>
              </a:r>
              <a:r>
                <a:rPr lang="en-US" sz="1600" i="1" dirty="0">
                  <a:effectLst/>
                  <a:latin typeface="Comic Sans MS" panose="030F0702030302020204" pitchFamily="66" charset="0"/>
                  <a:ea typeface="Calibri" panose="020F0502020204030204" pitchFamily="34" charset="0"/>
                </a:rPr>
                <a:t>52, 10386–10401</a:t>
              </a:r>
              <a:endParaRPr lang="en-US" sz="1600" dirty="0">
                <a:latin typeface="Comic Sans MS" panose="030F0702030302020204" pitchFamily="66" charset="0"/>
              </a:endParaRPr>
            </a:p>
          </p:txBody>
        </p:sp>
        <p:sp>
          <p:nvSpPr>
            <p:cNvPr id="7" name="TextBox 6">
              <a:extLst>
                <a:ext uri="{FF2B5EF4-FFF2-40B4-BE49-F238E27FC236}">
                  <a16:creationId xmlns:a16="http://schemas.microsoft.com/office/drawing/2014/main" id="{A218645F-F652-A563-7D28-28497E9F7D3D}"/>
                </a:ext>
              </a:extLst>
            </p:cNvPr>
            <p:cNvSpPr txBox="1"/>
            <p:nvPr/>
          </p:nvSpPr>
          <p:spPr>
            <a:xfrm>
              <a:off x="318187" y="4284490"/>
              <a:ext cx="2416046" cy="338554"/>
            </a:xfrm>
            <a:prstGeom prst="rect">
              <a:avLst/>
            </a:prstGeom>
            <a:noFill/>
          </p:spPr>
          <p:txBody>
            <a:bodyPr wrap="none" rtlCol="0">
              <a:spAutoFit/>
            </a:bodyPr>
            <a:lstStyle/>
            <a:p>
              <a:pPr algn="just"/>
              <a:r>
                <a:rPr lang="en-US" sz="1600" b="1" dirty="0" err="1">
                  <a:solidFill>
                    <a:srgbClr val="C00000"/>
                  </a:solidFill>
                  <a:latin typeface="Comic Sans MS" panose="030F0702030302020204" pitchFamily="66" charset="0"/>
                </a:rPr>
                <a:t>Manuscris</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în</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pregătire</a:t>
              </a:r>
              <a:endParaRPr lang="en-US" sz="1600" b="1" dirty="0">
                <a:solidFill>
                  <a:srgbClr val="C00000"/>
                </a:solidFill>
                <a:latin typeface="Comic Sans MS" panose="030F0702030302020204" pitchFamily="66" charset="0"/>
              </a:endParaRPr>
            </a:p>
          </p:txBody>
        </p:sp>
        <p:sp>
          <p:nvSpPr>
            <p:cNvPr id="8" name="TextBox 7">
              <a:extLst>
                <a:ext uri="{FF2B5EF4-FFF2-40B4-BE49-F238E27FC236}">
                  <a16:creationId xmlns:a16="http://schemas.microsoft.com/office/drawing/2014/main" id="{0EA2D8ED-A5B4-B57C-270E-CD100B5DFACB}"/>
                </a:ext>
              </a:extLst>
            </p:cNvPr>
            <p:cNvSpPr txBox="1"/>
            <p:nvPr/>
          </p:nvSpPr>
          <p:spPr>
            <a:xfrm>
              <a:off x="318188" y="4801050"/>
              <a:ext cx="10619264" cy="584775"/>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Scrutinizing copper-based materials for the development of “green” non-enzymatic electrochemical sensors</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grpSp>
      <p:sp>
        <p:nvSpPr>
          <p:cNvPr id="11" name="TextBox 10">
            <a:extLst>
              <a:ext uri="{FF2B5EF4-FFF2-40B4-BE49-F238E27FC236}">
                <a16:creationId xmlns:a16="http://schemas.microsoft.com/office/drawing/2014/main" id="{07437A36-1DFE-B622-9E6B-50D69AD5E2A8}"/>
              </a:ext>
            </a:extLst>
          </p:cNvPr>
          <p:cNvSpPr txBox="1"/>
          <p:nvPr/>
        </p:nvSpPr>
        <p:spPr>
          <a:xfrm>
            <a:off x="280800" y="2335267"/>
            <a:ext cx="4410182" cy="338554"/>
          </a:xfrm>
          <a:prstGeom prst="rect">
            <a:avLst/>
          </a:prstGeom>
          <a:noFill/>
        </p:spPr>
        <p:txBody>
          <a:bodyPr wrap="none" rtlCol="0">
            <a:spAutoFit/>
          </a:bodyPr>
          <a:lstStyle/>
          <a:p>
            <a:pPr algn="just"/>
            <a:r>
              <a:rPr lang="en-US" sz="1600" b="1" dirty="0">
                <a:solidFill>
                  <a:srgbClr val="C00000"/>
                </a:solidFill>
                <a:latin typeface="Comic Sans MS" panose="030F0902030302020204" pitchFamily="66" charset="0"/>
              </a:rPr>
              <a:t>1 </a:t>
            </a:r>
            <a:r>
              <a:rPr lang="en-US" sz="1600" b="1" dirty="0" err="1">
                <a:solidFill>
                  <a:srgbClr val="C00000"/>
                </a:solidFill>
                <a:latin typeface="Comic Sans MS" panose="030F0902030302020204" pitchFamily="66" charset="0"/>
              </a:rPr>
              <a:t>articol</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în</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evaluare</a:t>
            </a:r>
            <a:r>
              <a:rPr lang="en-US" sz="1600" b="1" dirty="0">
                <a:solidFill>
                  <a:srgbClr val="C00000"/>
                </a:solidFill>
                <a:latin typeface="Comic Sans MS" panose="030F0902030302020204" pitchFamily="66" charset="0"/>
              </a:rPr>
              <a:t> in </a:t>
            </a:r>
            <a:r>
              <a:rPr lang="en-US" sz="1600" b="1" dirty="0" err="1">
                <a:solidFill>
                  <a:srgbClr val="C00000"/>
                </a:solidFill>
                <a:latin typeface="Comic Sans MS" panose="030F0902030302020204" pitchFamily="66" charset="0"/>
              </a:rPr>
              <a:t>reviste</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cotate</a:t>
            </a:r>
            <a:r>
              <a:rPr lang="en-US" sz="1600" b="1" dirty="0">
                <a:solidFill>
                  <a:srgbClr val="C00000"/>
                </a:solidFill>
                <a:latin typeface="Comic Sans MS" panose="030F0902030302020204" pitchFamily="66" charset="0"/>
              </a:rPr>
              <a:t> ISI</a:t>
            </a:r>
            <a:endParaRPr lang="x-none" sz="1600" b="1" dirty="0">
              <a:solidFill>
                <a:srgbClr val="C00000"/>
              </a:solidFill>
              <a:latin typeface="Comic Sans MS" panose="030F0902030302020204" pitchFamily="66" charset="0"/>
            </a:endParaRPr>
          </a:p>
        </p:txBody>
      </p:sp>
      <p:sp>
        <p:nvSpPr>
          <p:cNvPr id="12" name="TextBox 11">
            <a:extLst>
              <a:ext uri="{FF2B5EF4-FFF2-40B4-BE49-F238E27FC236}">
                <a16:creationId xmlns:a16="http://schemas.microsoft.com/office/drawing/2014/main" id="{429A18F2-8434-884D-EA19-6C85BC1A7C10}"/>
              </a:ext>
            </a:extLst>
          </p:cNvPr>
          <p:cNvSpPr txBox="1"/>
          <p:nvPr/>
        </p:nvSpPr>
        <p:spPr>
          <a:xfrm>
            <a:off x="243410" y="2851827"/>
            <a:ext cx="10694041"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Novel sustainable honey-derived </a:t>
            </a:r>
            <a:r>
              <a:rPr lang="en-US" sz="1600" i="1" dirty="0" err="1">
                <a:effectLst/>
                <a:latin typeface="Comic Sans MS" panose="030F0702030302020204" pitchFamily="66" charset="0"/>
                <a:ea typeface="Calibri" panose="020F0502020204030204" pitchFamily="34" charset="0"/>
              </a:rPr>
              <a:t>hydrochar</a:t>
            </a:r>
            <a:r>
              <a:rPr lang="en-US" sz="1600" i="1" dirty="0">
                <a:effectLst/>
                <a:latin typeface="Comic Sans MS" panose="030F0702030302020204" pitchFamily="66" charset="0"/>
                <a:ea typeface="Calibri" panose="020F0502020204030204" pitchFamily="34" charset="0"/>
              </a:rPr>
              <a:t> containing TEMPO† free radical for degradation of aqueous organic pollutants (TEMPO=2,2,6,6-tetramethylpiperidine-1-oxyl)</a:t>
            </a:r>
            <a:r>
              <a:rPr lang="en-US" sz="1600" dirty="0">
                <a:effectLst/>
                <a:latin typeface="Comic Sans MS" panose="030F0702030302020204" pitchFamily="66" charset="0"/>
                <a:ea typeface="Calibri" panose="020F0502020204030204" pitchFamily="34" charset="0"/>
              </a:rPr>
              <a:t>, M.-G. Alexandru, A.-C.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 O. Carp, 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C. D. Ene, B. S. </a:t>
            </a:r>
            <a:r>
              <a:rPr lang="en-US" sz="1600" dirty="0" err="1">
                <a:effectLst/>
                <a:latin typeface="Comic Sans MS" panose="030F0702030302020204" pitchFamily="66" charset="0"/>
                <a:ea typeface="Calibri" panose="020F0502020204030204" pitchFamily="34" charset="0"/>
              </a:rPr>
              <a:t>Vasile</a:t>
            </a:r>
            <a:r>
              <a:rPr lang="en-US" sz="1600" dirty="0">
                <a:effectLst/>
                <a:latin typeface="Comic Sans MS" panose="030F0702030302020204" pitchFamily="66" charset="0"/>
                <a:ea typeface="Calibri" panose="020F0502020204030204" pitchFamily="34" charset="0"/>
              </a:rPr>
              <a:t>, V.-A. </a:t>
            </a:r>
            <a:r>
              <a:rPr lang="en-US" sz="1600" dirty="0" err="1">
                <a:effectLst/>
                <a:latin typeface="Comic Sans MS" panose="030F0702030302020204" pitchFamily="66" charset="0"/>
                <a:ea typeface="Calibri" panose="020F0502020204030204" pitchFamily="34" charset="0"/>
              </a:rPr>
              <a:t>Surdu</a:t>
            </a:r>
            <a:r>
              <a:rPr lang="en-US" sz="1600" dirty="0">
                <a:effectLst/>
                <a:latin typeface="Comic Sans MS" panose="030F0702030302020204" pitchFamily="66" charset="0"/>
                <a:ea typeface="Calibri" panose="020F0502020204030204" pitchFamily="34" charset="0"/>
              </a:rPr>
              <a:t>, A.-I. </a:t>
            </a:r>
            <a:r>
              <a:rPr lang="en-US" sz="1600" dirty="0" err="1">
                <a:effectLst/>
                <a:latin typeface="Comic Sans MS" panose="030F0702030302020204" pitchFamily="66" charset="0"/>
                <a:ea typeface="Calibri" panose="020F0502020204030204" pitchFamily="34" charset="0"/>
              </a:rPr>
              <a:t>Nicoara</a:t>
            </a:r>
            <a:r>
              <a:rPr lang="en-US" sz="1600" dirty="0">
                <a:effectLst/>
                <a:latin typeface="Comic Sans MS" panose="030F0702030302020204" pitchFamily="66" charset="0"/>
                <a:ea typeface="Calibri" panose="020F0502020204030204" pitchFamily="34" charset="0"/>
              </a:rPr>
              <a:t>,  F. </a:t>
            </a:r>
            <a:r>
              <a:rPr lang="en-US" sz="1600" dirty="0" err="1">
                <a:effectLst/>
                <a:latin typeface="Comic Sans MS" panose="030F0702030302020204" pitchFamily="66" charset="0"/>
                <a:ea typeface="Calibri" panose="020F0502020204030204" pitchFamily="34" charset="0"/>
              </a:rPr>
              <a:t>Neatu</a:t>
            </a:r>
            <a:r>
              <a:rPr lang="en-US" sz="1600" dirty="0">
                <a:effectLst/>
                <a:latin typeface="Comic Sans MS" panose="030F0702030302020204" pitchFamily="66" charset="0"/>
                <a:ea typeface="Calibri" panose="020F0502020204030204" pitchFamily="34" charset="0"/>
              </a:rPr>
              <a:t>, I. </a:t>
            </a:r>
            <a:r>
              <a:rPr lang="en-US" sz="1600" dirty="0" err="1">
                <a:effectLst/>
                <a:latin typeface="Comic Sans MS" panose="030F0702030302020204" pitchFamily="66" charset="0"/>
                <a:ea typeface="Calibri" panose="020F0502020204030204" pitchFamily="34" charset="0"/>
              </a:rPr>
              <a:t>Pintilie</a:t>
            </a:r>
            <a:r>
              <a:rPr lang="en-US" sz="1600" dirty="0">
                <a:effectLst/>
                <a:latin typeface="Comic Sans MS" panose="030F0702030302020204" pitchFamily="66" charset="0"/>
                <a:ea typeface="Calibri" panose="020F0502020204030204" pitchFamily="34" charset="0"/>
              </a:rPr>
              <a:t> </a:t>
            </a:r>
            <a:r>
              <a:rPr lang="en-US" sz="1600" dirty="0" err="1">
                <a:effectLst/>
                <a:latin typeface="Comic Sans MS" panose="030F0702030302020204" pitchFamily="66" charset="0"/>
                <a:ea typeface="Calibri" panose="020F0502020204030204" pitchFamily="34" charset="0"/>
              </a:rPr>
              <a:t>si</a:t>
            </a:r>
            <a:r>
              <a:rPr lang="en-US" sz="1600" dirty="0">
                <a:effectLst/>
                <a:latin typeface="Comic Sans MS" panose="030F0702030302020204" pitchFamily="66" charset="0"/>
                <a:ea typeface="Calibri" panose="020F0502020204030204" pitchFamily="34" charset="0"/>
              </a:rPr>
              <a:t> D. Visinescu,  </a:t>
            </a:r>
            <a:r>
              <a:rPr lang="en-US" sz="1600" i="1" dirty="0">
                <a:effectLst/>
                <a:latin typeface="Comic Sans MS" panose="030F0702030302020204" pitchFamily="66" charset="0"/>
                <a:ea typeface="Calibri" panose="020F0502020204030204" pitchFamily="34" charset="0"/>
              </a:rPr>
              <a:t>Dalton Trans. </a:t>
            </a:r>
            <a:r>
              <a:rPr lang="en-US" sz="1600" b="1" dirty="0">
                <a:effectLst/>
                <a:latin typeface="Comic Sans MS" panose="030F0702030302020204" pitchFamily="66" charset="0"/>
                <a:ea typeface="Calibri" panose="020F0502020204030204" pitchFamily="34" charset="0"/>
              </a:rPr>
              <a:t>2023, </a:t>
            </a:r>
            <a:r>
              <a:rPr lang="en-US" sz="1600" i="1" dirty="0">
                <a:effectLst/>
                <a:latin typeface="Comic Sans MS" panose="030F0702030302020204" pitchFamily="66" charset="0"/>
                <a:ea typeface="Calibri" panose="020F0502020204030204" pitchFamily="34" charset="0"/>
              </a:rPr>
              <a:t>52, 10386–10401</a:t>
            </a:r>
            <a:endParaRPr lang="en-US" sz="1600" dirty="0">
              <a:latin typeface="Comic Sans MS" panose="030F0702030302020204" pitchFamily="66" charset="0"/>
            </a:endParaRPr>
          </a:p>
        </p:txBody>
      </p:sp>
    </p:spTree>
    <p:extLst>
      <p:ext uri="{BB962C8B-B14F-4D97-AF65-F5344CB8AC3E}">
        <p14:creationId xmlns:p14="http://schemas.microsoft.com/office/powerpoint/2010/main" val="142353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BA0986-8CEE-3C73-CACD-D0498466BD08}"/>
              </a:ext>
            </a:extLst>
          </p:cNvPr>
          <p:cNvGrpSpPr/>
          <p:nvPr/>
        </p:nvGrpSpPr>
        <p:grpSpPr>
          <a:xfrm>
            <a:off x="66354" y="72068"/>
            <a:ext cx="11496735" cy="6776461"/>
            <a:chOff x="66354" y="72068"/>
            <a:chExt cx="11496735" cy="6776461"/>
          </a:xfrm>
        </p:grpSpPr>
        <p:grpSp>
          <p:nvGrpSpPr>
            <p:cNvPr id="5" name="Group 4">
              <a:extLst>
                <a:ext uri="{FF2B5EF4-FFF2-40B4-BE49-F238E27FC236}">
                  <a16:creationId xmlns:a16="http://schemas.microsoft.com/office/drawing/2014/main" id="{39B552C1-8E86-52A8-7935-EB7D46E84D36}"/>
                </a:ext>
              </a:extLst>
            </p:cNvPr>
            <p:cNvGrpSpPr/>
            <p:nvPr/>
          </p:nvGrpSpPr>
          <p:grpSpPr>
            <a:xfrm>
              <a:off x="230697" y="72068"/>
              <a:ext cx="11332392" cy="6776461"/>
              <a:chOff x="231786" y="109286"/>
              <a:chExt cx="11332392" cy="6776461"/>
            </a:xfrm>
          </p:grpSpPr>
          <p:grpSp>
            <p:nvGrpSpPr>
              <p:cNvPr id="9" name="Group 8">
                <a:extLst>
                  <a:ext uri="{FF2B5EF4-FFF2-40B4-BE49-F238E27FC236}">
                    <a16:creationId xmlns:a16="http://schemas.microsoft.com/office/drawing/2014/main" id="{94413373-CE27-1CA0-651E-5FBEA6E9815A}"/>
                  </a:ext>
                </a:extLst>
              </p:cNvPr>
              <p:cNvGrpSpPr/>
              <p:nvPr/>
            </p:nvGrpSpPr>
            <p:grpSpPr>
              <a:xfrm>
                <a:off x="353576" y="118537"/>
                <a:ext cx="3672209" cy="2910521"/>
                <a:chOff x="124318" y="-136294"/>
                <a:chExt cx="5195689" cy="3801104"/>
              </a:xfrm>
            </p:grpSpPr>
            <p:pic>
              <p:nvPicPr>
                <p:cNvPr id="76" name="Picture 75">
                  <a:extLst>
                    <a:ext uri="{FF2B5EF4-FFF2-40B4-BE49-F238E27FC236}">
                      <a16:creationId xmlns:a16="http://schemas.microsoft.com/office/drawing/2014/main" id="{4B52E3EF-1574-936A-6A10-13098C6FFA01}"/>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68354" y="79430"/>
                  <a:ext cx="911966" cy="987961"/>
                </a:xfrm>
                <a:prstGeom prst="rect">
                  <a:avLst/>
                </a:prstGeom>
              </p:spPr>
            </p:pic>
            <p:pic>
              <p:nvPicPr>
                <p:cNvPr id="77" name="Picture 76">
                  <a:extLst>
                    <a:ext uri="{FF2B5EF4-FFF2-40B4-BE49-F238E27FC236}">
                      <a16:creationId xmlns:a16="http://schemas.microsoft.com/office/drawing/2014/main" id="{C5BBFC46-255F-A3F8-73A8-F7BCE02838F8}"/>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23657" y="1058568"/>
                  <a:ext cx="3852660" cy="1059481"/>
                </a:xfrm>
                <a:prstGeom prst="rect">
                  <a:avLst/>
                </a:prstGeom>
              </p:spPr>
            </p:pic>
            <p:pic>
              <p:nvPicPr>
                <p:cNvPr id="78" name="Picture 77">
                  <a:extLst>
                    <a:ext uri="{FF2B5EF4-FFF2-40B4-BE49-F238E27FC236}">
                      <a16:creationId xmlns:a16="http://schemas.microsoft.com/office/drawing/2014/main" id="{188B1EE0-F17D-ECF0-36EB-826441A2CB13}"/>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7480" y="2135499"/>
                  <a:ext cx="5121118" cy="1332895"/>
                </a:xfrm>
                <a:prstGeom prst="rect">
                  <a:avLst/>
                </a:prstGeom>
              </p:spPr>
            </p:pic>
            <p:sp>
              <p:nvSpPr>
                <p:cNvPr id="79" name="TextBox 78">
                  <a:extLst>
                    <a:ext uri="{FF2B5EF4-FFF2-40B4-BE49-F238E27FC236}">
                      <a16:creationId xmlns:a16="http://schemas.microsoft.com/office/drawing/2014/main" id="{5818D13A-7968-EC09-9F53-A0B4BC8992F5}"/>
                    </a:ext>
                  </a:extLst>
                </p:cNvPr>
                <p:cNvSpPr txBox="1"/>
                <p:nvPr/>
              </p:nvSpPr>
              <p:spPr>
                <a:xfrm>
                  <a:off x="1719738" y="355726"/>
                  <a:ext cx="418641"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G</a:t>
                  </a:r>
                </a:p>
              </p:txBody>
            </p:sp>
            <p:sp>
              <p:nvSpPr>
                <p:cNvPr id="80" name="TextBox 79">
                  <a:extLst>
                    <a:ext uri="{FF2B5EF4-FFF2-40B4-BE49-F238E27FC236}">
                      <a16:creationId xmlns:a16="http://schemas.microsoft.com/office/drawing/2014/main" id="{215311A1-C977-F80D-4BC7-FA946A1A1517}"/>
                    </a:ext>
                  </a:extLst>
                </p:cNvPr>
                <p:cNvSpPr txBox="1"/>
                <p:nvPr/>
              </p:nvSpPr>
              <p:spPr>
                <a:xfrm>
                  <a:off x="707507" y="2222732"/>
                  <a:ext cx="775721"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CS</a:t>
                  </a:r>
                </a:p>
              </p:txBody>
            </p:sp>
            <p:sp>
              <p:nvSpPr>
                <p:cNvPr id="81" name="TextBox 80">
                  <a:extLst>
                    <a:ext uri="{FF2B5EF4-FFF2-40B4-BE49-F238E27FC236}">
                      <a16:creationId xmlns:a16="http://schemas.microsoft.com/office/drawing/2014/main" id="{5F5F91FC-7FC9-341C-2D71-ADC57D2281B7}"/>
                    </a:ext>
                  </a:extLst>
                </p:cNvPr>
                <p:cNvSpPr txBox="1"/>
                <p:nvPr/>
              </p:nvSpPr>
              <p:spPr>
                <a:xfrm>
                  <a:off x="605288" y="1067392"/>
                  <a:ext cx="727032"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CR</a:t>
                  </a:r>
                </a:p>
              </p:txBody>
            </p:sp>
            <p:sp>
              <p:nvSpPr>
                <p:cNvPr id="82" name="Rounded Rectangle 22">
                  <a:extLst>
                    <a:ext uri="{FF2B5EF4-FFF2-40B4-BE49-F238E27FC236}">
                      <a16:creationId xmlns:a16="http://schemas.microsoft.com/office/drawing/2014/main" id="{3D6B54DA-543B-337A-2950-3E4B895EF011}"/>
                    </a:ext>
                  </a:extLst>
                </p:cNvPr>
                <p:cNvSpPr/>
                <p:nvPr/>
              </p:nvSpPr>
              <p:spPr>
                <a:xfrm>
                  <a:off x="124318" y="-136294"/>
                  <a:ext cx="5195689" cy="3801104"/>
                </a:xfrm>
                <a:prstGeom prst="roundRect">
                  <a:avLst/>
                </a:prstGeom>
                <a:no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dirty="0"/>
                </a:p>
              </p:txBody>
            </p:sp>
          </p:grpSp>
          <p:pic>
            <p:nvPicPr>
              <p:cNvPr id="10" name="Picture 9">
                <a:extLst>
                  <a:ext uri="{FF2B5EF4-FFF2-40B4-BE49-F238E27FC236}">
                    <a16:creationId xmlns:a16="http://schemas.microsoft.com/office/drawing/2014/main" id="{E656307E-E432-9CE1-8097-5293B77C12E3}"/>
                  </a:ext>
                </a:extLst>
              </p:cNvPr>
              <p:cNvPicPr>
                <a:picLocks noChangeAspect="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1785" t="12066" r="74967" b="69978"/>
              <a:stretch/>
            </p:blipFill>
            <p:spPr>
              <a:xfrm>
                <a:off x="807215" y="3755426"/>
                <a:ext cx="989646" cy="958587"/>
              </a:xfrm>
              <a:prstGeom prst="rect">
                <a:avLst/>
              </a:prstGeom>
            </p:spPr>
          </p:pic>
          <p:pic>
            <p:nvPicPr>
              <p:cNvPr id="11" name="Picture 10">
                <a:extLst>
                  <a:ext uri="{FF2B5EF4-FFF2-40B4-BE49-F238E27FC236}">
                    <a16:creationId xmlns:a16="http://schemas.microsoft.com/office/drawing/2014/main" id="{49F6EA12-7709-3EAF-FCC2-574C9C7DDA92}"/>
                  </a:ext>
                </a:extLst>
              </p:cNvPr>
              <p:cNvPicPr>
                <a:picLocks noChangeAspect="1"/>
              </p:cNvPicPr>
              <p:nvPr/>
            </p:nvPicPr>
            <p:blipFill rotWithShape="1">
              <a:blip r:embed="rId7">
                <a:clrChange>
                  <a:clrFrom>
                    <a:srgbClr val="FFFFFF"/>
                  </a:clrFrom>
                  <a:clrTo>
                    <a:srgbClr val="FFFFFF">
                      <a:alpha val="0"/>
                    </a:srgbClr>
                  </a:clrTo>
                </a:clrChange>
              </a:blip>
              <a:srcRect r="87766" b="79242"/>
              <a:stretch/>
            </p:blipFill>
            <p:spPr>
              <a:xfrm>
                <a:off x="1323901" y="2974888"/>
                <a:ext cx="791424" cy="958587"/>
              </a:xfrm>
              <a:prstGeom prst="rect">
                <a:avLst/>
              </a:prstGeom>
            </p:spPr>
          </p:pic>
          <p:pic>
            <p:nvPicPr>
              <p:cNvPr id="12" name="Picture 11">
                <a:extLst>
                  <a:ext uri="{FF2B5EF4-FFF2-40B4-BE49-F238E27FC236}">
                    <a16:creationId xmlns:a16="http://schemas.microsoft.com/office/drawing/2014/main" id="{3269D661-BAFB-237C-42F5-21FD02CEDDCC}"/>
                  </a:ext>
                </a:extLst>
              </p:cNvPr>
              <p:cNvPicPr>
                <a:picLocks noChangeAspect="1"/>
              </p:cNvPicPr>
              <p:nvPr/>
            </p:nvPicPr>
            <p:blipFill rotWithShape="1">
              <a:blip r:embed="rId8"/>
              <a:srcRect r="86244" b="80943"/>
              <a:stretch/>
            </p:blipFill>
            <p:spPr>
              <a:xfrm>
                <a:off x="231786" y="3089913"/>
                <a:ext cx="795114" cy="786316"/>
              </a:xfrm>
              <a:prstGeom prst="rect">
                <a:avLst/>
              </a:prstGeom>
            </p:spPr>
          </p:pic>
          <p:pic>
            <p:nvPicPr>
              <p:cNvPr id="13" name="Picture 12">
                <a:extLst>
                  <a:ext uri="{FF2B5EF4-FFF2-40B4-BE49-F238E27FC236}">
                    <a16:creationId xmlns:a16="http://schemas.microsoft.com/office/drawing/2014/main" id="{ADCC0090-C670-724E-00F5-9A03DAED259C}"/>
                  </a:ext>
                </a:extLst>
              </p:cNvPr>
              <p:cNvPicPr>
                <a:picLocks noChangeAspect="1"/>
              </p:cNvPicPr>
              <p:nvPr/>
            </p:nvPicPr>
            <p:blipFill>
              <a:blip r:embed="rId9"/>
              <a:stretch>
                <a:fillRect/>
              </a:stretch>
            </p:blipFill>
            <p:spPr>
              <a:xfrm>
                <a:off x="4759039" y="421357"/>
                <a:ext cx="718984" cy="718984"/>
              </a:xfrm>
              <a:prstGeom prst="rect">
                <a:avLst/>
              </a:prstGeom>
            </p:spPr>
          </p:pic>
          <p:cxnSp>
            <p:nvCxnSpPr>
              <p:cNvPr id="14" name="Connector: Curved 13">
                <a:extLst>
                  <a:ext uri="{FF2B5EF4-FFF2-40B4-BE49-F238E27FC236}">
                    <a16:creationId xmlns:a16="http://schemas.microsoft.com/office/drawing/2014/main" id="{66FE9805-ED94-20E7-62C7-276307875518}"/>
                  </a:ext>
                </a:extLst>
              </p:cNvPr>
              <p:cNvCxnSpPr>
                <a:cxnSpLocks/>
              </p:cNvCxnSpPr>
              <p:nvPr/>
            </p:nvCxnSpPr>
            <p:spPr>
              <a:xfrm rot="10800000" flipV="1">
                <a:off x="4944828" y="2147356"/>
                <a:ext cx="620640" cy="439935"/>
              </a:xfrm>
              <a:prstGeom prst="curved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11371A97-7BF7-A89C-5224-5EF9179B177A}"/>
                  </a:ext>
                </a:extLst>
              </p:cNvPr>
              <p:cNvCxnSpPr>
                <a:cxnSpLocks/>
              </p:cNvCxnSpPr>
              <p:nvPr/>
            </p:nvCxnSpPr>
            <p:spPr>
              <a:xfrm rot="10800000" flipV="1">
                <a:off x="4843965" y="1903504"/>
                <a:ext cx="721503" cy="376611"/>
              </a:xfrm>
              <a:prstGeom prst="curved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8692767E-E0CB-BFA4-1FD9-88447564C7FE}"/>
                  </a:ext>
                </a:extLst>
              </p:cNvPr>
              <p:cNvCxnSpPr>
                <a:cxnSpLocks/>
              </p:cNvCxnSpPr>
              <p:nvPr/>
            </p:nvCxnSpPr>
            <p:spPr>
              <a:xfrm rot="10800000" flipH="1" flipV="1">
                <a:off x="4679761" y="2689355"/>
                <a:ext cx="903445" cy="510004"/>
              </a:xfrm>
              <a:prstGeom prst="curvedConnector3">
                <a:avLst>
                  <a:gd name="adj1" fmla="val 489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91E0C2-7C7C-DDAB-8BB7-F147D1C1711B}"/>
                  </a:ext>
                </a:extLst>
              </p:cNvPr>
              <p:cNvSpPr txBox="1"/>
              <p:nvPr/>
            </p:nvSpPr>
            <p:spPr>
              <a:xfrm>
                <a:off x="4788953" y="1209027"/>
                <a:ext cx="67197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SHC</a:t>
                </a:r>
              </a:p>
            </p:txBody>
          </p:sp>
          <p:sp>
            <p:nvSpPr>
              <p:cNvPr id="18" name="TextBox 17">
                <a:extLst>
                  <a:ext uri="{FF2B5EF4-FFF2-40B4-BE49-F238E27FC236}">
                    <a16:creationId xmlns:a16="http://schemas.microsoft.com/office/drawing/2014/main" id="{C03A200C-44A5-5D8B-17B9-FD615986D46F}"/>
                  </a:ext>
                </a:extLst>
              </p:cNvPr>
              <p:cNvSpPr txBox="1"/>
              <p:nvPr/>
            </p:nvSpPr>
            <p:spPr>
              <a:xfrm>
                <a:off x="908850" y="4659843"/>
                <a:ext cx="71045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MHC</a:t>
                </a:r>
              </a:p>
            </p:txBody>
          </p:sp>
          <p:sp>
            <p:nvSpPr>
              <p:cNvPr id="19" name="TextBox 18">
                <a:extLst>
                  <a:ext uri="{FF2B5EF4-FFF2-40B4-BE49-F238E27FC236}">
                    <a16:creationId xmlns:a16="http://schemas.microsoft.com/office/drawing/2014/main" id="{3F679F85-FD97-C946-BFE4-674265F27B4C}"/>
                  </a:ext>
                </a:extLst>
              </p:cNvPr>
              <p:cNvSpPr txBox="1"/>
              <p:nvPr/>
            </p:nvSpPr>
            <p:spPr>
              <a:xfrm>
                <a:off x="4416660" y="2920835"/>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HC</a:t>
                </a:r>
              </a:p>
            </p:txBody>
          </p:sp>
          <p:grpSp>
            <p:nvGrpSpPr>
              <p:cNvPr id="20" name="Group 19">
                <a:extLst>
                  <a:ext uri="{FF2B5EF4-FFF2-40B4-BE49-F238E27FC236}">
                    <a16:creationId xmlns:a16="http://schemas.microsoft.com/office/drawing/2014/main" id="{7AD70D5E-40F6-566E-72E3-9F177A1C9B03}"/>
                  </a:ext>
                </a:extLst>
              </p:cNvPr>
              <p:cNvGrpSpPr/>
              <p:nvPr/>
            </p:nvGrpSpPr>
            <p:grpSpPr>
              <a:xfrm>
                <a:off x="6276238" y="484892"/>
                <a:ext cx="718984" cy="718984"/>
                <a:chOff x="9013557" y="1107215"/>
                <a:chExt cx="718984" cy="718984"/>
              </a:xfrm>
            </p:grpSpPr>
            <p:pic>
              <p:nvPicPr>
                <p:cNvPr id="70" name="Picture 69">
                  <a:extLst>
                    <a:ext uri="{FF2B5EF4-FFF2-40B4-BE49-F238E27FC236}">
                      <a16:creationId xmlns:a16="http://schemas.microsoft.com/office/drawing/2014/main" id="{6F804C56-D8C9-9C1E-6E6A-27B1662E5852}"/>
                    </a:ext>
                  </a:extLst>
                </p:cNvPr>
                <p:cNvPicPr>
                  <a:picLocks noChangeAspect="1"/>
                </p:cNvPicPr>
                <p:nvPr/>
              </p:nvPicPr>
              <p:blipFill>
                <a:blip r:embed="rId9"/>
                <a:stretch>
                  <a:fillRect/>
                </a:stretch>
              </p:blipFill>
              <p:spPr>
                <a:xfrm>
                  <a:off x="9013557" y="1107215"/>
                  <a:ext cx="718984" cy="718984"/>
                </a:xfrm>
                <a:prstGeom prst="rect">
                  <a:avLst/>
                </a:prstGeom>
              </p:spPr>
            </p:pic>
            <p:pic>
              <p:nvPicPr>
                <p:cNvPr id="71" name="Picture 70">
                  <a:extLst>
                    <a:ext uri="{FF2B5EF4-FFF2-40B4-BE49-F238E27FC236}">
                      <a16:creationId xmlns:a16="http://schemas.microsoft.com/office/drawing/2014/main" id="{D107D50E-6F19-A3B2-4C5C-B39821FF4177}"/>
                    </a:ext>
                  </a:extLst>
                </p:cNvPr>
                <p:cNvPicPr>
                  <a:picLocks noChangeAspect="1"/>
                </p:cNvPicPr>
                <p:nvPr/>
              </p:nvPicPr>
              <p:blipFill>
                <a:blip r:embed="rId10"/>
                <a:stretch>
                  <a:fillRect/>
                </a:stretch>
              </p:blipFill>
              <p:spPr>
                <a:xfrm>
                  <a:off x="9318180" y="1254829"/>
                  <a:ext cx="109738" cy="115834"/>
                </a:xfrm>
                <a:prstGeom prst="rect">
                  <a:avLst/>
                </a:prstGeom>
              </p:spPr>
            </p:pic>
            <p:pic>
              <p:nvPicPr>
                <p:cNvPr id="72" name="Picture 71">
                  <a:extLst>
                    <a:ext uri="{FF2B5EF4-FFF2-40B4-BE49-F238E27FC236}">
                      <a16:creationId xmlns:a16="http://schemas.microsoft.com/office/drawing/2014/main" id="{9EB589A4-513A-26EB-7538-D84D16911BD2}"/>
                    </a:ext>
                  </a:extLst>
                </p:cNvPr>
                <p:cNvPicPr>
                  <a:picLocks noChangeAspect="1"/>
                </p:cNvPicPr>
                <p:nvPr/>
              </p:nvPicPr>
              <p:blipFill>
                <a:blip r:embed="rId10"/>
                <a:stretch>
                  <a:fillRect/>
                </a:stretch>
              </p:blipFill>
              <p:spPr>
                <a:xfrm>
                  <a:off x="9118307" y="1411166"/>
                  <a:ext cx="109738" cy="115834"/>
                </a:xfrm>
                <a:prstGeom prst="rect">
                  <a:avLst/>
                </a:prstGeom>
              </p:spPr>
            </p:pic>
            <p:pic>
              <p:nvPicPr>
                <p:cNvPr id="73" name="Picture 72">
                  <a:extLst>
                    <a:ext uri="{FF2B5EF4-FFF2-40B4-BE49-F238E27FC236}">
                      <a16:creationId xmlns:a16="http://schemas.microsoft.com/office/drawing/2014/main" id="{09748830-E5AA-30A9-C74D-8E4BF0C35395}"/>
                    </a:ext>
                  </a:extLst>
                </p:cNvPr>
                <p:cNvPicPr>
                  <a:picLocks noChangeAspect="1"/>
                </p:cNvPicPr>
                <p:nvPr/>
              </p:nvPicPr>
              <p:blipFill>
                <a:blip r:embed="rId10"/>
                <a:stretch>
                  <a:fillRect/>
                </a:stretch>
              </p:blipFill>
              <p:spPr>
                <a:xfrm>
                  <a:off x="9429025" y="1403014"/>
                  <a:ext cx="109738" cy="115834"/>
                </a:xfrm>
                <a:prstGeom prst="rect">
                  <a:avLst/>
                </a:prstGeom>
              </p:spPr>
            </p:pic>
            <p:pic>
              <p:nvPicPr>
                <p:cNvPr id="74" name="Picture 73">
                  <a:extLst>
                    <a:ext uri="{FF2B5EF4-FFF2-40B4-BE49-F238E27FC236}">
                      <a16:creationId xmlns:a16="http://schemas.microsoft.com/office/drawing/2014/main" id="{13612302-73BA-F6E1-7943-8DF95B530AC7}"/>
                    </a:ext>
                  </a:extLst>
                </p:cNvPr>
                <p:cNvPicPr>
                  <a:picLocks noChangeAspect="1"/>
                </p:cNvPicPr>
                <p:nvPr/>
              </p:nvPicPr>
              <p:blipFill>
                <a:blip r:embed="rId10"/>
                <a:stretch>
                  <a:fillRect/>
                </a:stretch>
              </p:blipFill>
              <p:spPr>
                <a:xfrm>
                  <a:off x="9277926" y="1404236"/>
                  <a:ext cx="109738" cy="115834"/>
                </a:xfrm>
                <a:prstGeom prst="rect">
                  <a:avLst/>
                </a:prstGeom>
              </p:spPr>
            </p:pic>
            <p:pic>
              <p:nvPicPr>
                <p:cNvPr id="75" name="Picture 74">
                  <a:extLst>
                    <a:ext uri="{FF2B5EF4-FFF2-40B4-BE49-F238E27FC236}">
                      <a16:creationId xmlns:a16="http://schemas.microsoft.com/office/drawing/2014/main" id="{AD844A91-4B33-AAB6-F4C7-711677A7958C}"/>
                    </a:ext>
                  </a:extLst>
                </p:cNvPr>
                <p:cNvPicPr>
                  <a:picLocks noChangeAspect="1"/>
                </p:cNvPicPr>
                <p:nvPr/>
              </p:nvPicPr>
              <p:blipFill>
                <a:blip r:embed="rId10"/>
                <a:stretch>
                  <a:fillRect/>
                </a:stretch>
              </p:blipFill>
              <p:spPr>
                <a:xfrm>
                  <a:off x="9373049" y="1556078"/>
                  <a:ext cx="109738" cy="115834"/>
                </a:xfrm>
                <a:prstGeom prst="rect">
                  <a:avLst/>
                </a:prstGeom>
              </p:spPr>
            </p:pic>
          </p:grpSp>
          <p:pic>
            <p:nvPicPr>
              <p:cNvPr id="21" name="Picture 20">
                <a:extLst>
                  <a:ext uri="{FF2B5EF4-FFF2-40B4-BE49-F238E27FC236}">
                    <a16:creationId xmlns:a16="http://schemas.microsoft.com/office/drawing/2014/main" id="{8DE5D15E-8466-0990-4C92-B0E4BE40B821}"/>
                  </a:ext>
                </a:extLst>
              </p:cNvPr>
              <p:cNvPicPr>
                <a:picLocks noChangeAspect="1"/>
              </p:cNvPicPr>
              <p:nvPr/>
            </p:nvPicPr>
            <p:blipFill>
              <a:blip r:embed="rId10"/>
              <a:stretch>
                <a:fillRect/>
              </a:stretch>
            </p:blipFill>
            <p:spPr>
              <a:xfrm>
                <a:off x="5776372" y="593467"/>
                <a:ext cx="109738" cy="115834"/>
              </a:xfrm>
              <a:prstGeom prst="rect">
                <a:avLst/>
              </a:prstGeom>
            </p:spPr>
          </p:pic>
          <p:grpSp>
            <p:nvGrpSpPr>
              <p:cNvPr id="22" name="Group 21">
                <a:extLst>
                  <a:ext uri="{FF2B5EF4-FFF2-40B4-BE49-F238E27FC236}">
                    <a16:creationId xmlns:a16="http://schemas.microsoft.com/office/drawing/2014/main" id="{A0DCAC57-12B3-86C5-5D54-7E6708DE3E05}"/>
                  </a:ext>
                </a:extLst>
              </p:cNvPr>
              <p:cNvGrpSpPr/>
              <p:nvPr/>
            </p:nvGrpSpPr>
            <p:grpSpPr>
              <a:xfrm>
                <a:off x="6470934" y="2063730"/>
                <a:ext cx="1113490" cy="982102"/>
                <a:chOff x="7325650" y="2524171"/>
                <a:chExt cx="1113490" cy="982102"/>
              </a:xfrm>
            </p:grpSpPr>
            <p:cxnSp>
              <p:nvCxnSpPr>
                <p:cNvPr id="55" name="Connector: Curved 54">
                  <a:extLst>
                    <a:ext uri="{FF2B5EF4-FFF2-40B4-BE49-F238E27FC236}">
                      <a16:creationId xmlns:a16="http://schemas.microsoft.com/office/drawing/2014/main" id="{F21903B6-36A9-3D45-E83F-4D5E26B063C1}"/>
                    </a:ext>
                  </a:extLst>
                </p:cNvPr>
                <p:cNvCxnSpPr/>
                <p:nvPr/>
              </p:nvCxnSpPr>
              <p:spPr>
                <a:xfrm flipV="1">
                  <a:off x="7713808" y="2607798"/>
                  <a:ext cx="608640" cy="417226"/>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C21E6110-347F-C3FE-77EA-7A49152D8CC2}"/>
                    </a:ext>
                  </a:extLst>
                </p:cNvPr>
                <p:cNvCxnSpPr>
                  <a:cxnSpLocks/>
                </p:cNvCxnSpPr>
                <p:nvPr/>
              </p:nvCxnSpPr>
              <p:spPr>
                <a:xfrm rot="5400000" flipH="1" flipV="1">
                  <a:off x="7250558" y="2765318"/>
                  <a:ext cx="571115" cy="364494"/>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DC6774DD-DB4E-0D09-1C26-2AA97175DC31}"/>
                    </a:ext>
                  </a:extLst>
                </p:cNvPr>
                <p:cNvCxnSpPr>
                  <a:cxnSpLocks/>
                </p:cNvCxnSpPr>
                <p:nvPr/>
              </p:nvCxnSpPr>
              <p:spPr>
                <a:xfrm rot="16200000" flipH="1">
                  <a:off x="7587929" y="3119430"/>
                  <a:ext cx="403274" cy="370411"/>
                </a:xfrm>
                <a:prstGeom prst="curvedConnector3">
                  <a:avLst/>
                </a:prstGeom>
                <a:ln w="38100"/>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F8129A5F-0EF0-85F4-E6F9-8524B8496135}"/>
                    </a:ext>
                  </a:extLst>
                </p:cNvPr>
                <p:cNvPicPr>
                  <a:picLocks noChangeAspect="1"/>
                </p:cNvPicPr>
                <p:nvPr/>
              </p:nvPicPr>
              <p:blipFill>
                <a:blip r:embed="rId9">
                  <a:duotone>
                    <a:schemeClr val="accent2">
                      <a:shade val="45000"/>
                      <a:satMod val="135000"/>
                    </a:schemeClr>
                    <a:prstClr val="white"/>
                  </a:duotone>
                </a:blip>
                <a:stretch>
                  <a:fillRect/>
                </a:stretch>
              </p:blipFill>
              <p:spPr>
                <a:xfrm>
                  <a:off x="8093861" y="2524171"/>
                  <a:ext cx="112427" cy="112427"/>
                </a:xfrm>
                <a:prstGeom prst="rect">
                  <a:avLst/>
                </a:prstGeom>
              </p:spPr>
            </p:pic>
            <p:pic>
              <p:nvPicPr>
                <p:cNvPr id="59" name="Picture 58">
                  <a:extLst>
                    <a:ext uri="{FF2B5EF4-FFF2-40B4-BE49-F238E27FC236}">
                      <a16:creationId xmlns:a16="http://schemas.microsoft.com/office/drawing/2014/main" id="{BA7C0E80-B346-2A6C-35CB-BEF449CC93E8}"/>
                    </a:ext>
                  </a:extLst>
                </p:cNvPr>
                <p:cNvPicPr>
                  <a:picLocks noChangeAspect="1"/>
                </p:cNvPicPr>
                <p:nvPr/>
              </p:nvPicPr>
              <p:blipFill>
                <a:blip r:embed="rId9">
                  <a:duotone>
                    <a:schemeClr val="accent2">
                      <a:shade val="45000"/>
                      <a:satMod val="135000"/>
                    </a:schemeClr>
                    <a:prstClr val="white"/>
                  </a:duotone>
                </a:blip>
                <a:stretch>
                  <a:fillRect/>
                </a:stretch>
              </p:blipFill>
              <p:spPr>
                <a:xfrm>
                  <a:off x="7961914" y="2625023"/>
                  <a:ext cx="112427" cy="112427"/>
                </a:xfrm>
                <a:prstGeom prst="rect">
                  <a:avLst/>
                </a:prstGeom>
              </p:spPr>
            </p:pic>
            <p:pic>
              <p:nvPicPr>
                <p:cNvPr id="60" name="Picture 59">
                  <a:extLst>
                    <a:ext uri="{FF2B5EF4-FFF2-40B4-BE49-F238E27FC236}">
                      <a16:creationId xmlns:a16="http://schemas.microsoft.com/office/drawing/2014/main" id="{270EC94D-9882-BD99-3857-37ECDFA7F675}"/>
                    </a:ext>
                  </a:extLst>
                </p:cNvPr>
                <p:cNvPicPr>
                  <a:picLocks noChangeAspect="1"/>
                </p:cNvPicPr>
                <p:nvPr/>
              </p:nvPicPr>
              <p:blipFill>
                <a:blip r:embed="rId9">
                  <a:duotone>
                    <a:schemeClr val="accent2">
                      <a:shade val="45000"/>
                      <a:satMod val="135000"/>
                    </a:schemeClr>
                    <a:prstClr val="white"/>
                  </a:duotone>
                </a:blip>
                <a:stretch>
                  <a:fillRect/>
                </a:stretch>
              </p:blipFill>
              <p:spPr>
                <a:xfrm>
                  <a:off x="7885659" y="2807049"/>
                  <a:ext cx="112427" cy="112427"/>
                </a:xfrm>
                <a:prstGeom prst="rect">
                  <a:avLst/>
                </a:prstGeom>
              </p:spPr>
            </p:pic>
            <p:pic>
              <p:nvPicPr>
                <p:cNvPr id="61" name="Picture 60">
                  <a:extLst>
                    <a:ext uri="{FF2B5EF4-FFF2-40B4-BE49-F238E27FC236}">
                      <a16:creationId xmlns:a16="http://schemas.microsoft.com/office/drawing/2014/main" id="{FFF64CF5-F0BD-36A9-2A40-FB39FF1339E7}"/>
                    </a:ext>
                  </a:extLst>
                </p:cNvPr>
                <p:cNvPicPr>
                  <a:picLocks noChangeAspect="1"/>
                </p:cNvPicPr>
                <p:nvPr/>
              </p:nvPicPr>
              <p:blipFill>
                <a:blip r:embed="rId10"/>
                <a:stretch>
                  <a:fillRect/>
                </a:stretch>
              </p:blipFill>
              <p:spPr>
                <a:xfrm>
                  <a:off x="7575291" y="2718729"/>
                  <a:ext cx="109738" cy="115834"/>
                </a:xfrm>
                <a:prstGeom prst="rect">
                  <a:avLst/>
                </a:prstGeom>
              </p:spPr>
            </p:pic>
            <p:pic>
              <p:nvPicPr>
                <p:cNvPr id="62" name="Picture 61">
                  <a:extLst>
                    <a:ext uri="{FF2B5EF4-FFF2-40B4-BE49-F238E27FC236}">
                      <a16:creationId xmlns:a16="http://schemas.microsoft.com/office/drawing/2014/main" id="{ACD78B1F-1708-B8DF-FBA1-68A44DBD3392}"/>
                    </a:ext>
                  </a:extLst>
                </p:cNvPr>
                <p:cNvPicPr>
                  <a:picLocks noChangeAspect="1"/>
                </p:cNvPicPr>
                <p:nvPr/>
              </p:nvPicPr>
              <p:blipFill>
                <a:blip r:embed="rId9">
                  <a:duotone>
                    <a:schemeClr val="accent2">
                      <a:shade val="45000"/>
                      <a:satMod val="135000"/>
                    </a:schemeClr>
                    <a:prstClr val="white"/>
                  </a:duotone>
                </a:blip>
                <a:stretch>
                  <a:fillRect/>
                </a:stretch>
              </p:blipFill>
              <p:spPr>
                <a:xfrm>
                  <a:off x="7325650" y="2964280"/>
                  <a:ext cx="112427" cy="112427"/>
                </a:xfrm>
                <a:prstGeom prst="rect">
                  <a:avLst/>
                </a:prstGeom>
              </p:spPr>
            </p:pic>
            <p:pic>
              <p:nvPicPr>
                <p:cNvPr id="63" name="Picture 62">
                  <a:extLst>
                    <a:ext uri="{FF2B5EF4-FFF2-40B4-BE49-F238E27FC236}">
                      <a16:creationId xmlns:a16="http://schemas.microsoft.com/office/drawing/2014/main" id="{DF5DD43E-B745-4325-1876-CBA38E9B3D06}"/>
                    </a:ext>
                  </a:extLst>
                </p:cNvPr>
                <p:cNvPicPr>
                  <a:picLocks noChangeAspect="1"/>
                </p:cNvPicPr>
                <p:nvPr/>
              </p:nvPicPr>
              <p:blipFill>
                <a:blip r:embed="rId9">
                  <a:duotone>
                    <a:schemeClr val="accent2">
                      <a:shade val="45000"/>
                      <a:satMod val="135000"/>
                    </a:schemeClr>
                    <a:prstClr val="white"/>
                  </a:duotone>
                </a:blip>
                <a:stretch>
                  <a:fillRect/>
                </a:stretch>
              </p:blipFill>
              <p:spPr>
                <a:xfrm>
                  <a:off x="7491933" y="2844652"/>
                  <a:ext cx="112427" cy="112427"/>
                </a:xfrm>
                <a:prstGeom prst="rect">
                  <a:avLst/>
                </a:prstGeom>
              </p:spPr>
            </p:pic>
            <p:cxnSp>
              <p:nvCxnSpPr>
                <p:cNvPr id="64" name="Connector: Curved 63">
                  <a:extLst>
                    <a:ext uri="{FF2B5EF4-FFF2-40B4-BE49-F238E27FC236}">
                      <a16:creationId xmlns:a16="http://schemas.microsoft.com/office/drawing/2014/main" id="{89DDA3B0-58E2-D432-E1FF-F125846D3017}"/>
                    </a:ext>
                  </a:extLst>
                </p:cNvPr>
                <p:cNvCxnSpPr/>
                <p:nvPr/>
              </p:nvCxnSpPr>
              <p:spPr>
                <a:xfrm flipV="1">
                  <a:off x="7830500" y="2742663"/>
                  <a:ext cx="608640" cy="417226"/>
                </a:xfrm>
                <a:prstGeom prst="curvedConnector3">
                  <a:avLst/>
                </a:prstGeom>
                <a:ln w="38100"/>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CC663180-D41F-5B5F-BF24-FF6B7EFD84AC}"/>
                    </a:ext>
                  </a:extLst>
                </p:cNvPr>
                <p:cNvPicPr>
                  <a:picLocks noChangeAspect="1"/>
                </p:cNvPicPr>
                <p:nvPr/>
              </p:nvPicPr>
              <p:blipFill>
                <a:blip r:embed="rId9">
                  <a:duotone>
                    <a:schemeClr val="accent2">
                      <a:shade val="45000"/>
                      <a:satMod val="135000"/>
                    </a:schemeClr>
                    <a:prstClr val="white"/>
                  </a:duotone>
                </a:blip>
                <a:stretch>
                  <a:fillRect/>
                </a:stretch>
              </p:blipFill>
              <p:spPr>
                <a:xfrm>
                  <a:off x="8304840" y="2633417"/>
                  <a:ext cx="112427" cy="112427"/>
                </a:xfrm>
                <a:prstGeom prst="rect">
                  <a:avLst/>
                </a:prstGeom>
              </p:spPr>
            </p:pic>
            <p:pic>
              <p:nvPicPr>
                <p:cNvPr id="66" name="Picture 65">
                  <a:extLst>
                    <a:ext uri="{FF2B5EF4-FFF2-40B4-BE49-F238E27FC236}">
                      <a16:creationId xmlns:a16="http://schemas.microsoft.com/office/drawing/2014/main" id="{EBB2DB9C-7ADF-B5EC-801E-9520F10D64F6}"/>
                    </a:ext>
                  </a:extLst>
                </p:cNvPr>
                <p:cNvPicPr>
                  <a:picLocks noChangeAspect="1"/>
                </p:cNvPicPr>
                <p:nvPr/>
              </p:nvPicPr>
              <p:blipFill>
                <a:blip r:embed="rId9">
                  <a:duotone>
                    <a:schemeClr val="accent2">
                      <a:shade val="45000"/>
                      <a:satMod val="135000"/>
                    </a:schemeClr>
                    <a:prstClr val="white"/>
                  </a:duotone>
                </a:blip>
                <a:stretch>
                  <a:fillRect/>
                </a:stretch>
              </p:blipFill>
              <p:spPr>
                <a:xfrm>
                  <a:off x="8116679" y="2703984"/>
                  <a:ext cx="112427" cy="112427"/>
                </a:xfrm>
                <a:prstGeom prst="rect">
                  <a:avLst/>
                </a:prstGeom>
              </p:spPr>
            </p:pic>
            <p:pic>
              <p:nvPicPr>
                <p:cNvPr id="67" name="Picture 66">
                  <a:extLst>
                    <a:ext uri="{FF2B5EF4-FFF2-40B4-BE49-F238E27FC236}">
                      <a16:creationId xmlns:a16="http://schemas.microsoft.com/office/drawing/2014/main" id="{36DA5BA0-4197-B739-6968-B234BD650280}"/>
                    </a:ext>
                  </a:extLst>
                </p:cNvPr>
                <p:cNvPicPr>
                  <a:picLocks noChangeAspect="1"/>
                </p:cNvPicPr>
                <p:nvPr/>
              </p:nvPicPr>
              <p:blipFill>
                <a:blip r:embed="rId9">
                  <a:duotone>
                    <a:schemeClr val="accent2">
                      <a:shade val="45000"/>
                      <a:satMod val="135000"/>
                    </a:schemeClr>
                    <a:prstClr val="white"/>
                  </a:duotone>
                </a:blip>
                <a:stretch>
                  <a:fillRect/>
                </a:stretch>
              </p:blipFill>
              <p:spPr>
                <a:xfrm>
                  <a:off x="8032894" y="2872315"/>
                  <a:ext cx="112427" cy="112427"/>
                </a:xfrm>
                <a:prstGeom prst="rect">
                  <a:avLst/>
                </a:prstGeom>
              </p:spPr>
            </p:pic>
            <p:pic>
              <p:nvPicPr>
                <p:cNvPr id="68" name="Picture 67">
                  <a:extLst>
                    <a:ext uri="{FF2B5EF4-FFF2-40B4-BE49-F238E27FC236}">
                      <a16:creationId xmlns:a16="http://schemas.microsoft.com/office/drawing/2014/main" id="{C3563B39-967C-065B-C4A9-C45973717778}"/>
                    </a:ext>
                  </a:extLst>
                </p:cNvPr>
                <p:cNvPicPr>
                  <a:picLocks noChangeAspect="1"/>
                </p:cNvPicPr>
                <p:nvPr/>
              </p:nvPicPr>
              <p:blipFill>
                <a:blip r:embed="rId9">
                  <a:duotone>
                    <a:schemeClr val="accent2">
                      <a:shade val="45000"/>
                      <a:satMod val="135000"/>
                    </a:schemeClr>
                    <a:prstClr val="white"/>
                  </a:duotone>
                </a:blip>
                <a:stretch>
                  <a:fillRect/>
                </a:stretch>
              </p:blipFill>
              <p:spPr>
                <a:xfrm>
                  <a:off x="7570111" y="3232410"/>
                  <a:ext cx="112427" cy="112427"/>
                </a:xfrm>
                <a:prstGeom prst="rect">
                  <a:avLst/>
                </a:prstGeom>
              </p:spPr>
            </p:pic>
            <p:pic>
              <p:nvPicPr>
                <p:cNvPr id="69" name="Picture 68">
                  <a:extLst>
                    <a:ext uri="{FF2B5EF4-FFF2-40B4-BE49-F238E27FC236}">
                      <a16:creationId xmlns:a16="http://schemas.microsoft.com/office/drawing/2014/main" id="{15E301E1-664A-B0DC-D146-D64011EC8E7F}"/>
                    </a:ext>
                  </a:extLst>
                </p:cNvPr>
                <p:cNvPicPr>
                  <a:picLocks noChangeAspect="1"/>
                </p:cNvPicPr>
                <p:nvPr/>
              </p:nvPicPr>
              <p:blipFill>
                <a:blip r:embed="rId9">
                  <a:duotone>
                    <a:schemeClr val="accent2">
                      <a:shade val="45000"/>
                      <a:satMod val="135000"/>
                    </a:schemeClr>
                    <a:prstClr val="white"/>
                  </a:duotone>
                </a:blip>
                <a:stretch>
                  <a:fillRect/>
                </a:stretch>
              </p:blipFill>
              <p:spPr>
                <a:xfrm>
                  <a:off x="7748227" y="3276867"/>
                  <a:ext cx="112427" cy="112427"/>
                </a:xfrm>
                <a:prstGeom prst="rect">
                  <a:avLst/>
                </a:prstGeom>
              </p:spPr>
            </p:pic>
          </p:grpSp>
          <p:pic>
            <p:nvPicPr>
              <p:cNvPr id="23" name="Picture 22">
                <a:extLst>
                  <a:ext uri="{FF2B5EF4-FFF2-40B4-BE49-F238E27FC236}">
                    <a16:creationId xmlns:a16="http://schemas.microsoft.com/office/drawing/2014/main" id="{2EE93324-14C4-029F-561B-B5B2ECA0A5BB}"/>
                  </a:ext>
                </a:extLst>
              </p:cNvPr>
              <p:cNvPicPr>
                <a:picLocks noChangeAspect="1"/>
              </p:cNvPicPr>
              <p:nvPr/>
            </p:nvPicPr>
            <p:blipFill>
              <a:blip r:embed="rId10"/>
              <a:stretch>
                <a:fillRect/>
              </a:stretch>
            </p:blipFill>
            <p:spPr>
              <a:xfrm>
                <a:off x="2041524" y="3979558"/>
                <a:ext cx="109738" cy="115834"/>
              </a:xfrm>
              <a:prstGeom prst="rect">
                <a:avLst/>
              </a:prstGeom>
            </p:spPr>
          </p:pic>
          <p:grpSp>
            <p:nvGrpSpPr>
              <p:cNvPr id="24" name="Group 23">
                <a:extLst>
                  <a:ext uri="{FF2B5EF4-FFF2-40B4-BE49-F238E27FC236}">
                    <a16:creationId xmlns:a16="http://schemas.microsoft.com/office/drawing/2014/main" id="{0440C8BF-6DDC-22EC-B65A-DBD24F5E1C2C}"/>
                  </a:ext>
                </a:extLst>
              </p:cNvPr>
              <p:cNvGrpSpPr/>
              <p:nvPr/>
            </p:nvGrpSpPr>
            <p:grpSpPr>
              <a:xfrm>
                <a:off x="2448517" y="3812358"/>
                <a:ext cx="989646" cy="958587"/>
                <a:chOff x="9676702" y="3284605"/>
                <a:chExt cx="989646" cy="958587"/>
              </a:xfrm>
            </p:grpSpPr>
            <p:pic>
              <p:nvPicPr>
                <p:cNvPr id="46" name="Picture 45">
                  <a:extLst>
                    <a:ext uri="{FF2B5EF4-FFF2-40B4-BE49-F238E27FC236}">
                      <a16:creationId xmlns:a16="http://schemas.microsoft.com/office/drawing/2014/main" id="{A0458A6C-C924-3C87-75B3-1600751848FE}"/>
                    </a:ext>
                  </a:extLst>
                </p:cNvPr>
                <p:cNvPicPr>
                  <a:picLocks noChangeAspect="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Lst>
                </a:blip>
                <a:srcRect l="11785" t="12066" r="74967" b="69978"/>
                <a:stretch/>
              </p:blipFill>
              <p:spPr>
                <a:xfrm>
                  <a:off x="9676702" y="3284605"/>
                  <a:ext cx="989646" cy="958587"/>
                </a:xfrm>
                <a:prstGeom prst="rect">
                  <a:avLst/>
                </a:prstGeom>
              </p:spPr>
            </p:pic>
            <p:grpSp>
              <p:nvGrpSpPr>
                <p:cNvPr id="47" name="Group 46">
                  <a:extLst>
                    <a:ext uri="{FF2B5EF4-FFF2-40B4-BE49-F238E27FC236}">
                      <a16:creationId xmlns:a16="http://schemas.microsoft.com/office/drawing/2014/main" id="{CACF6258-3B3B-9748-4621-67657B6B2DFA}"/>
                    </a:ext>
                  </a:extLst>
                </p:cNvPr>
                <p:cNvGrpSpPr/>
                <p:nvPr/>
              </p:nvGrpSpPr>
              <p:grpSpPr>
                <a:xfrm>
                  <a:off x="9793074" y="3342857"/>
                  <a:ext cx="702204" cy="538248"/>
                  <a:chOff x="9793074" y="3342857"/>
                  <a:chExt cx="702204" cy="538248"/>
                </a:xfrm>
              </p:grpSpPr>
              <p:pic>
                <p:nvPicPr>
                  <p:cNvPr id="48" name="Picture 47">
                    <a:extLst>
                      <a:ext uri="{FF2B5EF4-FFF2-40B4-BE49-F238E27FC236}">
                        <a16:creationId xmlns:a16="http://schemas.microsoft.com/office/drawing/2014/main" id="{EEB766D2-F058-1FAE-61A2-DAA8788492F6}"/>
                      </a:ext>
                    </a:extLst>
                  </p:cNvPr>
                  <p:cNvPicPr>
                    <a:picLocks noChangeAspect="1"/>
                  </p:cNvPicPr>
                  <p:nvPr/>
                </p:nvPicPr>
                <p:blipFill>
                  <a:blip r:embed="rId10"/>
                  <a:stretch>
                    <a:fillRect/>
                  </a:stretch>
                </p:blipFill>
                <p:spPr>
                  <a:xfrm>
                    <a:off x="10051783" y="3765271"/>
                    <a:ext cx="109738" cy="115834"/>
                  </a:xfrm>
                  <a:prstGeom prst="rect">
                    <a:avLst/>
                  </a:prstGeom>
                </p:spPr>
              </p:pic>
              <p:pic>
                <p:nvPicPr>
                  <p:cNvPr id="49" name="Picture 48">
                    <a:extLst>
                      <a:ext uri="{FF2B5EF4-FFF2-40B4-BE49-F238E27FC236}">
                        <a16:creationId xmlns:a16="http://schemas.microsoft.com/office/drawing/2014/main" id="{62DDBF73-D7F1-9C4C-D5D2-61F3BF1E31C0}"/>
                      </a:ext>
                    </a:extLst>
                  </p:cNvPr>
                  <p:cNvPicPr>
                    <a:picLocks noChangeAspect="1"/>
                  </p:cNvPicPr>
                  <p:nvPr/>
                </p:nvPicPr>
                <p:blipFill>
                  <a:blip r:embed="rId10"/>
                  <a:stretch>
                    <a:fillRect/>
                  </a:stretch>
                </p:blipFill>
                <p:spPr>
                  <a:xfrm>
                    <a:off x="10151175" y="3536669"/>
                    <a:ext cx="109738" cy="115834"/>
                  </a:xfrm>
                  <a:prstGeom prst="rect">
                    <a:avLst/>
                  </a:prstGeom>
                </p:spPr>
              </p:pic>
              <p:pic>
                <p:nvPicPr>
                  <p:cNvPr id="50" name="Picture 49">
                    <a:extLst>
                      <a:ext uri="{FF2B5EF4-FFF2-40B4-BE49-F238E27FC236}">
                        <a16:creationId xmlns:a16="http://schemas.microsoft.com/office/drawing/2014/main" id="{7031F72B-DFBE-0942-5149-3B2EC65379E9}"/>
                      </a:ext>
                    </a:extLst>
                  </p:cNvPr>
                  <p:cNvPicPr>
                    <a:picLocks noChangeAspect="1"/>
                  </p:cNvPicPr>
                  <p:nvPr/>
                </p:nvPicPr>
                <p:blipFill>
                  <a:blip r:embed="rId10"/>
                  <a:stretch>
                    <a:fillRect/>
                  </a:stretch>
                </p:blipFill>
                <p:spPr>
                  <a:xfrm>
                    <a:off x="10344987" y="3765271"/>
                    <a:ext cx="109738" cy="115834"/>
                  </a:xfrm>
                  <a:prstGeom prst="rect">
                    <a:avLst/>
                  </a:prstGeom>
                </p:spPr>
              </p:pic>
              <p:pic>
                <p:nvPicPr>
                  <p:cNvPr id="51" name="Picture 50">
                    <a:extLst>
                      <a:ext uri="{FF2B5EF4-FFF2-40B4-BE49-F238E27FC236}">
                        <a16:creationId xmlns:a16="http://schemas.microsoft.com/office/drawing/2014/main" id="{E5FE1B98-8347-4418-754B-194AF1D2A202}"/>
                      </a:ext>
                    </a:extLst>
                  </p:cNvPr>
                  <p:cNvPicPr>
                    <a:picLocks noChangeAspect="1"/>
                  </p:cNvPicPr>
                  <p:nvPr/>
                </p:nvPicPr>
                <p:blipFill>
                  <a:blip r:embed="rId10"/>
                  <a:stretch>
                    <a:fillRect/>
                  </a:stretch>
                </p:blipFill>
                <p:spPr>
                  <a:xfrm>
                    <a:off x="10002087" y="3342857"/>
                    <a:ext cx="109738" cy="115834"/>
                  </a:xfrm>
                  <a:prstGeom prst="rect">
                    <a:avLst/>
                  </a:prstGeom>
                </p:spPr>
              </p:pic>
              <p:pic>
                <p:nvPicPr>
                  <p:cNvPr id="52" name="Picture 51">
                    <a:extLst>
                      <a:ext uri="{FF2B5EF4-FFF2-40B4-BE49-F238E27FC236}">
                        <a16:creationId xmlns:a16="http://schemas.microsoft.com/office/drawing/2014/main" id="{D19F235C-DBC5-27F7-E152-18B2AC91A838}"/>
                      </a:ext>
                    </a:extLst>
                  </p:cNvPr>
                  <p:cNvPicPr>
                    <a:picLocks noChangeAspect="1"/>
                  </p:cNvPicPr>
                  <p:nvPr/>
                </p:nvPicPr>
                <p:blipFill>
                  <a:blip r:embed="rId10"/>
                  <a:stretch>
                    <a:fillRect/>
                  </a:stretch>
                </p:blipFill>
                <p:spPr>
                  <a:xfrm>
                    <a:off x="9793074" y="3458691"/>
                    <a:ext cx="109738" cy="115834"/>
                  </a:xfrm>
                  <a:prstGeom prst="rect">
                    <a:avLst/>
                  </a:prstGeom>
                </p:spPr>
              </p:pic>
              <p:pic>
                <p:nvPicPr>
                  <p:cNvPr id="53" name="Picture 52">
                    <a:extLst>
                      <a:ext uri="{FF2B5EF4-FFF2-40B4-BE49-F238E27FC236}">
                        <a16:creationId xmlns:a16="http://schemas.microsoft.com/office/drawing/2014/main" id="{4E85F7B8-145B-35F1-384B-9D985B4F19B1}"/>
                      </a:ext>
                    </a:extLst>
                  </p:cNvPr>
                  <p:cNvPicPr>
                    <a:picLocks noChangeAspect="1"/>
                  </p:cNvPicPr>
                  <p:nvPr/>
                </p:nvPicPr>
                <p:blipFill>
                  <a:blip r:embed="rId10"/>
                  <a:stretch>
                    <a:fillRect/>
                  </a:stretch>
                </p:blipFill>
                <p:spPr>
                  <a:xfrm>
                    <a:off x="10385540" y="3409104"/>
                    <a:ext cx="109738" cy="115834"/>
                  </a:xfrm>
                  <a:prstGeom prst="rect">
                    <a:avLst/>
                  </a:prstGeom>
                </p:spPr>
              </p:pic>
              <p:pic>
                <p:nvPicPr>
                  <p:cNvPr id="54" name="Picture 53">
                    <a:extLst>
                      <a:ext uri="{FF2B5EF4-FFF2-40B4-BE49-F238E27FC236}">
                        <a16:creationId xmlns:a16="http://schemas.microsoft.com/office/drawing/2014/main" id="{DB618A76-A81D-579C-C2DF-7A532F929B56}"/>
                      </a:ext>
                    </a:extLst>
                  </p:cNvPr>
                  <p:cNvPicPr>
                    <a:picLocks noChangeAspect="1"/>
                  </p:cNvPicPr>
                  <p:nvPr/>
                </p:nvPicPr>
                <p:blipFill>
                  <a:blip r:embed="rId10"/>
                  <a:stretch>
                    <a:fillRect/>
                  </a:stretch>
                </p:blipFill>
                <p:spPr>
                  <a:xfrm>
                    <a:off x="9919528" y="3690481"/>
                    <a:ext cx="109738" cy="115834"/>
                  </a:xfrm>
                  <a:prstGeom prst="rect">
                    <a:avLst/>
                  </a:prstGeom>
                </p:spPr>
              </p:pic>
            </p:grpSp>
          </p:grpSp>
          <p:sp>
            <p:nvSpPr>
              <p:cNvPr id="25" name="Flowchart: Magnetic Disk 24">
                <a:extLst>
                  <a:ext uri="{FF2B5EF4-FFF2-40B4-BE49-F238E27FC236}">
                    <a16:creationId xmlns:a16="http://schemas.microsoft.com/office/drawing/2014/main" id="{47FC9270-4C41-3CD1-3CBE-5DDFF90677F9}"/>
                  </a:ext>
                </a:extLst>
              </p:cNvPr>
              <p:cNvSpPr/>
              <p:nvPr/>
            </p:nvSpPr>
            <p:spPr>
              <a:xfrm>
                <a:off x="4160003" y="4015405"/>
                <a:ext cx="1603074" cy="525426"/>
              </a:xfrm>
              <a:prstGeom prst="flowChartMagneticDisk">
                <a:avLst/>
              </a:prstGeom>
              <a:ln>
                <a:solidFill>
                  <a:schemeClr val="tx1"/>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Electrod</a:t>
                </a:r>
                <a:endParaRPr lang="en-US" dirty="0">
                  <a:latin typeface="Arial" panose="020B0604020202020204" pitchFamily="34" charset="0"/>
                  <a:cs typeface="Arial" panose="020B0604020202020204" pitchFamily="34" charset="0"/>
                </a:endParaRPr>
              </a:p>
            </p:txBody>
          </p:sp>
          <p:sp>
            <p:nvSpPr>
              <p:cNvPr id="26" name="Arrow: Right 25">
                <a:extLst>
                  <a:ext uri="{FF2B5EF4-FFF2-40B4-BE49-F238E27FC236}">
                    <a16:creationId xmlns:a16="http://schemas.microsoft.com/office/drawing/2014/main" id="{04047C57-CA92-AE38-E9D7-C498AE4CC586}"/>
                  </a:ext>
                </a:extLst>
              </p:cNvPr>
              <p:cNvSpPr/>
              <p:nvPr/>
            </p:nvSpPr>
            <p:spPr>
              <a:xfrm flipV="1">
                <a:off x="4032920" y="661961"/>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22ACFA1E-29A8-D701-8E1E-66FB4AF869B0}"/>
                  </a:ext>
                </a:extLst>
              </p:cNvPr>
              <p:cNvSpPr/>
              <p:nvPr/>
            </p:nvSpPr>
            <p:spPr>
              <a:xfrm flipV="1">
                <a:off x="5526618" y="690148"/>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129D57DC-EDFB-9E43-9BCD-63CDD26376D7}"/>
                  </a:ext>
                </a:extLst>
              </p:cNvPr>
              <p:cNvSpPr/>
              <p:nvPr/>
            </p:nvSpPr>
            <p:spPr>
              <a:xfrm rot="5400000" flipV="1">
                <a:off x="898326" y="3362495"/>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EC72D203-2CEC-8DF1-B3A0-6D869EC0B5E8}"/>
                  </a:ext>
                </a:extLst>
              </p:cNvPr>
              <p:cNvSpPr/>
              <p:nvPr/>
            </p:nvSpPr>
            <p:spPr>
              <a:xfrm flipV="1">
                <a:off x="1736901" y="4095392"/>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5D202B6F-7DC8-4AA3-A5E3-5BD770FC0244}"/>
                  </a:ext>
                </a:extLst>
              </p:cNvPr>
              <p:cNvSpPr/>
              <p:nvPr/>
            </p:nvSpPr>
            <p:spPr>
              <a:xfrm flipV="1">
                <a:off x="4054003" y="2309861"/>
                <a:ext cx="718984" cy="29567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Connector: Curved 31">
                <a:extLst>
                  <a:ext uri="{FF2B5EF4-FFF2-40B4-BE49-F238E27FC236}">
                    <a16:creationId xmlns:a16="http://schemas.microsoft.com/office/drawing/2014/main" id="{E2363965-DB4B-6EB5-6970-0E26F8FA4166}"/>
                  </a:ext>
                </a:extLst>
              </p:cNvPr>
              <p:cNvCxnSpPr>
                <a:cxnSpLocks/>
              </p:cNvCxnSpPr>
              <p:nvPr/>
            </p:nvCxnSpPr>
            <p:spPr>
              <a:xfrm flipV="1">
                <a:off x="3267881" y="3985688"/>
                <a:ext cx="1091603" cy="178370"/>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FB7AAB97-B9D7-C08E-1C03-B2812630F156}"/>
                  </a:ext>
                </a:extLst>
              </p:cNvPr>
              <p:cNvCxnSpPr>
                <a:cxnSpLocks/>
              </p:cNvCxnSpPr>
              <p:nvPr/>
            </p:nvCxnSpPr>
            <p:spPr>
              <a:xfrm>
                <a:off x="6957291" y="838608"/>
                <a:ext cx="771185" cy="461454"/>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425214AA-5E9E-82BF-C6DC-51F375859FEB}"/>
                  </a:ext>
                </a:extLst>
              </p:cNvPr>
              <p:cNvCxnSpPr>
                <a:cxnSpLocks/>
              </p:cNvCxnSpPr>
              <p:nvPr/>
            </p:nvCxnSpPr>
            <p:spPr>
              <a:xfrm rot="16200000" flipH="1">
                <a:off x="6425457" y="3065062"/>
                <a:ext cx="704974" cy="313812"/>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6670DA00-F96C-A4C2-2A58-D47A72481DBD}"/>
                  </a:ext>
                </a:extLst>
              </p:cNvPr>
              <p:cNvSpPr/>
              <p:nvPr/>
            </p:nvSpPr>
            <p:spPr>
              <a:xfrm flipV="1">
                <a:off x="5786815" y="2306806"/>
                <a:ext cx="718984" cy="29567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E2990B06-6DEF-98E4-ABDC-2D73AE4CCB43}"/>
                  </a:ext>
                </a:extLst>
              </p:cNvPr>
              <p:cNvPicPr>
                <a:picLocks noChangeAspect="1"/>
              </p:cNvPicPr>
              <p:nvPr/>
            </p:nvPicPr>
            <p:blipFill>
              <a:blip r:embed="rId10"/>
              <a:stretch>
                <a:fillRect/>
              </a:stretch>
            </p:blipFill>
            <p:spPr>
              <a:xfrm>
                <a:off x="6084283" y="2168834"/>
                <a:ext cx="109738" cy="115834"/>
              </a:xfrm>
              <a:prstGeom prst="rect">
                <a:avLst/>
              </a:prstGeom>
            </p:spPr>
          </p:pic>
          <p:sp>
            <p:nvSpPr>
              <p:cNvPr id="37" name="Flowchart: Magnetic Disk 36">
                <a:extLst>
                  <a:ext uri="{FF2B5EF4-FFF2-40B4-BE49-F238E27FC236}">
                    <a16:creationId xmlns:a16="http://schemas.microsoft.com/office/drawing/2014/main" id="{492B83B6-7FE5-E80A-A4FB-204663549787}"/>
                  </a:ext>
                </a:extLst>
              </p:cNvPr>
              <p:cNvSpPr/>
              <p:nvPr/>
            </p:nvSpPr>
            <p:spPr>
              <a:xfrm>
                <a:off x="6245602" y="3607897"/>
                <a:ext cx="1603074" cy="525426"/>
              </a:xfrm>
              <a:prstGeom prst="flowChartMagneticDisk">
                <a:avLst/>
              </a:prstGeom>
              <a:ln>
                <a:solidFill>
                  <a:schemeClr val="accent3">
                    <a:lumMod val="50000"/>
                  </a:schemeClr>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Electrod</a:t>
                </a:r>
                <a:endParaRPr lang="en-US"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3C50EED0-E795-589E-061C-CD09E73B7D5C}"/>
                  </a:ext>
                </a:extLst>
              </p:cNvPr>
              <p:cNvPicPr/>
              <p:nvPr/>
            </p:nvPicPr>
            <p:blipFill>
              <a:blip r:embed="rId11">
                <a:extLst>
                  <a:ext uri="{28A0092B-C50C-407E-A947-70E740481C1C}">
                    <a14:useLocalDpi xmlns:a14="http://schemas.microsoft.com/office/drawing/2010/main" val="0"/>
                  </a:ext>
                </a:extLst>
              </a:blip>
              <a:srcRect/>
              <a:stretch>
                <a:fillRect/>
              </a:stretch>
            </p:blipFill>
            <p:spPr>
              <a:xfrm>
                <a:off x="9453288" y="1595671"/>
                <a:ext cx="2043543" cy="2332856"/>
              </a:xfrm>
              <a:prstGeom prst="rect">
                <a:avLst/>
              </a:prstGeom>
              <a:ln>
                <a:noFill/>
              </a:ln>
              <a:effectLst>
                <a:outerShdw blurRad="292100" dist="139700" dir="2700000" algn="tl" rotWithShape="0">
                  <a:srgbClr val="333333">
                    <a:alpha val="65000"/>
                  </a:srgbClr>
                </a:outerShdw>
              </a:effectLst>
            </p:spPr>
          </p:pic>
          <p:sp>
            <p:nvSpPr>
              <p:cNvPr id="39" name="TextBox 38">
                <a:extLst>
                  <a:ext uri="{FF2B5EF4-FFF2-40B4-BE49-F238E27FC236}">
                    <a16:creationId xmlns:a16="http://schemas.microsoft.com/office/drawing/2014/main" id="{AD100CAC-06AE-BE75-6C17-29D5A643BDEE}"/>
                  </a:ext>
                </a:extLst>
              </p:cNvPr>
              <p:cNvSpPr txBox="1"/>
              <p:nvPr/>
            </p:nvSpPr>
            <p:spPr>
              <a:xfrm>
                <a:off x="1639266" y="6239416"/>
                <a:ext cx="4088754" cy="646331"/>
              </a:xfrm>
              <a:prstGeom prst="rect">
                <a:avLst/>
              </a:prstGeom>
              <a:noFill/>
            </p:spPr>
            <p:txBody>
              <a:bodyPr wrap="square" rtlCol="0">
                <a:spAutoFit/>
              </a:bodyPr>
              <a:lstStyle/>
              <a:p>
                <a:pPr algn="ct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Materiale</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carbonatoase</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compozite</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verzi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40" name="Arrow: Right 39">
                <a:extLst>
                  <a:ext uri="{FF2B5EF4-FFF2-40B4-BE49-F238E27FC236}">
                    <a16:creationId xmlns:a16="http://schemas.microsoft.com/office/drawing/2014/main" id="{41D4A539-E531-CA40-B56C-C99606C191B0}"/>
                  </a:ext>
                </a:extLst>
              </p:cNvPr>
              <p:cNvSpPr/>
              <p:nvPr/>
            </p:nvSpPr>
            <p:spPr>
              <a:xfrm flipV="1">
                <a:off x="5835340" y="6369850"/>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1394E297-2D46-42D9-35BE-B03DE2DB4024}"/>
                  </a:ext>
                </a:extLst>
              </p:cNvPr>
              <p:cNvSpPr txBox="1"/>
              <p:nvPr/>
            </p:nvSpPr>
            <p:spPr>
              <a:xfrm>
                <a:off x="6349617" y="6207688"/>
                <a:ext cx="4205295" cy="646331"/>
              </a:xfrm>
              <a:prstGeom prst="rect">
                <a:avLst/>
              </a:prstGeom>
              <a:noFill/>
            </p:spPr>
            <p:txBody>
              <a:bodyPr wrap="square" rtlCol="0">
                <a:spAutoFit/>
              </a:bodyPr>
              <a:lstStyle/>
              <a:p>
                <a:pPr algn="ct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Senzori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electrochimici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prietenosi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mediului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sustenabili</a:t>
                </a:r>
                <a:endPar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A6122A6-196C-853E-F6EE-DCB4FE7F1FBC}"/>
                  </a:ext>
                </a:extLst>
              </p:cNvPr>
              <p:cNvSpPr txBox="1"/>
              <p:nvPr/>
            </p:nvSpPr>
            <p:spPr>
              <a:xfrm>
                <a:off x="8789755" y="109286"/>
                <a:ext cx="2774423" cy="523220"/>
              </a:xfrm>
              <a:prstGeom prst="rect">
                <a:avLst/>
              </a:prstGeom>
              <a:noFill/>
            </p:spPr>
            <p:txBody>
              <a:bodyPr wrap="square">
                <a:spAutoFit/>
              </a:bodyPr>
              <a:lstStyle/>
              <a:p>
                <a:pPr algn="ctr"/>
                <a:r>
                  <a:rPr lang="x-none" sz="28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GREENSENS</a:t>
                </a:r>
                <a:endParaRPr lang="en-US"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8647867-D564-F12C-37B0-BC44EDF8BD7E}"/>
                  </a:ext>
                </a:extLst>
              </p:cNvPr>
              <p:cNvSpPr txBox="1"/>
              <p:nvPr/>
            </p:nvSpPr>
            <p:spPr>
              <a:xfrm>
                <a:off x="9516856" y="590203"/>
                <a:ext cx="149271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PCE54/2021</a:t>
                </a:r>
              </a:p>
            </p:txBody>
          </p:sp>
          <p:pic>
            <p:nvPicPr>
              <p:cNvPr id="44" name="Picture 43">
                <a:extLst>
                  <a:ext uri="{FF2B5EF4-FFF2-40B4-BE49-F238E27FC236}">
                    <a16:creationId xmlns:a16="http://schemas.microsoft.com/office/drawing/2014/main" id="{9EDC026D-5852-5183-8B9C-61981E82AF9F}"/>
                  </a:ext>
                </a:extLst>
              </p:cNvPr>
              <p:cNvPicPr/>
              <p:nvPr/>
            </p:nvPicPr>
            <p:blipFill>
              <a:blip r:embed="rId12" cstate="email">
                <a:extLst>
                  <a:ext uri="{28A0092B-C50C-407E-A947-70E740481C1C}">
                    <a14:useLocalDpi xmlns:a14="http://schemas.microsoft.com/office/drawing/2010/main"/>
                  </a:ext>
                </a:extLst>
              </a:blip>
              <a:srcRect/>
              <a:stretch>
                <a:fillRect/>
              </a:stretch>
            </p:blipFill>
            <p:spPr>
              <a:xfrm>
                <a:off x="3091222" y="4714013"/>
                <a:ext cx="5142617" cy="982667"/>
              </a:xfrm>
              <a:prstGeom prst="rect">
                <a:avLst/>
              </a:prstGeom>
              <a:noFill/>
              <a:ln>
                <a:noFill/>
                <a:prstDash/>
              </a:ln>
              <a:effectLst>
                <a:reflection blurRad="6350" stA="50000" endA="300" endPos="55000" dir="5400000" sy="-100000" algn="bl" rotWithShape="0"/>
              </a:effectLst>
              <a:scene3d>
                <a:camera prst="orthographicFront"/>
                <a:lightRig rig="threePt" dir="t"/>
              </a:scene3d>
              <a:sp3d>
                <a:bevelT/>
              </a:sp3d>
            </p:spPr>
          </p:pic>
          <p:pic>
            <p:nvPicPr>
              <p:cNvPr id="45" name="Picture 44" descr="A graph of a graph of a number of different colored lines&#10;&#10;Description automatically generated with medium confidence">
                <a:extLst>
                  <a:ext uri="{FF2B5EF4-FFF2-40B4-BE49-F238E27FC236}">
                    <a16:creationId xmlns:a16="http://schemas.microsoft.com/office/drawing/2014/main" id="{92594429-BB94-C17B-0182-4AA01CC0BE4B}"/>
                  </a:ext>
                </a:extLst>
              </p:cNvPr>
              <p:cNvPicPr/>
              <p:nvPr/>
            </p:nvPicPr>
            <p:blipFill>
              <a:blip r:embed="rId13" cstate="email">
                <a:extLst>
                  <a:ext uri="{28A0092B-C50C-407E-A947-70E740481C1C}">
                    <a14:useLocalDpi xmlns:a14="http://schemas.microsoft.com/office/drawing/2010/main"/>
                  </a:ext>
                </a:extLst>
              </a:blip>
              <a:srcRect/>
              <a:stretch>
                <a:fillRect/>
              </a:stretch>
            </p:blipFill>
            <p:spPr>
              <a:xfrm>
                <a:off x="8394698" y="4288922"/>
                <a:ext cx="2701925" cy="1920240"/>
              </a:xfrm>
              <a:prstGeom prst="rect">
                <a:avLst/>
              </a:prstGeom>
              <a:noFill/>
              <a:ln>
                <a:noFill/>
                <a:prstDash/>
              </a:ln>
              <a:effectLst>
                <a:glow rad="63500">
                  <a:schemeClr val="accent2">
                    <a:satMod val="175000"/>
                    <a:alpha val="40000"/>
                  </a:schemeClr>
                </a:glow>
              </a:effectLst>
              <a:scene3d>
                <a:camera prst="isometricLeftDown"/>
                <a:lightRig rig="threePt" dir="t"/>
              </a:scene3d>
            </p:spPr>
          </p:pic>
        </p:grpSp>
        <p:sp>
          <p:nvSpPr>
            <p:cNvPr id="6" name="TextBox 5">
              <a:extLst>
                <a:ext uri="{FF2B5EF4-FFF2-40B4-BE49-F238E27FC236}">
                  <a16:creationId xmlns:a16="http://schemas.microsoft.com/office/drawing/2014/main" id="{1A39919E-9060-9976-8BBA-8FB8B67D3EFC}"/>
                </a:ext>
              </a:extLst>
            </p:cNvPr>
            <p:cNvSpPr txBox="1"/>
            <p:nvPr/>
          </p:nvSpPr>
          <p:spPr>
            <a:xfrm>
              <a:off x="66354" y="5320191"/>
              <a:ext cx="2733638" cy="646331"/>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(S,M)HC – </a:t>
              </a:r>
              <a:r>
                <a:rPr lang="en-US" sz="1200" b="1" dirty="0" err="1">
                  <a:latin typeface="Arial" panose="020B0604020202020204" pitchFamily="34" charset="0"/>
                  <a:cs typeface="Arial" panose="020B0604020202020204" pitchFamily="34" charset="0"/>
                </a:rPr>
                <a:t>materiale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carbonatoase</a:t>
              </a:r>
              <a:endParaRPr lang="en-US" sz="1200" b="1"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S – </a:t>
              </a:r>
              <a:r>
                <a:rPr lang="en-US" sz="1200" b="1" dirty="0" err="1">
                  <a:latin typeface="Arial" panose="020B0604020202020204" pitchFamily="34" charset="0"/>
                  <a:cs typeface="Arial" panose="020B0604020202020204" pitchFamily="34" charset="0"/>
                </a:rPr>
                <a:t>morfologie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sferica</a:t>
              </a:r>
              <a:endParaRPr lang="en-US" sz="1200" b="1"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M – </a:t>
              </a:r>
              <a:r>
                <a:rPr lang="en-US" sz="1200" b="1" dirty="0" err="1">
                  <a:latin typeface="Arial" panose="020B0604020202020204" pitchFamily="34" charset="0"/>
                  <a:cs typeface="Arial" panose="020B0604020202020204" pitchFamily="34" charset="0"/>
                </a:rPr>
                <a:t>mezoporos</a:t>
              </a:r>
              <a:endParaRPr lang="en-US"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63F2451-BDCC-98A3-3CBA-DB6CE7FE141A}"/>
                </a:ext>
              </a:extLst>
            </p:cNvPr>
            <p:cNvPicPr>
              <a:picLocks noChangeAspect="1"/>
            </p:cNvPicPr>
            <p:nvPr/>
          </p:nvPicPr>
          <p:blipFill>
            <a:blip r:embed="rId10"/>
            <a:stretch>
              <a:fillRect/>
            </a:stretch>
          </p:blipFill>
          <p:spPr>
            <a:xfrm>
              <a:off x="84576" y="5168477"/>
              <a:ext cx="109738" cy="115834"/>
            </a:xfrm>
            <a:prstGeom prst="rect">
              <a:avLst/>
            </a:prstGeom>
          </p:spPr>
        </p:pic>
        <p:sp>
          <p:nvSpPr>
            <p:cNvPr id="8" name="TextBox 7">
              <a:extLst>
                <a:ext uri="{FF2B5EF4-FFF2-40B4-BE49-F238E27FC236}">
                  <a16:creationId xmlns:a16="http://schemas.microsoft.com/office/drawing/2014/main" id="{56D51779-BF0F-F197-6170-FD7D38985172}"/>
                </a:ext>
              </a:extLst>
            </p:cNvPr>
            <p:cNvSpPr txBox="1"/>
            <p:nvPr/>
          </p:nvSpPr>
          <p:spPr>
            <a:xfrm>
              <a:off x="163420" y="5083530"/>
              <a:ext cx="2275057" cy="276999"/>
            </a:xfrm>
            <a:prstGeom prst="rect">
              <a:avLst/>
            </a:prstGeom>
            <a:noFill/>
          </p:spPr>
          <p:txBody>
            <a:bodyPr wrap="square" rtlCol="0">
              <a:spAutoFit/>
            </a:bodyPr>
            <a:lstStyle/>
            <a:p>
              <a:pPr algn="just"/>
              <a:r>
                <a:rPr lang="en-US" sz="1200" b="1" dirty="0" err="1">
                  <a:latin typeface="Arial" panose="020B0604020202020204" pitchFamily="34" charset="0"/>
                  <a:cs typeface="Arial" panose="020B0604020202020204" pitchFamily="34" charset="0"/>
                </a:rPr>
                <a:t>Particule</a:t>
              </a:r>
              <a:r>
                <a:rPr lang="en-US" sz="1200" b="1" dirty="0">
                  <a:latin typeface="Arial" panose="020B0604020202020204" pitchFamily="34" charset="0"/>
                  <a:cs typeface="Arial" panose="020B0604020202020204" pitchFamily="34" charset="0"/>
                </a:rPr>
                <a:t> pe </a:t>
              </a:r>
              <a:r>
                <a:rPr lang="en-US" sz="1200" b="1" dirty="0" err="1">
                  <a:latin typeface="Arial" panose="020B0604020202020204" pitchFamily="34" charset="0"/>
                  <a:cs typeface="Arial" panose="020B0604020202020204" pitchFamily="34" charset="0"/>
                </a:rPr>
                <a:t>baza</a:t>
              </a:r>
              <a:r>
                <a:rPr lang="en-US" sz="1200" b="1" dirty="0">
                  <a:latin typeface="Arial" panose="020B0604020202020204" pitchFamily="34" charset="0"/>
                  <a:cs typeface="Arial" panose="020B0604020202020204" pitchFamily="34" charset="0"/>
                </a:rPr>
                <a:t> de Cu</a:t>
              </a:r>
            </a:p>
          </p:txBody>
        </p:sp>
      </p:grpSp>
      <p:sp>
        <p:nvSpPr>
          <p:cNvPr id="83" name="Flowchart: Magnetic Disk 82">
            <a:extLst>
              <a:ext uri="{FF2B5EF4-FFF2-40B4-BE49-F238E27FC236}">
                <a16:creationId xmlns:a16="http://schemas.microsoft.com/office/drawing/2014/main" id="{59EF60C6-2F77-E48A-9CB7-8CBC86EDDF3E}"/>
              </a:ext>
            </a:extLst>
          </p:cNvPr>
          <p:cNvSpPr/>
          <p:nvPr/>
        </p:nvSpPr>
        <p:spPr>
          <a:xfrm>
            <a:off x="7373301" y="1355924"/>
            <a:ext cx="1603074" cy="525426"/>
          </a:xfrm>
          <a:prstGeom prst="flowChartMagneticDisk">
            <a:avLst/>
          </a:prstGeom>
          <a:ln>
            <a:solidFill>
              <a:schemeClr val="accent3">
                <a:lumMod val="50000"/>
              </a:schemeClr>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Electrod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84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16B9E3-0AFE-429A-BA22-47623811F1F7}"/>
              </a:ext>
            </a:extLst>
          </p:cNvPr>
          <p:cNvGrpSpPr/>
          <p:nvPr/>
        </p:nvGrpSpPr>
        <p:grpSpPr>
          <a:xfrm>
            <a:off x="87538" y="73841"/>
            <a:ext cx="12104462" cy="6705609"/>
            <a:chOff x="87538" y="73841"/>
            <a:chExt cx="12104462" cy="6705609"/>
          </a:xfrm>
        </p:grpSpPr>
        <p:pic>
          <p:nvPicPr>
            <p:cNvPr id="4" name="Picture 3">
              <a:extLst>
                <a:ext uri="{FF2B5EF4-FFF2-40B4-BE49-F238E27FC236}">
                  <a16:creationId xmlns:a16="http://schemas.microsoft.com/office/drawing/2014/main" id="{DD7C6EF8-8C1F-A646-921F-F79C045C0249}"/>
                </a:ext>
              </a:extLst>
            </p:cNvPr>
            <p:cNvPicPr>
              <a:picLocks noChangeAspect="1"/>
            </p:cNvPicPr>
            <p:nvPr/>
          </p:nvPicPr>
          <p:blipFill>
            <a:blip r:embed="rId2" cstate="print"/>
            <a:srcRect/>
            <a:stretch>
              <a:fillRect/>
            </a:stretch>
          </p:blipFill>
          <p:spPr bwMode="auto">
            <a:xfrm>
              <a:off x="149669" y="73841"/>
              <a:ext cx="1951750" cy="1821633"/>
            </a:xfrm>
            <a:prstGeom prst="rect">
              <a:avLst/>
            </a:prstGeom>
            <a:noFill/>
            <a:ln w="9525">
              <a:noFill/>
              <a:miter lim="800000"/>
              <a:headEnd/>
              <a:tailEnd/>
            </a:ln>
          </p:spPr>
        </p:pic>
        <p:pic>
          <p:nvPicPr>
            <p:cNvPr id="5" name="Picture 2">
              <a:extLst>
                <a:ext uri="{FF2B5EF4-FFF2-40B4-BE49-F238E27FC236}">
                  <a16:creationId xmlns:a16="http://schemas.microsoft.com/office/drawing/2014/main" id="{29AF561C-752C-7044-823C-96F7A88605E9}"/>
                </a:ext>
              </a:extLst>
            </p:cNvPr>
            <p:cNvPicPr>
              <a:picLocks noChangeAspect="1" noChangeArrowheads="1"/>
            </p:cNvPicPr>
            <p:nvPr/>
          </p:nvPicPr>
          <p:blipFill>
            <a:blip r:embed="rId3" cstate="print"/>
            <a:srcRect/>
            <a:stretch>
              <a:fillRect/>
            </a:stretch>
          </p:blipFill>
          <p:spPr bwMode="auto">
            <a:xfrm>
              <a:off x="9193438" y="5708535"/>
              <a:ext cx="2998562" cy="1070915"/>
            </a:xfrm>
            <a:prstGeom prst="rect">
              <a:avLst/>
            </a:prstGeom>
            <a:noFill/>
            <a:ln w="9525">
              <a:noFill/>
              <a:miter lim="800000"/>
              <a:headEnd/>
              <a:tailEnd/>
            </a:ln>
          </p:spPr>
        </p:pic>
        <p:sp>
          <p:nvSpPr>
            <p:cNvPr id="6" name="TextBox 5">
              <a:extLst>
                <a:ext uri="{FF2B5EF4-FFF2-40B4-BE49-F238E27FC236}">
                  <a16:creationId xmlns:a16="http://schemas.microsoft.com/office/drawing/2014/main" id="{CC1A6EBE-DF6B-C641-A2D0-D88CA469750F}"/>
                </a:ext>
              </a:extLst>
            </p:cNvPr>
            <p:cNvSpPr txBox="1"/>
            <p:nvPr/>
          </p:nvSpPr>
          <p:spPr>
            <a:xfrm>
              <a:off x="2735291" y="306924"/>
              <a:ext cx="7959663" cy="1693092"/>
            </a:xfrm>
            <a:prstGeom prst="rect">
              <a:avLst/>
            </a:prstGeom>
            <a:noFill/>
          </p:spPr>
          <p:txBody>
            <a:bodyPr wrap="square" rtlCol="0">
              <a:spAutoFit/>
            </a:bodyPr>
            <a:lstStyle/>
            <a:p>
              <a:pPr algn="ctr">
                <a:lnSpc>
                  <a:spcPct val="150000"/>
                </a:lnSpc>
              </a:pPr>
              <a:r>
                <a:rPr lang="en-GB" sz="2400" b="1" dirty="0">
                  <a:solidFill>
                    <a:schemeClr val="accent6">
                      <a:lumMod val="75000"/>
                    </a:schemeClr>
                  </a:solidFill>
                  <a:latin typeface="Comic Sans MS" panose="030F0902030302020204" pitchFamily="66" charset="0"/>
                  <a:cs typeface="Arial" panose="020B0604020202020204" pitchFamily="34" charset="0"/>
                </a:rPr>
                <a:t>(Poly)saccharides-derived hydrothermal carbonaceous materials – a platform for developing a new generation of copper-based green electrochemical sensors</a:t>
              </a:r>
              <a:endParaRPr lang="x-none" sz="2400" b="1" dirty="0">
                <a:solidFill>
                  <a:schemeClr val="accent6">
                    <a:lumMod val="75000"/>
                  </a:schemeClr>
                </a:solidFill>
                <a:latin typeface="Comic Sans MS" panose="030F0902030302020204" pitchFamily="66" charset="0"/>
                <a:cs typeface="Arial" panose="020B0604020202020204" pitchFamily="34" charset="0"/>
              </a:endParaRPr>
            </a:p>
          </p:txBody>
        </p:sp>
        <p:sp>
          <p:nvSpPr>
            <p:cNvPr id="7" name="TextBox 6">
              <a:extLst>
                <a:ext uri="{FF2B5EF4-FFF2-40B4-BE49-F238E27FC236}">
                  <a16:creationId xmlns:a16="http://schemas.microsoft.com/office/drawing/2014/main" id="{A1444AA4-08A8-FE49-BBC3-639F435B3E05}"/>
                </a:ext>
              </a:extLst>
            </p:cNvPr>
            <p:cNvSpPr txBox="1"/>
            <p:nvPr/>
          </p:nvSpPr>
          <p:spPr>
            <a:xfrm>
              <a:off x="4853876" y="2613728"/>
              <a:ext cx="3520516" cy="461665"/>
            </a:xfrm>
            <a:prstGeom prst="rect">
              <a:avLst/>
            </a:prstGeom>
            <a:noFill/>
          </p:spPr>
          <p:txBody>
            <a:bodyPr wrap="none" rtlCol="0">
              <a:spAutoFit/>
            </a:bodyPr>
            <a:lstStyle/>
            <a:p>
              <a:r>
                <a:rPr lang="en-GB" sz="2400" b="1" dirty="0">
                  <a:latin typeface="Comic Sans MS" panose="030F0902030302020204" pitchFamily="66" charset="0"/>
                </a:rPr>
                <a:t>A</a:t>
              </a:r>
              <a:r>
                <a:rPr lang="x-none" sz="2400" b="1" dirty="0">
                  <a:latin typeface="Comic Sans MS" panose="030F0902030302020204" pitchFamily="66" charset="0"/>
                </a:rPr>
                <a:t>cronym: GREENSENS</a:t>
              </a:r>
            </a:p>
          </p:txBody>
        </p:sp>
        <p:sp>
          <p:nvSpPr>
            <p:cNvPr id="8" name="TextBox 7">
              <a:extLst>
                <a:ext uri="{FF2B5EF4-FFF2-40B4-BE49-F238E27FC236}">
                  <a16:creationId xmlns:a16="http://schemas.microsoft.com/office/drawing/2014/main" id="{04EB4283-D9AB-BC48-B983-B62AC14217D5}"/>
                </a:ext>
              </a:extLst>
            </p:cNvPr>
            <p:cNvSpPr txBox="1"/>
            <p:nvPr/>
          </p:nvSpPr>
          <p:spPr>
            <a:xfrm>
              <a:off x="149669" y="3955147"/>
              <a:ext cx="9256060" cy="964623"/>
            </a:xfrm>
            <a:prstGeom prst="rect">
              <a:avLst/>
            </a:prstGeom>
            <a:noFill/>
          </p:spPr>
          <p:txBody>
            <a:bodyPr wrap="none" rtlCol="0">
              <a:spAutoFit/>
            </a:bodyPr>
            <a:lstStyle/>
            <a:p>
              <a:pPr>
                <a:lnSpc>
                  <a:spcPct val="150000"/>
                </a:lnSpc>
              </a:pPr>
              <a:r>
                <a:rPr lang="x-none" sz="2000" b="1" i="1" dirty="0">
                  <a:solidFill>
                    <a:srgbClr val="0070C0"/>
                  </a:solidFill>
                  <a:latin typeface="Comic Sans MS" panose="030F0902030302020204" pitchFamily="66" charset="0"/>
                </a:rPr>
                <a:t>Principal investigator: Dr. Oana CARP</a:t>
              </a:r>
              <a:r>
                <a:rPr lang="en-US" sz="2000" b="1" i="1" dirty="0">
                  <a:solidFill>
                    <a:srgbClr val="0070C0"/>
                  </a:solidFill>
                  <a:latin typeface="Comic Sans MS" panose="030F0902030302020204" pitchFamily="66" charset="0"/>
                </a:rPr>
                <a:t> (January-August 2021)</a:t>
              </a:r>
            </a:p>
            <a:p>
              <a:pPr>
                <a:lnSpc>
                  <a:spcPct val="150000"/>
                </a:lnSpc>
              </a:pPr>
              <a:r>
                <a:rPr lang="en-US" sz="2000" b="1" i="1" dirty="0">
                  <a:solidFill>
                    <a:srgbClr val="0070C0"/>
                  </a:solidFill>
                  <a:latin typeface="Comic Sans MS" panose="030F0902030302020204" pitchFamily="66" charset="0"/>
                </a:rPr>
                <a:t>			Dr. Diana VISINESCU (September 2021-present)</a:t>
              </a:r>
              <a:endParaRPr lang="x-none" sz="2000" b="1" i="1" dirty="0">
                <a:solidFill>
                  <a:srgbClr val="0070C0"/>
                </a:solidFill>
                <a:latin typeface="Comic Sans MS" panose="030F0902030302020204" pitchFamily="66" charset="0"/>
              </a:endParaRPr>
            </a:p>
          </p:txBody>
        </p:sp>
        <p:sp>
          <p:nvSpPr>
            <p:cNvPr id="9" name="TextBox 8">
              <a:extLst>
                <a:ext uri="{FF2B5EF4-FFF2-40B4-BE49-F238E27FC236}">
                  <a16:creationId xmlns:a16="http://schemas.microsoft.com/office/drawing/2014/main" id="{8E87405E-79C5-C140-988D-49ADEBB20CC5}"/>
                </a:ext>
              </a:extLst>
            </p:cNvPr>
            <p:cNvSpPr txBox="1"/>
            <p:nvPr/>
          </p:nvSpPr>
          <p:spPr>
            <a:xfrm>
              <a:off x="87538" y="6049244"/>
              <a:ext cx="4330032" cy="707886"/>
            </a:xfrm>
            <a:prstGeom prst="rect">
              <a:avLst/>
            </a:prstGeom>
            <a:noFill/>
          </p:spPr>
          <p:txBody>
            <a:bodyPr wrap="none" rtlCol="0">
              <a:spAutoFit/>
            </a:bodyPr>
            <a:lstStyle/>
            <a:p>
              <a:r>
                <a:rPr lang="en-GB" sz="2000" b="1" dirty="0">
                  <a:solidFill>
                    <a:srgbClr val="C00000"/>
                  </a:solidFill>
                  <a:latin typeface="Comic Sans MS" panose="030F0902030302020204" pitchFamily="66" charset="0"/>
                </a:rPr>
                <a:t>PN-III-P4-ID-PCE-2020-2324 </a:t>
              </a:r>
            </a:p>
            <a:p>
              <a:pPr algn="ctr"/>
              <a:r>
                <a:rPr lang="en-GB" sz="2000" b="1" dirty="0">
                  <a:solidFill>
                    <a:srgbClr val="C00000"/>
                  </a:solidFill>
                  <a:latin typeface="Comic Sans MS" panose="030F0902030302020204" pitchFamily="66" charset="0"/>
                </a:rPr>
                <a:t> PCE54 / 2021</a:t>
              </a:r>
              <a:endParaRPr lang="x-none" sz="2000" b="1" dirty="0">
                <a:solidFill>
                  <a:srgbClr val="C00000"/>
                </a:solidFill>
                <a:latin typeface="Comic Sans MS" panose="030F0902030302020204" pitchFamily="66" charset="0"/>
              </a:endParaRPr>
            </a:p>
          </p:txBody>
        </p:sp>
        <p:sp>
          <p:nvSpPr>
            <p:cNvPr id="10" name="TextBox 9">
              <a:extLst>
                <a:ext uri="{FF2B5EF4-FFF2-40B4-BE49-F238E27FC236}">
                  <a16:creationId xmlns:a16="http://schemas.microsoft.com/office/drawing/2014/main" id="{C31D9788-C601-0A4A-8110-E8AD41C2A071}"/>
                </a:ext>
              </a:extLst>
            </p:cNvPr>
            <p:cNvSpPr txBox="1"/>
            <p:nvPr/>
          </p:nvSpPr>
          <p:spPr>
            <a:xfrm>
              <a:off x="5055855" y="3228945"/>
              <a:ext cx="3318537" cy="400110"/>
            </a:xfrm>
            <a:prstGeom prst="rect">
              <a:avLst/>
            </a:prstGeom>
            <a:noFill/>
          </p:spPr>
          <p:txBody>
            <a:bodyPr wrap="none" rtlCol="0">
              <a:spAutoFit/>
            </a:bodyPr>
            <a:lstStyle/>
            <a:p>
              <a:r>
                <a:rPr lang="x-none" sz="2000" b="1" dirty="0">
                  <a:latin typeface="Comic Sans MS" panose="030F0902030302020204" pitchFamily="66" charset="0"/>
                </a:rPr>
                <a:t>4.01.2021 – 31.12.2023</a:t>
              </a:r>
            </a:p>
          </p:txBody>
        </p:sp>
        <p:sp>
          <p:nvSpPr>
            <p:cNvPr id="2" name="TextBox 1">
              <a:extLst>
                <a:ext uri="{FF2B5EF4-FFF2-40B4-BE49-F238E27FC236}">
                  <a16:creationId xmlns:a16="http://schemas.microsoft.com/office/drawing/2014/main" id="{C50E6454-4FF6-4A82-989C-E22E4AD1E1D3}"/>
                </a:ext>
              </a:extLst>
            </p:cNvPr>
            <p:cNvSpPr txBox="1"/>
            <p:nvPr/>
          </p:nvSpPr>
          <p:spPr>
            <a:xfrm>
              <a:off x="10262677" y="73841"/>
              <a:ext cx="1779654" cy="369332"/>
            </a:xfrm>
            <a:prstGeom prst="rect">
              <a:avLst/>
            </a:prstGeom>
            <a:noFill/>
          </p:spPr>
          <p:txBody>
            <a:bodyPr wrap="none" rtlCol="0">
              <a:spAutoFit/>
            </a:bodyPr>
            <a:lstStyle/>
            <a:p>
              <a:r>
                <a:rPr lang="en-US" dirty="0">
                  <a:latin typeface="Comic Sans MS" panose="030F0702030302020204" pitchFamily="66" charset="0"/>
                </a:rPr>
                <a:t>English version</a:t>
              </a:r>
            </a:p>
          </p:txBody>
        </p:sp>
      </p:grpSp>
    </p:spTree>
    <p:extLst>
      <p:ext uri="{BB962C8B-B14F-4D97-AF65-F5344CB8AC3E}">
        <p14:creationId xmlns:p14="http://schemas.microsoft.com/office/powerpoint/2010/main" val="230717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2D1B9FA-972A-DA4D-AB20-BA704AF7C505}"/>
              </a:ext>
            </a:extLst>
          </p:cNvPr>
          <p:cNvGrpSpPr/>
          <p:nvPr/>
        </p:nvGrpSpPr>
        <p:grpSpPr>
          <a:xfrm>
            <a:off x="0" y="108857"/>
            <a:ext cx="11530013" cy="6386556"/>
            <a:chOff x="0" y="108857"/>
            <a:chExt cx="11530013" cy="6386556"/>
          </a:xfrm>
        </p:grpSpPr>
        <p:sp>
          <p:nvSpPr>
            <p:cNvPr id="4" name="TextBox 3">
              <a:extLst>
                <a:ext uri="{FF2B5EF4-FFF2-40B4-BE49-F238E27FC236}">
                  <a16:creationId xmlns:a16="http://schemas.microsoft.com/office/drawing/2014/main" id="{B89BC31F-F5F8-2848-8DCB-AEAF0CED3125}"/>
                </a:ext>
              </a:extLst>
            </p:cNvPr>
            <p:cNvSpPr txBox="1"/>
            <p:nvPr/>
          </p:nvSpPr>
          <p:spPr>
            <a:xfrm>
              <a:off x="0" y="108857"/>
              <a:ext cx="1723549" cy="523220"/>
            </a:xfrm>
            <a:prstGeom prst="rect">
              <a:avLst/>
            </a:prstGeom>
            <a:noFill/>
          </p:spPr>
          <p:txBody>
            <a:bodyPr wrap="none" rtlCol="0">
              <a:spAutoFit/>
            </a:bodyPr>
            <a:lstStyle/>
            <a:p>
              <a:r>
                <a:rPr lang="x-none" sz="2800" b="1" dirty="0">
                  <a:solidFill>
                    <a:schemeClr val="accent6">
                      <a:lumMod val="75000"/>
                    </a:schemeClr>
                  </a:solidFill>
                  <a:latin typeface="Comic Sans MS" panose="030F0902030302020204" pitchFamily="66" charset="0"/>
                </a:rPr>
                <a:t>Summary</a:t>
              </a:r>
            </a:p>
          </p:txBody>
        </p:sp>
        <p:sp>
          <p:nvSpPr>
            <p:cNvPr id="6" name="TextBox 5">
              <a:extLst>
                <a:ext uri="{FF2B5EF4-FFF2-40B4-BE49-F238E27FC236}">
                  <a16:creationId xmlns:a16="http://schemas.microsoft.com/office/drawing/2014/main" id="{0F6D502E-FAFB-1B43-9A00-02E53BC6AFC5}"/>
                </a:ext>
              </a:extLst>
            </p:cNvPr>
            <p:cNvSpPr txBox="1"/>
            <p:nvPr/>
          </p:nvSpPr>
          <p:spPr>
            <a:xfrm>
              <a:off x="971550" y="632077"/>
              <a:ext cx="10558463" cy="5863336"/>
            </a:xfrm>
            <a:prstGeom prst="rect">
              <a:avLst/>
            </a:prstGeom>
            <a:noFill/>
          </p:spPr>
          <p:txBody>
            <a:bodyPr wrap="square" rtlCol="0">
              <a:spAutoFit/>
            </a:bodyPr>
            <a:lstStyle/>
            <a:p>
              <a:pPr algn="just">
                <a:lnSpc>
                  <a:spcPct val="150000"/>
                </a:lnSpc>
              </a:pPr>
              <a:r>
                <a:rPr lang="en-GB" dirty="0"/>
                <a:t>(</a:t>
              </a:r>
              <a:r>
                <a:rPr lang="en-GB" dirty="0">
                  <a:latin typeface="Comic Sans MS" panose="030F0902030302020204" pitchFamily="66" charset="0"/>
                </a:rPr>
                <a:t>Poly)saccharides represent ideal natural sources for the eco-friendly hydrothermal synthesis of semi-carbonized materials (hydrothermal carbons, HCs). HCs are nowadays considered alternative green conductive materials to more expensive graphene or carbon nanotubes (CNTs). The main objective of the proposal is the development of a new generation of sustainable electrochemical sensors constructed from Cu-based/(poly)saccharide-derive d HCs composites. The engineering of HCs supports through hard/soft template strategies or the obtaining of HCs/CNTs hybrid structures gave rise to stable mesoporous materials with controlled pore structures that are expected to enhance the conductivity of the carbonaceous materials. The embedding of Cu-based nanoparticles into the HCs matrix or supported on the pre-designed porous HCs materials will lead to composites of which sensitivity toward several analytes will be tested. The social and environmental impact, relying on our scientific results, represent a step forward to a cleaner environment. The involvement of young researchers in our team will help them to acquire knowledge and new research skills and will also familiarize them with research themes related to green chemistry issues, like the minimization of waste and clean synthesis.</a:t>
              </a:r>
              <a:endParaRPr lang="x-none" dirty="0">
                <a:latin typeface="Comic Sans MS" panose="030F0902030302020204" pitchFamily="66" charset="0"/>
              </a:endParaRPr>
            </a:p>
          </p:txBody>
        </p:sp>
      </p:grpSp>
    </p:spTree>
    <p:extLst>
      <p:ext uri="{BB962C8B-B14F-4D97-AF65-F5344CB8AC3E}">
        <p14:creationId xmlns:p14="http://schemas.microsoft.com/office/powerpoint/2010/main" val="228124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F24A1D-3373-4831-AD51-C49B4E064320}"/>
              </a:ext>
            </a:extLst>
          </p:cNvPr>
          <p:cNvGrpSpPr/>
          <p:nvPr/>
        </p:nvGrpSpPr>
        <p:grpSpPr>
          <a:xfrm>
            <a:off x="0" y="90453"/>
            <a:ext cx="11630024" cy="6321519"/>
            <a:chOff x="0" y="90453"/>
            <a:chExt cx="11630024" cy="6321519"/>
          </a:xfrm>
        </p:grpSpPr>
        <p:sp>
          <p:nvSpPr>
            <p:cNvPr id="2" name="TextBox 1">
              <a:extLst>
                <a:ext uri="{FF2B5EF4-FFF2-40B4-BE49-F238E27FC236}">
                  <a16:creationId xmlns:a16="http://schemas.microsoft.com/office/drawing/2014/main" id="{000364E4-7AEB-4549-B44D-B8A8EDAB11D2}"/>
                </a:ext>
              </a:extLst>
            </p:cNvPr>
            <p:cNvSpPr txBox="1"/>
            <p:nvPr/>
          </p:nvSpPr>
          <p:spPr>
            <a:xfrm>
              <a:off x="0" y="90453"/>
              <a:ext cx="2028119" cy="523220"/>
            </a:xfrm>
            <a:prstGeom prst="rect">
              <a:avLst/>
            </a:prstGeom>
            <a:noFill/>
          </p:spPr>
          <p:txBody>
            <a:bodyPr wrap="none" rtlCol="0">
              <a:spAutoFit/>
            </a:bodyPr>
            <a:lstStyle/>
            <a:p>
              <a:r>
                <a:rPr lang="x-none" sz="2800" b="1" dirty="0">
                  <a:solidFill>
                    <a:schemeClr val="accent6">
                      <a:lumMod val="75000"/>
                    </a:schemeClr>
                  </a:solidFill>
                  <a:latin typeface="Comic Sans MS" panose="030F0902030302020204" pitchFamily="66" charset="0"/>
                </a:rPr>
                <a:t>Objectives</a:t>
              </a:r>
            </a:p>
          </p:txBody>
        </p:sp>
        <p:sp>
          <p:nvSpPr>
            <p:cNvPr id="4" name="TextBox 3">
              <a:extLst>
                <a:ext uri="{FF2B5EF4-FFF2-40B4-BE49-F238E27FC236}">
                  <a16:creationId xmlns:a16="http://schemas.microsoft.com/office/drawing/2014/main" id="{18C8E7E8-9760-354B-BFEE-DFBB17220AF5}"/>
                </a:ext>
              </a:extLst>
            </p:cNvPr>
            <p:cNvSpPr txBox="1"/>
            <p:nvPr/>
          </p:nvSpPr>
          <p:spPr>
            <a:xfrm>
              <a:off x="97971" y="762712"/>
              <a:ext cx="11532053" cy="923330"/>
            </a:xfrm>
            <a:prstGeom prst="rect">
              <a:avLst/>
            </a:prstGeom>
            <a:noFill/>
          </p:spPr>
          <p:txBody>
            <a:bodyPr wrap="square" rtlCol="0">
              <a:spAutoFit/>
            </a:bodyPr>
            <a:lstStyle/>
            <a:p>
              <a:pPr algn="just"/>
              <a:r>
                <a:rPr lang="en-GB" b="1" dirty="0">
                  <a:latin typeface="Comic Sans MS" panose="030F0902030302020204" pitchFamily="66" charset="0"/>
                </a:rPr>
                <a:t>Main scientific objective</a:t>
              </a:r>
              <a:r>
                <a:rPr lang="en-GB" dirty="0">
                  <a:latin typeface="Comic Sans MS" panose="030F0902030302020204" pitchFamily="66" charset="0"/>
                </a:rPr>
                <a:t>: the development of a new generation of “green” and sustainable electrochemical sensors constructed from copper-based/polysaccharide-derived hydrothermal carbons (HCs) composites. </a:t>
              </a:r>
              <a:endParaRPr lang="x-none" dirty="0">
                <a:latin typeface="Comic Sans MS" panose="030F0902030302020204" pitchFamily="66" charset="0"/>
              </a:endParaRPr>
            </a:p>
          </p:txBody>
        </p:sp>
        <p:pic>
          <p:nvPicPr>
            <p:cNvPr id="5" name="Picture 4">
              <a:extLst>
                <a:ext uri="{FF2B5EF4-FFF2-40B4-BE49-F238E27FC236}">
                  <a16:creationId xmlns:a16="http://schemas.microsoft.com/office/drawing/2014/main" id="{C54D0F45-B219-5646-B980-1DD90C56B9BF}"/>
                </a:ext>
              </a:extLst>
            </p:cNvPr>
            <p:cNvPicPr/>
            <p:nvPr/>
          </p:nvPicPr>
          <p:blipFill>
            <a:blip r:embed="rId2"/>
            <a:stretch>
              <a:fillRect/>
            </a:stretch>
          </p:blipFill>
          <p:spPr>
            <a:xfrm>
              <a:off x="2028118" y="1686042"/>
              <a:ext cx="8311636" cy="2628755"/>
            </a:xfrm>
            <a:prstGeom prst="rect">
              <a:avLst/>
            </a:prstGeom>
          </p:spPr>
        </p:pic>
        <p:sp>
          <p:nvSpPr>
            <p:cNvPr id="7" name="TextBox 6">
              <a:extLst>
                <a:ext uri="{FF2B5EF4-FFF2-40B4-BE49-F238E27FC236}">
                  <a16:creationId xmlns:a16="http://schemas.microsoft.com/office/drawing/2014/main" id="{1ECE2D8B-8221-4DAE-A067-517175AFA7AC}"/>
                </a:ext>
              </a:extLst>
            </p:cNvPr>
            <p:cNvSpPr txBox="1"/>
            <p:nvPr/>
          </p:nvSpPr>
          <p:spPr>
            <a:xfrm>
              <a:off x="321549" y="3723358"/>
              <a:ext cx="1329210"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G - glucose</a:t>
              </a:r>
            </a:p>
          </p:txBody>
        </p:sp>
        <p:sp>
          <p:nvSpPr>
            <p:cNvPr id="8" name="TextBox 7">
              <a:extLst>
                <a:ext uri="{FF2B5EF4-FFF2-40B4-BE49-F238E27FC236}">
                  <a16:creationId xmlns:a16="http://schemas.microsoft.com/office/drawing/2014/main" id="{E7078A13-A383-4A6E-BBA4-A442C8DFC35D}"/>
                </a:ext>
              </a:extLst>
            </p:cNvPr>
            <p:cNvSpPr txBox="1"/>
            <p:nvPr/>
          </p:nvSpPr>
          <p:spPr>
            <a:xfrm>
              <a:off x="177278" y="4031284"/>
              <a:ext cx="1654620"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CS -  chitosan</a:t>
              </a:r>
            </a:p>
          </p:txBody>
        </p:sp>
        <p:sp>
          <p:nvSpPr>
            <p:cNvPr id="9" name="TextBox 8">
              <a:extLst>
                <a:ext uri="{FF2B5EF4-FFF2-40B4-BE49-F238E27FC236}">
                  <a16:creationId xmlns:a16="http://schemas.microsoft.com/office/drawing/2014/main" id="{502DBF77-F412-4DD8-9C6C-302AB1D07C3F}"/>
                </a:ext>
              </a:extLst>
            </p:cNvPr>
            <p:cNvSpPr txBox="1"/>
            <p:nvPr/>
          </p:nvSpPr>
          <p:spPr>
            <a:xfrm>
              <a:off x="153888" y="4357144"/>
              <a:ext cx="2037737"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CR -  carrageenan</a:t>
              </a:r>
            </a:p>
          </p:txBody>
        </p:sp>
        <p:sp>
          <p:nvSpPr>
            <p:cNvPr id="10" name="TextBox 9">
              <a:extLst>
                <a:ext uri="{FF2B5EF4-FFF2-40B4-BE49-F238E27FC236}">
                  <a16:creationId xmlns:a16="http://schemas.microsoft.com/office/drawing/2014/main" id="{9D21E9DD-BC1A-43F0-84CB-2B35CA0BF78B}"/>
                </a:ext>
              </a:extLst>
            </p:cNvPr>
            <p:cNvSpPr txBox="1"/>
            <p:nvPr/>
          </p:nvSpPr>
          <p:spPr>
            <a:xfrm>
              <a:off x="2705101" y="4357144"/>
              <a:ext cx="8267699" cy="584775"/>
            </a:xfrm>
            <a:prstGeom prst="rect">
              <a:avLst/>
            </a:prstGeom>
            <a:noFill/>
          </p:spPr>
          <p:txBody>
            <a:bodyPr wrap="square" rtlCol="0">
              <a:spAutoFit/>
            </a:bodyPr>
            <a:lstStyle/>
            <a:p>
              <a:r>
                <a:rPr lang="en-US" sz="1600" dirty="0">
                  <a:latin typeface="Comic Sans MS" panose="030F0702030302020204" pitchFamily="66" charset="0"/>
                </a:rPr>
                <a:t>HTC –carbonaceous material derived from (poli)saccharides and obtained through hydrothermal synthesis</a:t>
              </a:r>
            </a:p>
          </p:txBody>
        </p:sp>
        <p:sp>
          <p:nvSpPr>
            <p:cNvPr id="11" name="TextBox 10">
              <a:extLst>
                <a:ext uri="{FF2B5EF4-FFF2-40B4-BE49-F238E27FC236}">
                  <a16:creationId xmlns:a16="http://schemas.microsoft.com/office/drawing/2014/main" id="{33905D26-FE0F-4B44-B22E-1654C6DD1F47}"/>
                </a:ext>
              </a:extLst>
            </p:cNvPr>
            <p:cNvSpPr txBox="1"/>
            <p:nvPr/>
          </p:nvSpPr>
          <p:spPr>
            <a:xfrm>
              <a:off x="2705101" y="4890672"/>
              <a:ext cx="6096541" cy="338554"/>
            </a:xfrm>
            <a:prstGeom prst="rect">
              <a:avLst/>
            </a:prstGeom>
            <a:noFill/>
          </p:spPr>
          <p:txBody>
            <a:bodyPr wrap="none" rtlCol="0">
              <a:spAutoFit/>
            </a:bodyPr>
            <a:lstStyle/>
            <a:p>
              <a:r>
                <a:rPr lang="en-US" sz="1600" dirty="0">
                  <a:latin typeface="Comic Sans MS" panose="030F0702030302020204" pitchFamily="66" charset="0"/>
                </a:rPr>
                <a:t>HT – hard template (sacrificial inorganic mesoporous material)</a:t>
              </a:r>
            </a:p>
          </p:txBody>
        </p:sp>
        <p:sp>
          <p:nvSpPr>
            <p:cNvPr id="12" name="TextBox 11">
              <a:extLst>
                <a:ext uri="{FF2B5EF4-FFF2-40B4-BE49-F238E27FC236}">
                  <a16:creationId xmlns:a16="http://schemas.microsoft.com/office/drawing/2014/main" id="{DE9231A6-0078-4697-B235-A7B2557C7B3F}"/>
                </a:ext>
              </a:extLst>
            </p:cNvPr>
            <p:cNvSpPr txBox="1"/>
            <p:nvPr/>
          </p:nvSpPr>
          <p:spPr>
            <a:xfrm>
              <a:off x="2705101" y="5175189"/>
              <a:ext cx="3055645" cy="338554"/>
            </a:xfrm>
            <a:prstGeom prst="rect">
              <a:avLst/>
            </a:prstGeom>
            <a:noFill/>
          </p:spPr>
          <p:txBody>
            <a:bodyPr wrap="none" rtlCol="0">
              <a:spAutoFit/>
            </a:bodyPr>
            <a:lstStyle/>
            <a:p>
              <a:r>
                <a:rPr lang="en-US" sz="1600" dirty="0">
                  <a:latin typeface="Comic Sans MS" panose="030F0702030302020204" pitchFamily="66" charset="0"/>
                </a:rPr>
                <a:t>ST – soft template (polymers)</a:t>
              </a:r>
            </a:p>
          </p:txBody>
        </p:sp>
        <p:sp>
          <p:nvSpPr>
            <p:cNvPr id="13" name="TextBox 12">
              <a:extLst>
                <a:ext uri="{FF2B5EF4-FFF2-40B4-BE49-F238E27FC236}">
                  <a16:creationId xmlns:a16="http://schemas.microsoft.com/office/drawing/2014/main" id="{945117E2-16FE-4FAD-B4B7-372686D54FAD}"/>
                </a:ext>
              </a:extLst>
            </p:cNvPr>
            <p:cNvSpPr txBox="1"/>
            <p:nvPr/>
          </p:nvSpPr>
          <p:spPr>
            <a:xfrm>
              <a:off x="2705101" y="5440875"/>
              <a:ext cx="2436886" cy="338554"/>
            </a:xfrm>
            <a:prstGeom prst="rect">
              <a:avLst/>
            </a:prstGeom>
            <a:noFill/>
          </p:spPr>
          <p:txBody>
            <a:bodyPr wrap="none" rtlCol="0">
              <a:spAutoFit/>
            </a:bodyPr>
            <a:lstStyle/>
            <a:p>
              <a:r>
                <a:rPr lang="en-US" sz="1600" dirty="0">
                  <a:latin typeface="Comic Sans MS" panose="030F0702030302020204" pitchFamily="66" charset="0"/>
                </a:rPr>
                <a:t>CNT –carbon nanotubes</a:t>
              </a:r>
            </a:p>
          </p:txBody>
        </p:sp>
        <p:sp>
          <p:nvSpPr>
            <p:cNvPr id="14" name="TextBox 13">
              <a:extLst>
                <a:ext uri="{FF2B5EF4-FFF2-40B4-BE49-F238E27FC236}">
                  <a16:creationId xmlns:a16="http://schemas.microsoft.com/office/drawing/2014/main" id="{8F7D1E9B-E4DA-4E74-A4D7-A6C71BDB30ED}"/>
                </a:ext>
              </a:extLst>
            </p:cNvPr>
            <p:cNvSpPr txBox="1"/>
            <p:nvPr/>
          </p:nvSpPr>
          <p:spPr>
            <a:xfrm>
              <a:off x="2703588" y="5762754"/>
              <a:ext cx="5343129" cy="338554"/>
            </a:xfrm>
            <a:prstGeom prst="rect">
              <a:avLst/>
            </a:prstGeom>
            <a:noFill/>
          </p:spPr>
          <p:txBody>
            <a:bodyPr wrap="none" rtlCol="0">
              <a:spAutoFit/>
            </a:bodyPr>
            <a:lstStyle/>
            <a:p>
              <a:r>
                <a:rPr lang="en-US" sz="1600" dirty="0">
                  <a:latin typeface="Comic Sans MS" panose="030F0702030302020204" pitchFamily="66" charset="0"/>
                </a:rPr>
                <a:t>SHC – carbonaceous material with spherical structure</a:t>
              </a:r>
            </a:p>
          </p:txBody>
        </p:sp>
        <p:sp>
          <p:nvSpPr>
            <p:cNvPr id="15" name="TextBox 14">
              <a:extLst>
                <a:ext uri="{FF2B5EF4-FFF2-40B4-BE49-F238E27FC236}">
                  <a16:creationId xmlns:a16="http://schemas.microsoft.com/office/drawing/2014/main" id="{726B12E2-FD62-4294-8C4D-DECF483A7848}"/>
                </a:ext>
              </a:extLst>
            </p:cNvPr>
            <p:cNvSpPr txBox="1"/>
            <p:nvPr/>
          </p:nvSpPr>
          <p:spPr>
            <a:xfrm>
              <a:off x="2697724" y="6073418"/>
              <a:ext cx="4227439" cy="338554"/>
            </a:xfrm>
            <a:prstGeom prst="rect">
              <a:avLst/>
            </a:prstGeom>
            <a:noFill/>
          </p:spPr>
          <p:txBody>
            <a:bodyPr wrap="none" rtlCol="0">
              <a:spAutoFit/>
            </a:bodyPr>
            <a:lstStyle/>
            <a:p>
              <a:r>
                <a:rPr lang="en-US" sz="1600" dirty="0">
                  <a:latin typeface="Comic Sans MS" panose="030F0702030302020204" pitchFamily="66" charset="0"/>
                </a:rPr>
                <a:t>MHC – mesoporous carbonaceous material</a:t>
              </a:r>
            </a:p>
          </p:txBody>
        </p:sp>
      </p:grpSp>
    </p:spTree>
    <p:extLst>
      <p:ext uri="{BB962C8B-B14F-4D97-AF65-F5344CB8AC3E}">
        <p14:creationId xmlns:p14="http://schemas.microsoft.com/office/powerpoint/2010/main" val="362889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B30800-386A-4260-9B8A-DB90783DDFA3}"/>
              </a:ext>
            </a:extLst>
          </p:cNvPr>
          <p:cNvGrpSpPr/>
          <p:nvPr/>
        </p:nvGrpSpPr>
        <p:grpSpPr>
          <a:xfrm>
            <a:off x="0" y="19050"/>
            <a:ext cx="12091987" cy="6145395"/>
            <a:chOff x="0" y="19050"/>
            <a:chExt cx="12091987" cy="6145395"/>
          </a:xfrm>
        </p:grpSpPr>
        <p:sp>
          <p:nvSpPr>
            <p:cNvPr id="2" name="TextBox 1">
              <a:extLst>
                <a:ext uri="{FF2B5EF4-FFF2-40B4-BE49-F238E27FC236}">
                  <a16:creationId xmlns:a16="http://schemas.microsoft.com/office/drawing/2014/main" id="{72A0BDE1-9C4D-4F04-87B5-0CF10D316D2E}"/>
                </a:ext>
              </a:extLst>
            </p:cNvPr>
            <p:cNvSpPr txBox="1"/>
            <p:nvPr/>
          </p:nvSpPr>
          <p:spPr>
            <a:xfrm>
              <a:off x="100012" y="1132105"/>
              <a:ext cx="11991975" cy="5032340"/>
            </a:xfrm>
            <a:prstGeom prst="rect">
              <a:avLst/>
            </a:prstGeom>
            <a:noFill/>
          </p:spPr>
          <p:txBody>
            <a:bodyPr wrap="square" rtlCol="0">
              <a:spAutoFit/>
            </a:bodyPr>
            <a:lstStyle/>
            <a:p>
              <a:pPr algn="just">
                <a:lnSpc>
                  <a:spcPct val="150000"/>
                </a:lnSpc>
                <a:tabLst>
                  <a:tab pos="1657350" algn="l"/>
                  <a:tab pos="4572000" algn="l"/>
                </a:tabLst>
              </a:pPr>
              <a:r>
                <a:rPr lang="en-GB" dirty="0">
                  <a:solidFill>
                    <a:srgbClr val="C00000"/>
                  </a:solidFill>
                  <a:latin typeface="Comic Sans MS" panose="030F0902030302020204" pitchFamily="66" charset="0"/>
                </a:rPr>
                <a:t>O1. Design of hybrid copper-based/polysaccharide-derived HC composites. </a:t>
              </a:r>
            </a:p>
            <a:p>
              <a:pPr algn="just">
                <a:lnSpc>
                  <a:spcPct val="150000"/>
                </a:lnSpc>
                <a:tabLst>
                  <a:tab pos="1657350" algn="l"/>
                  <a:tab pos="4572000" algn="l"/>
                </a:tabLst>
              </a:pPr>
              <a:r>
                <a:rPr lang="en-GB" dirty="0">
                  <a:latin typeface="Comic Sans MS" panose="030F0902030302020204" pitchFamily="66" charset="0"/>
                </a:rPr>
                <a:t>I. Engineering the polysaccharide-derived HC support. Our aim is to obtain highly conductive HCs-based materials by the fine tuning/tailoring of the morphological and textural properties of the carbonaceous platforms. Highly porous carbohydrates-derived (heteroatom-doped) HCs materials are envisaged, considering that a large specific surface area provides abundant electroactive sites that are strongly related to an enhanced electrical conductivity. Thus, our goal is to design carbonaceous hollow/solid spherical shaped structures; highly porous carbon-based material by employing hard templates (sacrificial inorganic templates) or soft templates (polymers); N or S-single doped and N/S co-doped HCs support; HCs-based polysaccharides/CNTs (single-walled/multi-walled carbon nanotubes, SWNTs/MWNTs) hybrid structures. </a:t>
              </a:r>
              <a:br>
                <a:rPr lang="en-GB" dirty="0">
                  <a:latin typeface="Comic Sans MS" panose="030F0902030302020204" pitchFamily="66" charset="0"/>
                </a:rPr>
              </a:br>
              <a:r>
                <a:rPr lang="en-GB" dirty="0">
                  <a:latin typeface="Comic Sans MS" panose="030F0902030302020204" pitchFamily="66" charset="0"/>
                </a:rPr>
                <a:t>II. Design and synthesis of copper-based/(poly)saccharide-de rived HC composites. We aim to obtain </a:t>
              </a:r>
              <a:r>
                <a:rPr lang="en-GB" dirty="0" err="1">
                  <a:latin typeface="Comic Sans MS" panose="030F0902030302020204" pitchFamily="66" charset="0"/>
                </a:rPr>
                <a:t>CuNPs</a:t>
              </a:r>
              <a:r>
                <a:rPr lang="en-GB" dirty="0">
                  <a:latin typeface="Comic Sans MS" panose="030F0902030302020204" pitchFamily="66" charset="0"/>
                </a:rPr>
                <a:t> and/or </a:t>
              </a:r>
              <a:r>
                <a:rPr lang="en-GB" dirty="0" err="1">
                  <a:latin typeface="Comic Sans MS" panose="030F0902030302020204" pitchFamily="66" charset="0"/>
                </a:rPr>
                <a:t>Cu</a:t>
              </a:r>
              <a:r>
                <a:rPr lang="en-GB" baseline="-25000" dirty="0" err="1">
                  <a:latin typeface="Comic Sans MS" panose="030F0902030302020204" pitchFamily="66" charset="0"/>
                </a:rPr>
                <a:t>x</a:t>
              </a:r>
              <a:r>
                <a:rPr lang="en-GB" dirty="0" err="1">
                  <a:latin typeface="Comic Sans MS" panose="030F0902030302020204" pitchFamily="66" charset="0"/>
                </a:rPr>
                <a:t>ONPs</a:t>
              </a:r>
              <a:r>
                <a:rPr lang="en-GB" dirty="0">
                  <a:latin typeface="Comic Sans MS" panose="030F0902030302020204" pitchFamily="66" charset="0"/>
                </a:rPr>
                <a:t> (x = 1, 2) materials, either embedded in the HCs matrix or impregnated onto the engineered HCs scaffold.</a:t>
              </a:r>
              <a:endParaRPr lang="x-none" dirty="0">
                <a:latin typeface="Comic Sans MS" panose="030F0902030302020204" pitchFamily="66" charset="0"/>
              </a:endParaRPr>
            </a:p>
          </p:txBody>
        </p:sp>
        <p:sp>
          <p:nvSpPr>
            <p:cNvPr id="3" name="TextBox 2">
              <a:extLst>
                <a:ext uri="{FF2B5EF4-FFF2-40B4-BE49-F238E27FC236}">
                  <a16:creationId xmlns:a16="http://schemas.microsoft.com/office/drawing/2014/main" id="{31EC416E-F123-4E1F-BAB3-C8F7D9F61F0C}"/>
                </a:ext>
              </a:extLst>
            </p:cNvPr>
            <p:cNvSpPr txBox="1"/>
            <p:nvPr/>
          </p:nvSpPr>
          <p:spPr>
            <a:xfrm>
              <a:off x="0" y="19050"/>
              <a:ext cx="3464410" cy="523220"/>
            </a:xfrm>
            <a:prstGeom prst="rect">
              <a:avLst/>
            </a:prstGeom>
            <a:noFill/>
          </p:spPr>
          <p:txBody>
            <a:bodyPr wrap="none" rtlCol="0">
              <a:spAutoFit/>
            </a:bodyPr>
            <a:lstStyle/>
            <a:p>
              <a:r>
                <a:rPr lang="en-US" sz="2800" b="1" dirty="0">
                  <a:solidFill>
                    <a:schemeClr val="accent6">
                      <a:lumMod val="75000"/>
                    </a:schemeClr>
                  </a:solidFill>
                  <a:latin typeface="Comic Sans MS" panose="030F0702030302020204" pitchFamily="66" charset="0"/>
                </a:rPr>
                <a:t>Specific</a:t>
              </a:r>
              <a:r>
                <a:rPr lang="en-US" sz="2400" b="1" dirty="0">
                  <a:solidFill>
                    <a:schemeClr val="accent6">
                      <a:lumMod val="75000"/>
                    </a:schemeClr>
                  </a:solidFill>
                  <a:latin typeface="Comic Sans MS" panose="030F0702030302020204" pitchFamily="66" charset="0"/>
                </a:rPr>
                <a:t> </a:t>
              </a:r>
              <a:r>
                <a:rPr lang="en-US" sz="2800" b="1" dirty="0">
                  <a:solidFill>
                    <a:schemeClr val="accent6">
                      <a:lumMod val="75000"/>
                    </a:schemeClr>
                  </a:solidFill>
                  <a:latin typeface="Comic Sans MS" panose="030F0702030302020204" pitchFamily="66" charset="0"/>
                </a:rPr>
                <a:t>objectives</a:t>
              </a:r>
            </a:p>
          </p:txBody>
        </p:sp>
      </p:grpSp>
    </p:spTree>
    <p:extLst>
      <p:ext uri="{BB962C8B-B14F-4D97-AF65-F5344CB8AC3E}">
        <p14:creationId xmlns:p14="http://schemas.microsoft.com/office/powerpoint/2010/main" val="12425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6ED254-8AFB-4BAF-A41C-FB833AB0D74B}"/>
              </a:ext>
            </a:extLst>
          </p:cNvPr>
          <p:cNvGrpSpPr/>
          <p:nvPr/>
        </p:nvGrpSpPr>
        <p:grpSpPr>
          <a:xfrm>
            <a:off x="0" y="19050"/>
            <a:ext cx="11843657" cy="6354074"/>
            <a:chOff x="0" y="19050"/>
            <a:chExt cx="11843657" cy="6354074"/>
          </a:xfrm>
        </p:grpSpPr>
        <p:sp>
          <p:nvSpPr>
            <p:cNvPr id="3" name="TextBox 2">
              <a:extLst>
                <a:ext uri="{FF2B5EF4-FFF2-40B4-BE49-F238E27FC236}">
                  <a16:creationId xmlns:a16="http://schemas.microsoft.com/office/drawing/2014/main" id="{DAA928C2-B88D-6848-9470-DB3642EFE434}"/>
                </a:ext>
              </a:extLst>
            </p:cNvPr>
            <p:cNvSpPr txBox="1"/>
            <p:nvPr/>
          </p:nvSpPr>
          <p:spPr>
            <a:xfrm>
              <a:off x="65315" y="925286"/>
              <a:ext cx="11778342" cy="5447838"/>
            </a:xfrm>
            <a:prstGeom prst="rect">
              <a:avLst/>
            </a:prstGeom>
            <a:noFill/>
          </p:spPr>
          <p:txBody>
            <a:bodyPr wrap="square" rtlCol="0">
              <a:spAutoFit/>
            </a:bodyPr>
            <a:lstStyle/>
            <a:p>
              <a:pPr algn="just">
                <a:lnSpc>
                  <a:spcPct val="150000"/>
                </a:lnSpc>
              </a:pPr>
              <a:r>
                <a:rPr lang="en-GB" dirty="0">
                  <a:solidFill>
                    <a:srgbClr val="C00000"/>
                  </a:solidFill>
                  <a:latin typeface="Comic Sans MS" panose="030F0902030302020204" pitchFamily="66" charset="0"/>
                </a:rPr>
                <a:t>O2. Assembling and optimization of a </a:t>
              </a:r>
              <a:r>
                <a:rPr lang="en-GB" dirty="0" err="1">
                  <a:solidFill>
                    <a:srgbClr val="C00000"/>
                  </a:solidFill>
                  <a:latin typeface="Comic Sans MS" panose="030F0902030302020204" pitchFamily="66" charset="0"/>
                </a:rPr>
                <a:t>CuNPs</a:t>
              </a:r>
              <a:r>
                <a:rPr lang="en-GB" dirty="0">
                  <a:solidFill>
                    <a:srgbClr val="C00000"/>
                  </a:solidFill>
                  <a:latin typeface="Comic Sans MS" panose="030F0902030302020204" pitchFamily="66" charset="0"/>
                </a:rPr>
                <a:t> and/or </a:t>
              </a:r>
              <a:r>
                <a:rPr lang="en-GB" dirty="0" err="1">
                  <a:solidFill>
                    <a:srgbClr val="C00000"/>
                  </a:solidFill>
                  <a:latin typeface="Comic Sans MS" panose="030F0902030302020204" pitchFamily="66" charset="0"/>
                </a:rPr>
                <a:t>CuxONPs</a:t>
              </a:r>
              <a:r>
                <a:rPr lang="en-GB" dirty="0">
                  <a:solidFill>
                    <a:srgbClr val="C00000"/>
                  </a:solidFill>
                  <a:latin typeface="Comic Sans MS" panose="030F0902030302020204" pitchFamily="66" charset="0"/>
                </a:rPr>
                <a:t>/HCs composite functional sensor. </a:t>
              </a:r>
              <a:r>
                <a:rPr lang="en-GB" dirty="0">
                  <a:latin typeface="Comic Sans MS" panose="030F0902030302020204" pitchFamily="66" charset="0"/>
                </a:rPr>
                <a:t>This will require a systematic investigation of the electrochemical response of the obtained composite nanomaterials towards different analytes, active biological compounds and anticancer drug, in terms of detection limits, linear range of the response, sensitivity, repeatability, reproducibility, operational stability.</a:t>
              </a:r>
            </a:p>
            <a:p>
              <a:pPr algn="just">
                <a:lnSpc>
                  <a:spcPct val="150000"/>
                </a:lnSpc>
              </a:pPr>
              <a:r>
                <a:rPr lang="en-GB" dirty="0">
                  <a:latin typeface="Comic Sans MS" panose="030F0902030302020204" pitchFamily="66" charset="0"/>
                </a:rPr>
                <a:t> </a:t>
              </a:r>
              <a:br>
                <a:rPr lang="en-GB" dirty="0">
                  <a:latin typeface="Comic Sans MS" panose="030F0902030302020204" pitchFamily="66" charset="0"/>
                </a:rPr>
              </a:br>
              <a:r>
                <a:rPr lang="en-GB" dirty="0">
                  <a:solidFill>
                    <a:srgbClr val="C00000"/>
                  </a:solidFill>
                  <a:latin typeface="Comic Sans MS" panose="030F0902030302020204" pitchFamily="66" charset="0"/>
                </a:rPr>
                <a:t>O3. Establishing the structure-electrocatalytic activity correlation of copper-based/HCs (poly)saccharides-derived composites. </a:t>
              </a:r>
              <a:r>
                <a:rPr lang="en-GB" dirty="0">
                  <a:latin typeface="Comic Sans MS" panose="030F0902030302020204" pitchFamily="66" charset="0"/>
                </a:rPr>
                <a:t>The relationship between the morpho-structural features of the obtained composite materials and their electrochemical properties is crucial in achieving a highly responsive sensor to different analytes. The synthetic procedures, namely modified HTC processes and soft chemistry methods, provide a high degree of control on the structural/textural properties of the HC support and the copper-based NPs, respectively. The electrochemical feedback of the assembled sensor will allow us to establish the best reaction conditions and, further the best chemical composition and structural properties of the composites to achieve a functional sensor.</a:t>
              </a:r>
              <a:endParaRPr lang="x-none" dirty="0">
                <a:latin typeface="Comic Sans MS" panose="030F0902030302020204" pitchFamily="66" charset="0"/>
              </a:endParaRPr>
            </a:p>
          </p:txBody>
        </p:sp>
        <p:sp>
          <p:nvSpPr>
            <p:cNvPr id="5" name="TextBox 4">
              <a:extLst>
                <a:ext uri="{FF2B5EF4-FFF2-40B4-BE49-F238E27FC236}">
                  <a16:creationId xmlns:a16="http://schemas.microsoft.com/office/drawing/2014/main" id="{D9A3E88B-902B-42EF-812B-F9FDD3170246}"/>
                </a:ext>
              </a:extLst>
            </p:cNvPr>
            <p:cNvSpPr txBox="1"/>
            <p:nvPr/>
          </p:nvSpPr>
          <p:spPr>
            <a:xfrm>
              <a:off x="0" y="19050"/>
              <a:ext cx="3486852" cy="523220"/>
            </a:xfrm>
            <a:prstGeom prst="rect">
              <a:avLst/>
            </a:prstGeom>
            <a:noFill/>
          </p:spPr>
          <p:txBody>
            <a:bodyPr wrap="none" rtlCol="0">
              <a:spAutoFit/>
            </a:bodyPr>
            <a:lstStyle/>
            <a:p>
              <a:r>
                <a:rPr lang="en-US" sz="2800" b="1" dirty="0">
                  <a:solidFill>
                    <a:schemeClr val="accent6">
                      <a:lumMod val="75000"/>
                    </a:schemeClr>
                  </a:solidFill>
                  <a:latin typeface="Comic Sans MS" panose="030F0702030302020204" pitchFamily="66" charset="0"/>
                </a:rPr>
                <a:t>Specific objectives</a:t>
              </a:r>
            </a:p>
          </p:txBody>
        </p:sp>
      </p:grpSp>
    </p:spTree>
    <p:extLst>
      <p:ext uri="{BB962C8B-B14F-4D97-AF65-F5344CB8AC3E}">
        <p14:creationId xmlns:p14="http://schemas.microsoft.com/office/powerpoint/2010/main" val="376365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A624A11-9D0F-490E-B770-3C3F7C0285FE}"/>
              </a:ext>
            </a:extLst>
          </p:cNvPr>
          <p:cNvGrpSpPr/>
          <p:nvPr/>
        </p:nvGrpSpPr>
        <p:grpSpPr>
          <a:xfrm>
            <a:off x="143118" y="3499"/>
            <a:ext cx="11314432" cy="6463262"/>
            <a:chOff x="143118" y="3499"/>
            <a:chExt cx="11314432" cy="6463262"/>
          </a:xfrm>
        </p:grpSpPr>
        <p:grpSp>
          <p:nvGrpSpPr>
            <p:cNvPr id="16" name="Group 15">
              <a:extLst>
                <a:ext uri="{FF2B5EF4-FFF2-40B4-BE49-F238E27FC236}">
                  <a16:creationId xmlns:a16="http://schemas.microsoft.com/office/drawing/2014/main" id="{A7E2FEE7-00A0-4E0D-B4B0-60D70C970EFB}"/>
                </a:ext>
              </a:extLst>
            </p:cNvPr>
            <p:cNvGrpSpPr/>
            <p:nvPr/>
          </p:nvGrpSpPr>
          <p:grpSpPr>
            <a:xfrm>
              <a:off x="143118" y="3499"/>
              <a:ext cx="11314432" cy="6141585"/>
              <a:chOff x="-56907" y="437986"/>
              <a:chExt cx="11314432" cy="6141585"/>
            </a:xfrm>
          </p:grpSpPr>
          <p:grpSp>
            <p:nvGrpSpPr>
              <p:cNvPr id="3" name="Group 2">
                <a:extLst>
                  <a:ext uri="{FF2B5EF4-FFF2-40B4-BE49-F238E27FC236}">
                    <a16:creationId xmlns:a16="http://schemas.microsoft.com/office/drawing/2014/main" id="{0025A56E-94C7-4625-ACCA-CA2861D3FE4A}"/>
                  </a:ext>
                </a:extLst>
              </p:cNvPr>
              <p:cNvGrpSpPr/>
              <p:nvPr/>
            </p:nvGrpSpPr>
            <p:grpSpPr>
              <a:xfrm>
                <a:off x="-56907" y="437986"/>
                <a:ext cx="11314432" cy="1155931"/>
                <a:chOff x="-126366" y="-143966"/>
                <a:chExt cx="5645379" cy="1155931"/>
              </a:xfrm>
            </p:grpSpPr>
            <p:sp>
              <p:nvSpPr>
                <p:cNvPr id="2" name="TextBox 1">
                  <a:extLst>
                    <a:ext uri="{FF2B5EF4-FFF2-40B4-BE49-F238E27FC236}">
                      <a16:creationId xmlns:a16="http://schemas.microsoft.com/office/drawing/2014/main" id="{000364E4-7AEB-4549-B44D-B8A8EDAB11D2}"/>
                    </a:ext>
                  </a:extLst>
                </p:cNvPr>
                <p:cNvSpPr txBox="1"/>
                <p:nvPr/>
              </p:nvSpPr>
              <p:spPr>
                <a:xfrm>
                  <a:off x="-126366" y="-143966"/>
                  <a:ext cx="1816523" cy="523220"/>
                </a:xfrm>
                <a:prstGeom prst="rect">
                  <a:avLst/>
                </a:prstGeom>
                <a:noFill/>
              </p:spPr>
              <p:txBody>
                <a:bodyPr wrap="none" rtlCol="0">
                  <a:spAutoFit/>
                </a:bodyPr>
                <a:lstStyle/>
                <a:p>
                  <a:r>
                    <a:rPr lang="x-none" sz="2800" b="1" dirty="0">
                      <a:solidFill>
                        <a:schemeClr val="accent6">
                          <a:lumMod val="75000"/>
                        </a:schemeClr>
                      </a:solidFill>
                      <a:latin typeface="Comic Sans MS" panose="030F0902030302020204" pitchFamily="66" charset="0"/>
                    </a:rPr>
                    <a:t>Ob</a:t>
                  </a:r>
                  <a:r>
                    <a:rPr lang="en-US" sz="2800" b="1" dirty="0" err="1">
                      <a:solidFill>
                        <a:schemeClr val="accent6">
                          <a:lumMod val="75000"/>
                        </a:schemeClr>
                      </a:solidFill>
                      <a:latin typeface="Comic Sans MS" panose="030F0902030302020204" pitchFamily="66" charset="0"/>
                    </a:rPr>
                    <a:t>iective</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18C8E7E8-9760-354B-BFEE-DFBB17220AF5}"/>
                    </a:ext>
                  </a:extLst>
                </p:cNvPr>
                <p:cNvSpPr txBox="1"/>
                <p:nvPr/>
              </p:nvSpPr>
              <p:spPr>
                <a:xfrm>
                  <a:off x="-43683" y="365634"/>
                  <a:ext cx="5562696" cy="646331"/>
                </a:xfrm>
                <a:prstGeom prst="rect">
                  <a:avLst/>
                </a:prstGeom>
                <a:noFill/>
              </p:spPr>
              <p:txBody>
                <a:bodyPr wrap="square" rtlCol="0">
                  <a:spAutoFit/>
                </a:bodyPr>
                <a:lstStyle/>
                <a:p>
                  <a:pPr algn="just"/>
                  <a:r>
                    <a:rPr lang="en-GB" b="1" dirty="0" err="1">
                      <a:latin typeface="Comic Sans MS" panose="030F0902030302020204" pitchFamily="66" charset="0"/>
                    </a:rPr>
                    <a:t>Obiectivul</a:t>
                  </a:r>
                  <a:r>
                    <a:rPr lang="en-GB" b="1" dirty="0">
                      <a:latin typeface="Comic Sans MS" panose="030F0902030302020204" pitchFamily="66" charset="0"/>
                    </a:rPr>
                    <a:t> principal</a:t>
                  </a:r>
                  <a:r>
                    <a:rPr lang="en-GB" dirty="0">
                      <a:latin typeface="Comic Sans MS" panose="030F0902030302020204" pitchFamily="66" charset="0"/>
                    </a:rPr>
                    <a:t>: </a:t>
                  </a:r>
                  <a:r>
                    <a:rPr lang="en-GB" dirty="0" err="1">
                      <a:latin typeface="Comic Sans MS" panose="030F0902030302020204" pitchFamily="66" charset="0"/>
                    </a:rPr>
                    <a:t>dezvoltarea</a:t>
                  </a:r>
                  <a:r>
                    <a:rPr lang="en-GB" dirty="0">
                      <a:latin typeface="Comic Sans MS" panose="030F0902030302020204" pitchFamily="66" charset="0"/>
                    </a:rPr>
                    <a:t> </a:t>
                  </a:r>
                  <a:r>
                    <a:rPr lang="en-GB" dirty="0" err="1">
                      <a:latin typeface="Comic Sans MS" panose="030F0902030302020204" pitchFamily="66" charset="0"/>
                    </a:rPr>
                    <a:t>unei</a:t>
                  </a:r>
                  <a:r>
                    <a:rPr lang="en-GB" dirty="0">
                      <a:latin typeface="Comic Sans MS" panose="030F0902030302020204" pitchFamily="66" charset="0"/>
                    </a:rPr>
                    <a:t> </a:t>
                  </a:r>
                  <a:r>
                    <a:rPr lang="en-GB" dirty="0" err="1">
                      <a:latin typeface="Comic Sans MS" panose="030F0902030302020204" pitchFamily="66" charset="0"/>
                    </a:rPr>
                    <a:t>noi</a:t>
                  </a:r>
                  <a:r>
                    <a:rPr lang="en-GB" dirty="0">
                      <a:latin typeface="Comic Sans MS" panose="030F0902030302020204" pitchFamily="66" charset="0"/>
                    </a:rPr>
                    <a:t> </a:t>
                  </a:r>
                  <a:r>
                    <a:rPr lang="en-GB" dirty="0" err="1">
                      <a:latin typeface="Comic Sans MS" panose="030F0902030302020204" pitchFamily="66" charset="0"/>
                    </a:rPr>
                    <a:t>generaţii</a:t>
                  </a:r>
                  <a:r>
                    <a:rPr lang="en-GB" dirty="0">
                      <a:latin typeface="Comic Sans MS" panose="030F0902030302020204" pitchFamily="66" charset="0"/>
                    </a:rPr>
                    <a:t> de </a:t>
                  </a:r>
                  <a:r>
                    <a:rPr lang="en-GB" dirty="0" err="1">
                      <a:latin typeface="Comic Sans MS" panose="030F0902030302020204" pitchFamily="66" charset="0"/>
                    </a:rPr>
                    <a:t>senzori</a:t>
                  </a:r>
                  <a:r>
                    <a:rPr lang="en-GB" dirty="0">
                      <a:latin typeface="Comic Sans MS" panose="030F0902030302020204" pitchFamily="66" charset="0"/>
                    </a:rPr>
                    <a:t> </a:t>
                  </a:r>
                  <a:r>
                    <a:rPr lang="en-GB" dirty="0" err="1">
                      <a:latin typeface="Comic Sans MS" panose="030F0902030302020204" pitchFamily="66" charset="0"/>
                    </a:rPr>
                    <a:t>electrochimici</a:t>
                  </a:r>
                  <a:r>
                    <a:rPr lang="en-GB" dirty="0">
                      <a:latin typeface="Comic Sans MS" panose="030F0902030302020204" pitchFamily="66" charset="0"/>
                    </a:rPr>
                    <a:t> “</a:t>
                  </a:r>
                  <a:r>
                    <a:rPr lang="en-GB" dirty="0" err="1">
                      <a:latin typeface="Comic Sans MS" panose="030F0902030302020204" pitchFamily="66" charset="0"/>
                    </a:rPr>
                    <a:t>verzi</a:t>
                  </a:r>
                  <a:r>
                    <a:rPr lang="en-GB" dirty="0">
                      <a:latin typeface="Comic Sans MS" panose="030F0902030302020204" pitchFamily="66" charset="0"/>
                    </a:rPr>
                    <a:t>” </a:t>
                  </a:r>
                  <a:r>
                    <a:rPr lang="en-GB" dirty="0" err="1">
                      <a:latin typeface="Comic Sans MS" panose="030F0902030302020204" pitchFamily="66" charset="0"/>
                    </a:rPr>
                    <a:t>și</a:t>
                  </a:r>
                  <a:r>
                    <a:rPr lang="en-GB" dirty="0">
                      <a:latin typeface="Comic Sans MS" panose="030F0902030302020204" pitchFamily="66" charset="0"/>
                    </a:rPr>
                    <a:t> </a:t>
                  </a:r>
                  <a:r>
                    <a:rPr lang="en-GB" dirty="0" err="1">
                      <a:latin typeface="Comic Sans MS" panose="030F0902030302020204" pitchFamily="66" charset="0"/>
                    </a:rPr>
                    <a:t>sustenabili</a:t>
                  </a:r>
                  <a:r>
                    <a:rPr lang="en-GB" dirty="0">
                      <a:latin typeface="Comic Sans MS" panose="030F0902030302020204" pitchFamily="66" charset="0"/>
                    </a:rPr>
                    <a:t>, </a:t>
                  </a:r>
                  <a:r>
                    <a:rPr lang="en-GB" dirty="0" err="1">
                      <a:latin typeface="Comic Sans MS" panose="030F0902030302020204" pitchFamily="66" charset="0"/>
                    </a:rPr>
                    <a:t>asamblaţi</a:t>
                  </a:r>
                  <a:r>
                    <a:rPr lang="en-GB" dirty="0">
                      <a:latin typeface="Comic Sans MS" panose="030F0902030302020204" pitchFamily="66" charset="0"/>
                    </a:rPr>
                    <a:t> </a:t>
                  </a:r>
                  <a:r>
                    <a:rPr lang="en-US" dirty="0">
                      <a:latin typeface="Comic Sans MS" panose="030F0702030302020204" pitchFamily="66" charset="0"/>
                    </a:rPr>
                    <a:t>din </a:t>
                  </a:r>
                  <a:r>
                    <a:rPr lang="en-US" dirty="0" err="1">
                      <a:latin typeface="Comic Sans MS" panose="030F0702030302020204" pitchFamily="66" charset="0"/>
                    </a:rPr>
                    <a:t>compozite</a:t>
                  </a:r>
                  <a:r>
                    <a:rPr lang="en-US" dirty="0">
                      <a:latin typeface="Comic Sans MS" panose="030F0702030302020204" pitchFamily="66" charset="0"/>
                    </a:rPr>
                    <a:t> de </a:t>
                  </a:r>
                  <a:r>
                    <a:rPr lang="en-US" dirty="0" err="1">
                      <a:latin typeface="Comic Sans MS" panose="030F0702030302020204" pitchFamily="66" charset="0"/>
                    </a:rPr>
                    <a:t>tipul</a:t>
                  </a:r>
                  <a:r>
                    <a:rPr lang="en-US" dirty="0">
                      <a:latin typeface="Comic Sans MS" panose="030F0702030302020204" pitchFamily="66" charset="0"/>
                    </a:rPr>
                    <a:t> </a:t>
                  </a:r>
                  <a:r>
                    <a:rPr lang="en-US" dirty="0" err="1">
                      <a:latin typeface="Comic Sans MS" panose="030F0702030302020204" pitchFamily="66" charset="0"/>
                    </a:rPr>
                    <a:t>nanoparticulelor</a:t>
                  </a:r>
                  <a:r>
                    <a:rPr lang="en-US" dirty="0">
                      <a:latin typeface="Comic Sans MS" panose="030F0702030302020204" pitchFamily="66" charset="0"/>
                    </a:rPr>
                    <a:t> (NP) de </a:t>
                  </a:r>
                  <a:r>
                    <a:rPr lang="en-US" dirty="0" err="1">
                      <a:latin typeface="Comic Sans MS" panose="030F0702030302020204" pitchFamily="66" charset="0"/>
                    </a:rPr>
                    <a:t>cupru</a:t>
                  </a:r>
                  <a:r>
                    <a:rPr lang="en-US" dirty="0">
                      <a:latin typeface="Comic Sans MS" panose="030F0702030302020204" pitchFamily="66" charset="0"/>
                    </a:rPr>
                    <a:t> </a:t>
                  </a:r>
                  <a:r>
                    <a:rPr lang="en-GB" dirty="0">
                      <a:latin typeface="Comic Sans MS" panose="030F0902030302020204" pitchFamily="66" charset="0"/>
                    </a:rPr>
                    <a:t>ș</a:t>
                  </a:r>
                  <a:r>
                    <a:rPr lang="en-US" dirty="0" err="1">
                      <a:latin typeface="Comic Sans MS" panose="030F0702030302020204" pitchFamily="66" charset="0"/>
                    </a:rPr>
                    <a:t>i</a:t>
                  </a:r>
                  <a:r>
                    <a:rPr lang="en-US" dirty="0">
                      <a:latin typeface="Comic Sans MS" panose="030F0702030302020204" pitchFamily="66" charset="0"/>
                    </a:rPr>
                    <a:t>/</a:t>
                  </a:r>
                  <a:r>
                    <a:rPr lang="en-US" dirty="0" err="1">
                      <a:latin typeface="Comic Sans MS" panose="030F0702030302020204" pitchFamily="66" charset="0"/>
                    </a:rPr>
                    <a:t>sau</a:t>
                  </a:r>
                  <a:r>
                    <a:rPr lang="en-US" dirty="0">
                      <a:latin typeface="Comic Sans MS" panose="030F0702030302020204" pitchFamily="66" charset="0"/>
                    </a:rPr>
                    <a:t> </a:t>
                  </a:r>
                  <a:r>
                    <a:rPr lang="en-US" dirty="0" err="1">
                      <a:latin typeface="Comic Sans MS" panose="030F0702030302020204" pitchFamily="66" charset="0"/>
                    </a:rPr>
                    <a:t>oxizi</a:t>
                  </a:r>
                  <a:r>
                    <a:rPr lang="en-US" dirty="0">
                      <a:latin typeface="Comic Sans MS" panose="030F0702030302020204" pitchFamily="66" charset="0"/>
                    </a:rPr>
                    <a:t> de </a:t>
                  </a:r>
                  <a:r>
                    <a:rPr lang="en-US" dirty="0" err="1">
                      <a:latin typeface="Comic Sans MS" panose="030F0702030302020204" pitchFamily="66" charset="0"/>
                    </a:rPr>
                    <a:t>cupru</a:t>
                  </a:r>
                  <a:r>
                    <a:rPr lang="en-US" dirty="0">
                      <a:latin typeface="Comic Sans MS" panose="030F0702030302020204" pitchFamily="66" charset="0"/>
                    </a:rPr>
                    <a:t> </a:t>
                  </a:r>
                  <a:r>
                    <a:rPr lang="en-GB" dirty="0">
                      <a:latin typeface="Comic Sans MS" panose="030F0902030302020204" pitchFamily="66" charset="0"/>
                    </a:rPr>
                    <a:t>ș</a:t>
                  </a:r>
                  <a:r>
                    <a:rPr lang="en-US" dirty="0" err="1">
                      <a:latin typeface="Comic Sans MS" panose="030F0702030302020204" pitchFamily="66" charset="0"/>
                    </a:rPr>
                    <a:t>i</a:t>
                  </a:r>
                  <a:r>
                    <a:rPr lang="en-US" dirty="0">
                      <a:latin typeface="Comic Sans MS" panose="030F0702030302020204" pitchFamily="66" charset="0"/>
                    </a:rPr>
                    <a:t> HC</a:t>
                  </a:r>
                  <a:r>
                    <a:rPr lang="en-GB" dirty="0">
                      <a:latin typeface="Comic Sans MS" panose="030F0902030302020204" pitchFamily="66" charset="0"/>
                    </a:rPr>
                    <a:t>. </a:t>
                  </a:r>
                </a:p>
              </p:txBody>
            </p:sp>
          </p:grpSp>
          <p:pic>
            <p:nvPicPr>
              <p:cNvPr id="7" name="Picture 6">
                <a:extLst>
                  <a:ext uri="{FF2B5EF4-FFF2-40B4-BE49-F238E27FC236}">
                    <a16:creationId xmlns:a16="http://schemas.microsoft.com/office/drawing/2014/main" id="{60C0B38E-FF92-41C2-BD7C-40D3BF70FA71}"/>
                  </a:ext>
                </a:extLst>
              </p:cNvPr>
              <p:cNvPicPr>
                <a:picLocks noChangeAspect="1"/>
              </p:cNvPicPr>
              <p:nvPr/>
            </p:nvPicPr>
            <p:blipFill>
              <a:blip r:embed="rId2"/>
              <a:stretch>
                <a:fillRect/>
              </a:stretch>
            </p:blipFill>
            <p:spPr>
              <a:xfrm>
                <a:off x="684577" y="1712954"/>
                <a:ext cx="10204465" cy="2878045"/>
              </a:xfrm>
              <a:prstGeom prst="rect">
                <a:avLst/>
              </a:prstGeom>
            </p:spPr>
          </p:pic>
          <p:sp>
            <p:nvSpPr>
              <p:cNvPr id="8" name="TextBox 7">
                <a:extLst>
                  <a:ext uri="{FF2B5EF4-FFF2-40B4-BE49-F238E27FC236}">
                    <a16:creationId xmlns:a16="http://schemas.microsoft.com/office/drawing/2014/main" id="{F9F480A4-7B0A-45C4-B307-2B6D2676DF95}"/>
                  </a:ext>
                </a:extLst>
              </p:cNvPr>
              <p:cNvSpPr txBox="1"/>
              <p:nvPr/>
            </p:nvSpPr>
            <p:spPr>
              <a:xfrm>
                <a:off x="108806" y="4713318"/>
                <a:ext cx="1338828"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G - </a:t>
                </a:r>
                <a:r>
                  <a:rPr lang="en-US" sz="1600" b="1" dirty="0" err="1">
                    <a:solidFill>
                      <a:schemeClr val="accent6">
                        <a:lumMod val="75000"/>
                      </a:schemeClr>
                    </a:solidFill>
                    <a:latin typeface="Comic Sans MS" panose="030F0702030302020204" pitchFamily="66" charset="0"/>
                  </a:rPr>
                  <a:t>glucoza</a:t>
                </a:r>
                <a:endParaRPr lang="en-US" sz="1600" b="1" dirty="0">
                  <a:solidFill>
                    <a:schemeClr val="accent6">
                      <a:lumMod val="75000"/>
                    </a:schemeClr>
                  </a:solidFill>
                  <a:latin typeface="Comic Sans MS" panose="030F0702030302020204" pitchFamily="66" charset="0"/>
                </a:endParaRPr>
              </a:p>
            </p:txBody>
          </p:sp>
          <p:sp>
            <p:nvSpPr>
              <p:cNvPr id="9" name="TextBox 8">
                <a:extLst>
                  <a:ext uri="{FF2B5EF4-FFF2-40B4-BE49-F238E27FC236}">
                    <a16:creationId xmlns:a16="http://schemas.microsoft.com/office/drawing/2014/main" id="{9298B72B-D523-4C01-93EC-57E2D8825945}"/>
                  </a:ext>
                </a:extLst>
              </p:cNvPr>
              <p:cNvSpPr txBox="1"/>
              <p:nvPr/>
            </p:nvSpPr>
            <p:spPr>
              <a:xfrm>
                <a:off x="-8884" y="4996607"/>
                <a:ext cx="1654620"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CS -  chitosan</a:t>
                </a:r>
              </a:p>
            </p:txBody>
          </p:sp>
          <p:sp>
            <p:nvSpPr>
              <p:cNvPr id="10" name="TextBox 9">
                <a:extLst>
                  <a:ext uri="{FF2B5EF4-FFF2-40B4-BE49-F238E27FC236}">
                    <a16:creationId xmlns:a16="http://schemas.microsoft.com/office/drawing/2014/main" id="{581881E7-BE1D-49B8-AB78-3E55A99023DD}"/>
                  </a:ext>
                </a:extLst>
              </p:cNvPr>
              <p:cNvSpPr txBox="1"/>
              <p:nvPr/>
            </p:nvSpPr>
            <p:spPr>
              <a:xfrm>
                <a:off x="-19227" y="5279896"/>
                <a:ext cx="1822935" cy="338554"/>
              </a:xfrm>
              <a:prstGeom prst="rect">
                <a:avLst/>
              </a:prstGeom>
              <a:noFill/>
            </p:spPr>
            <p:txBody>
              <a:bodyPr wrap="none" rtlCol="0">
                <a:spAutoFit/>
              </a:bodyPr>
              <a:lstStyle/>
              <a:p>
                <a:r>
                  <a:rPr lang="en-US" sz="1600" b="1" dirty="0">
                    <a:solidFill>
                      <a:schemeClr val="accent6">
                        <a:lumMod val="75000"/>
                      </a:schemeClr>
                    </a:solidFill>
                    <a:latin typeface="Comic Sans MS" panose="030F0702030302020204" pitchFamily="66" charset="0"/>
                  </a:rPr>
                  <a:t>CR -  </a:t>
                </a:r>
                <a:r>
                  <a:rPr lang="en-US" sz="1600" b="1" dirty="0" err="1">
                    <a:solidFill>
                      <a:schemeClr val="accent6">
                        <a:lumMod val="75000"/>
                      </a:schemeClr>
                    </a:solidFill>
                    <a:latin typeface="Comic Sans MS" panose="030F0702030302020204" pitchFamily="66" charset="0"/>
                  </a:rPr>
                  <a:t>caragenan</a:t>
                </a:r>
                <a:endParaRPr lang="en-US" sz="1600" b="1" dirty="0">
                  <a:solidFill>
                    <a:schemeClr val="accent6">
                      <a:lumMod val="75000"/>
                    </a:schemeClr>
                  </a:solidFill>
                  <a:latin typeface="Comic Sans MS" panose="030F0702030302020204" pitchFamily="66" charset="0"/>
                </a:endParaRPr>
              </a:p>
            </p:txBody>
          </p:sp>
          <p:sp>
            <p:nvSpPr>
              <p:cNvPr id="11" name="TextBox 10">
                <a:extLst>
                  <a:ext uri="{FF2B5EF4-FFF2-40B4-BE49-F238E27FC236}">
                    <a16:creationId xmlns:a16="http://schemas.microsoft.com/office/drawing/2014/main" id="{5CEB81DF-3D06-4AB3-A656-3F8E991D88A2}"/>
                  </a:ext>
                </a:extLst>
              </p:cNvPr>
              <p:cNvSpPr txBox="1"/>
              <p:nvPr/>
            </p:nvSpPr>
            <p:spPr>
              <a:xfrm>
                <a:off x="2719610" y="5066330"/>
                <a:ext cx="8537915" cy="338554"/>
              </a:xfrm>
              <a:prstGeom prst="rect">
                <a:avLst/>
              </a:prstGeom>
              <a:noFill/>
            </p:spPr>
            <p:txBody>
              <a:bodyPr wrap="none" rtlCol="0">
                <a:spAutoFit/>
              </a:bodyPr>
              <a:lstStyle/>
              <a:p>
                <a:r>
                  <a:rPr lang="en-US" sz="1600" dirty="0">
                    <a:latin typeface="Comic Sans MS" panose="030F0702030302020204" pitchFamily="66" charset="0"/>
                  </a:rPr>
                  <a:t>HTC –material </a:t>
                </a:r>
                <a:r>
                  <a:rPr lang="en-US" sz="1600" dirty="0" err="1">
                    <a:latin typeface="Comic Sans MS" panose="030F0702030302020204" pitchFamily="66" charset="0"/>
                  </a:rPr>
                  <a:t>carbonatos</a:t>
                </a:r>
                <a:r>
                  <a:rPr lang="en-US" sz="1600" dirty="0">
                    <a:latin typeface="Comic Sans MS" panose="030F0702030302020204" pitchFamily="66" charset="0"/>
                  </a:rPr>
                  <a:t> </a:t>
                </a:r>
                <a:r>
                  <a:rPr lang="en-US" sz="1600" dirty="0" err="1">
                    <a:latin typeface="Comic Sans MS" panose="030F0702030302020204" pitchFamily="66" charset="0"/>
                  </a:rPr>
                  <a:t>derivat</a:t>
                </a:r>
                <a:r>
                  <a:rPr lang="en-US" sz="1600" dirty="0">
                    <a:latin typeface="Comic Sans MS" panose="030F0702030302020204" pitchFamily="66" charset="0"/>
                  </a:rPr>
                  <a:t> de la (poli)</a:t>
                </a:r>
                <a:r>
                  <a:rPr lang="en-US" sz="1600" dirty="0" err="1">
                    <a:latin typeface="Comic Sans MS" panose="030F0702030302020204" pitchFamily="66" charset="0"/>
                  </a:rPr>
                  <a:t>zaharide</a:t>
                </a:r>
                <a:r>
                  <a:rPr lang="en-US" sz="1600" dirty="0">
                    <a:latin typeface="Comic Sans MS" panose="030F0702030302020204" pitchFamily="66" charset="0"/>
                  </a:rPr>
                  <a:t>, </a:t>
                </a:r>
                <a:r>
                  <a:rPr lang="en-US" sz="1600" dirty="0" err="1">
                    <a:latin typeface="Comic Sans MS" panose="030F0702030302020204" pitchFamily="66" charset="0"/>
                  </a:rPr>
                  <a:t>ob</a:t>
                </a:r>
                <a:r>
                  <a:rPr lang="en-GB" sz="1600" dirty="0">
                    <a:latin typeface="Comic Sans MS" panose="030F0902030302020204" pitchFamily="66" charset="0"/>
                  </a:rPr>
                  <a:t>ţ</a:t>
                </a:r>
                <a:r>
                  <a:rPr lang="en-US" sz="1600" dirty="0" err="1">
                    <a:latin typeface="Comic Sans MS" panose="030F0702030302020204" pitchFamily="66" charset="0"/>
                  </a:rPr>
                  <a:t>inut</a:t>
                </a:r>
                <a:r>
                  <a:rPr lang="en-US" sz="1600" dirty="0">
                    <a:latin typeface="Comic Sans MS" panose="030F0702030302020204" pitchFamily="66" charset="0"/>
                  </a:rPr>
                  <a:t> </a:t>
                </a:r>
                <a:r>
                  <a:rPr lang="en-US" sz="1600" dirty="0" err="1">
                    <a:latin typeface="Comic Sans MS" panose="030F0702030302020204" pitchFamily="66" charset="0"/>
                  </a:rPr>
                  <a:t>prin</a:t>
                </a:r>
                <a:r>
                  <a:rPr lang="en-US" sz="1600" dirty="0">
                    <a:latin typeface="Comic Sans MS" panose="030F0702030302020204" pitchFamily="66" charset="0"/>
                  </a:rPr>
                  <a:t> </a:t>
                </a:r>
                <a:r>
                  <a:rPr lang="en-US" sz="1600" dirty="0" err="1">
                    <a:latin typeface="Comic Sans MS" panose="030F0702030302020204" pitchFamily="66" charset="0"/>
                  </a:rPr>
                  <a:t>sinteză</a:t>
                </a:r>
                <a:r>
                  <a:rPr lang="en-US" sz="1600" dirty="0">
                    <a:latin typeface="Comic Sans MS" panose="030F0702030302020204" pitchFamily="66" charset="0"/>
                  </a:rPr>
                  <a:t> </a:t>
                </a:r>
                <a:r>
                  <a:rPr lang="en-US" sz="1600" dirty="0" err="1">
                    <a:latin typeface="Comic Sans MS" panose="030F0702030302020204" pitchFamily="66" charset="0"/>
                  </a:rPr>
                  <a:t>hidrotermală</a:t>
                </a:r>
                <a:endParaRPr lang="en-US" sz="1600" dirty="0">
                  <a:latin typeface="Comic Sans MS" panose="030F0702030302020204" pitchFamily="66" charset="0"/>
                </a:endParaRPr>
              </a:p>
            </p:txBody>
          </p:sp>
          <p:sp>
            <p:nvSpPr>
              <p:cNvPr id="12" name="TextBox 11">
                <a:extLst>
                  <a:ext uri="{FF2B5EF4-FFF2-40B4-BE49-F238E27FC236}">
                    <a16:creationId xmlns:a16="http://schemas.microsoft.com/office/drawing/2014/main" id="{FA831A0F-5C40-4B21-8822-500BF14FAD02}"/>
                  </a:ext>
                </a:extLst>
              </p:cNvPr>
              <p:cNvSpPr txBox="1"/>
              <p:nvPr/>
            </p:nvSpPr>
            <p:spPr>
              <a:xfrm>
                <a:off x="2743201" y="5343488"/>
                <a:ext cx="5088252" cy="338554"/>
              </a:xfrm>
              <a:prstGeom prst="rect">
                <a:avLst/>
              </a:prstGeom>
              <a:noFill/>
            </p:spPr>
            <p:txBody>
              <a:bodyPr wrap="none" rtlCol="0">
                <a:spAutoFit/>
              </a:bodyPr>
              <a:lstStyle/>
              <a:p>
                <a:r>
                  <a:rPr lang="en-US" sz="1600" dirty="0">
                    <a:latin typeface="Comic Sans MS" panose="030F0702030302020204" pitchFamily="66" charset="0"/>
                  </a:rPr>
                  <a:t>HT – hard template (material </a:t>
                </a:r>
                <a:r>
                  <a:rPr lang="en-US" sz="1600" dirty="0" err="1">
                    <a:latin typeface="Comic Sans MS" panose="030F0702030302020204" pitchFamily="66" charset="0"/>
                  </a:rPr>
                  <a:t>anorganic</a:t>
                </a:r>
                <a:r>
                  <a:rPr lang="en-US" sz="1600" dirty="0">
                    <a:latin typeface="Comic Sans MS" panose="030F0702030302020204" pitchFamily="66" charset="0"/>
                  </a:rPr>
                  <a:t> </a:t>
                </a:r>
                <a:r>
                  <a:rPr lang="en-US" sz="1600" dirty="0" err="1">
                    <a:latin typeface="Comic Sans MS" panose="030F0702030302020204" pitchFamily="66" charset="0"/>
                  </a:rPr>
                  <a:t>mezoporos</a:t>
                </a:r>
                <a:r>
                  <a:rPr lang="en-US" sz="1600" dirty="0">
                    <a:latin typeface="Comic Sans MS" panose="030F0702030302020204" pitchFamily="66" charset="0"/>
                  </a:rPr>
                  <a:t>)</a:t>
                </a:r>
              </a:p>
            </p:txBody>
          </p:sp>
          <p:sp>
            <p:nvSpPr>
              <p:cNvPr id="13" name="TextBox 12">
                <a:extLst>
                  <a:ext uri="{FF2B5EF4-FFF2-40B4-BE49-F238E27FC236}">
                    <a16:creationId xmlns:a16="http://schemas.microsoft.com/office/drawing/2014/main" id="{9534BE8E-41E7-4EE0-AD6B-337C2A258A8B}"/>
                  </a:ext>
                </a:extLst>
              </p:cNvPr>
              <p:cNvSpPr txBox="1"/>
              <p:nvPr/>
            </p:nvSpPr>
            <p:spPr>
              <a:xfrm>
                <a:off x="2743201" y="5644745"/>
                <a:ext cx="2964273" cy="338554"/>
              </a:xfrm>
              <a:prstGeom prst="rect">
                <a:avLst/>
              </a:prstGeom>
              <a:noFill/>
            </p:spPr>
            <p:txBody>
              <a:bodyPr wrap="none" rtlCol="0">
                <a:spAutoFit/>
              </a:bodyPr>
              <a:lstStyle/>
              <a:p>
                <a:r>
                  <a:rPr lang="en-US" sz="1600" dirty="0">
                    <a:latin typeface="Comic Sans MS" panose="030F0702030302020204" pitchFamily="66" charset="0"/>
                  </a:rPr>
                  <a:t>ST – soft template (</a:t>
                </a:r>
                <a:r>
                  <a:rPr lang="en-US" sz="1600" dirty="0" err="1">
                    <a:latin typeface="Comic Sans MS" panose="030F0702030302020204" pitchFamily="66" charset="0"/>
                  </a:rPr>
                  <a:t>polimeri</a:t>
                </a:r>
                <a:r>
                  <a:rPr lang="en-US" sz="1600" dirty="0">
                    <a:latin typeface="Comic Sans MS" panose="030F0702030302020204" pitchFamily="66" charset="0"/>
                  </a:rPr>
                  <a:t>)</a:t>
                </a:r>
              </a:p>
            </p:txBody>
          </p:sp>
          <p:sp>
            <p:nvSpPr>
              <p:cNvPr id="14" name="TextBox 13">
                <a:extLst>
                  <a:ext uri="{FF2B5EF4-FFF2-40B4-BE49-F238E27FC236}">
                    <a16:creationId xmlns:a16="http://schemas.microsoft.com/office/drawing/2014/main" id="{736D427A-2292-458A-A897-E859BE21C9A2}"/>
                  </a:ext>
                </a:extLst>
              </p:cNvPr>
              <p:cNvSpPr txBox="1"/>
              <p:nvPr/>
            </p:nvSpPr>
            <p:spPr>
              <a:xfrm>
                <a:off x="2743201" y="5930032"/>
                <a:ext cx="2258952" cy="338554"/>
              </a:xfrm>
              <a:prstGeom prst="rect">
                <a:avLst/>
              </a:prstGeom>
              <a:noFill/>
            </p:spPr>
            <p:txBody>
              <a:bodyPr wrap="none" rtlCol="0">
                <a:spAutoFit/>
              </a:bodyPr>
              <a:lstStyle/>
              <a:p>
                <a:r>
                  <a:rPr lang="en-US" sz="1600" dirty="0">
                    <a:latin typeface="Comic Sans MS" panose="030F0702030302020204" pitchFamily="66" charset="0"/>
                  </a:rPr>
                  <a:t>CNT –</a:t>
                </a:r>
                <a:r>
                  <a:rPr lang="en-US" sz="1600" dirty="0" err="1">
                    <a:latin typeface="Comic Sans MS" panose="030F0702030302020204" pitchFamily="66" charset="0"/>
                  </a:rPr>
                  <a:t>nanotuburi</a:t>
                </a:r>
                <a:r>
                  <a:rPr lang="en-US" sz="1600" dirty="0">
                    <a:latin typeface="Comic Sans MS" panose="030F0702030302020204" pitchFamily="66" charset="0"/>
                  </a:rPr>
                  <a:t> de C</a:t>
                </a:r>
              </a:p>
            </p:txBody>
          </p:sp>
          <p:sp>
            <p:nvSpPr>
              <p:cNvPr id="15" name="TextBox 14">
                <a:extLst>
                  <a:ext uri="{FF2B5EF4-FFF2-40B4-BE49-F238E27FC236}">
                    <a16:creationId xmlns:a16="http://schemas.microsoft.com/office/drawing/2014/main" id="{37E878A2-51F5-4180-BED2-E4997D037871}"/>
                  </a:ext>
                </a:extLst>
              </p:cNvPr>
              <p:cNvSpPr txBox="1"/>
              <p:nvPr/>
            </p:nvSpPr>
            <p:spPr>
              <a:xfrm>
                <a:off x="2743201" y="6241017"/>
                <a:ext cx="4666662" cy="338554"/>
              </a:xfrm>
              <a:prstGeom prst="rect">
                <a:avLst/>
              </a:prstGeom>
              <a:noFill/>
            </p:spPr>
            <p:txBody>
              <a:bodyPr wrap="none" rtlCol="0">
                <a:spAutoFit/>
              </a:bodyPr>
              <a:lstStyle/>
              <a:p>
                <a:r>
                  <a:rPr lang="en-US" sz="1600" dirty="0">
                    <a:latin typeface="Comic Sans MS" panose="030F0702030302020204" pitchFamily="66" charset="0"/>
                  </a:rPr>
                  <a:t>SHC –material </a:t>
                </a:r>
                <a:r>
                  <a:rPr lang="en-US" sz="1600" dirty="0" err="1">
                    <a:latin typeface="Comic Sans MS" panose="030F0702030302020204" pitchFamily="66" charset="0"/>
                  </a:rPr>
                  <a:t>carbonatos</a:t>
                </a:r>
                <a:r>
                  <a:rPr lang="en-US" sz="1600" dirty="0">
                    <a:latin typeface="Comic Sans MS" panose="030F0702030302020204" pitchFamily="66" charset="0"/>
                  </a:rPr>
                  <a:t> cu </a:t>
                </a:r>
                <a:r>
                  <a:rPr lang="en-US" sz="1600" dirty="0" err="1">
                    <a:latin typeface="Comic Sans MS" panose="030F0702030302020204" pitchFamily="66" charset="0"/>
                  </a:rPr>
                  <a:t>structură</a:t>
                </a:r>
                <a:r>
                  <a:rPr lang="en-US" sz="1600" dirty="0">
                    <a:latin typeface="Comic Sans MS" panose="030F0702030302020204" pitchFamily="66" charset="0"/>
                  </a:rPr>
                  <a:t> </a:t>
                </a:r>
                <a:r>
                  <a:rPr lang="en-US" sz="1600" dirty="0" err="1">
                    <a:latin typeface="Comic Sans MS" panose="030F0702030302020204" pitchFamily="66" charset="0"/>
                  </a:rPr>
                  <a:t>sferică</a:t>
                </a:r>
                <a:endParaRPr lang="en-US" sz="1600" dirty="0">
                  <a:latin typeface="Comic Sans MS" panose="030F0702030302020204" pitchFamily="66" charset="0"/>
                </a:endParaRPr>
              </a:p>
            </p:txBody>
          </p:sp>
        </p:grpSp>
        <p:sp>
          <p:nvSpPr>
            <p:cNvPr id="17" name="TextBox 16">
              <a:extLst>
                <a:ext uri="{FF2B5EF4-FFF2-40B4-BE49-F238E27FC236}">
                  <a16:creationId xmlns:a16="http://schemas.microsoft.com/office/drawing/2014/main" id="{A159E6CA-375F-42FD-B399-770494419E39}"/>
                </a:ext>
              </a:extLst>
            </p:cNvPr>
            <p:cNvSpPr txBox="1"/>
            <p:nvPr/>
          </p:nvSpPr>
          <p:spPr>
            <a:xfrm>
              <a:off x="2943226" y="6128207"/>
              <a:ext cx="3780202" cy="338554"/>
            </a:xfrm>
            <a:prstGeom prst="rect">
              <a:avLst/>
            </a:prstGeom>
            <a:noFill/>
          </p:spPr>
          <p:txBody>
            <a:bodyPr wrap="none" rtlCol="0">
              <a:spAutoFit/>
            </a:bodyPr>
            <a:lstStyle/>
            <a:p>
              <a:r>
                <a:rPr lang="en-US" sz="1600" dirty="0">
                  <a:latin typeface="Comic Sans MS" panose="030F0702030302020204" pitchFamily="66" charset="0"/>
                </a:rPr>
                <a:t>MHC –material </a:t>
              </a:r>
              <a:r>
                <a:rPr lang="en-US" sz="1600" dirty="0" err="1">
                  <a:latin typeface="Comic Sans MS" panose="030F0702030302020204" pitchFamily="66" charset="0"/>
                </a:rPr>
                <a:t>carbonatos</a:t>
              </a:r>
              <a:r>
                <a:rPr lang="en-US" sz="1600" dirty="0">
                  <a:latin typeface="Comic Sans MS" panose="030F0702030302020204" pitchFamily="66" charset="0"/>
                </a:rPr>
                <a:t> </a:t>
              </a:r>
              <a:r>
                <a:rPr lang="en-US" sz="1600" dirty="0" err="1">
                  <a:latin typeface="Comic Sans MS" panose="030F0702030302020204" pitchFamily="66" charset="0"/>
                </a:rPr>
                <a:t>mezoporos</a:t>
              </a:r>
              <a:endParaRPr lang="en-US" sz="1600" dirty="0">
                <a:latin typeface="Comic Sans MS" panose="030F0702030302020204" pitchFamily="66" charset="0"/>
              </a:endParaRPr>
            </a:p>
          </p:txBody>
        </p:sp>
      </p:grpSp>
    </p:spTree>
    <p:extLst>
      <p:ext uri="{BB962C8B-B14F-4D97-AF65-F5344CB8AC3E}">
        <p14:creationId xmlns:p14="http://schemas.microsoft.com/office/powerpoint/2010/main" val="252611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2A262C7-142D-4C08-A4BA-13A8F9E69CD1}"/>
              </a:ext>
            </a:extLst>
          </p:cNvPr>
          <p:cNvGraphicFramePr>
            <a:graphicFrameLocks noGrp="1"/>
          </p:cNvGraphicFramePr>
          <p:nvPr/>
        </p:nvGraphicFramePr>
        <p:xfrm>
          <a:off x="409576" y="91016"/>
          <a:ext cx="11134725" cy="6677324"/>
        </p:xfrm>
        <a:graphic>
          <a:graphicData uri="http://schemas.openxmlformats.org/drawingml/2006/table">
            <a:tbl>
              <a:tblPr firstRow="1" bandRow="1">
                <a:tableStyleId>{93296810-A885-4BE3-A3E7-6D5BEEA58F35}</a:tableStyleId>
              </a:tblPr>
              <a:tblGrid>
                <a:gridCol w="3711575">
                  <a:extLst>
                    <a:ext uri="{9D8B030D-6E8A-4147-A177-3AD203B41FA5}">
                      <a16:colId xmlns:a16="http://schemas.microsoft.com/office/drawing/2014/main" val="2186867040"/>
                    </a:ext>
                  </a:extLst>
                </a:gridCol>
                <a:gridCol w="3711575">
                  <a:extLst>
                    <a:ext uri="{9D8B030D-6E8A-4147-A177-3AD203B41FA5}">
                      <a16:colId xmlns:a16="http://schemas.microsoft.com/office/drawing/2014/main" val="1396491724"/>
                    </a:ext>
                  </a:extLst>
                </a:gridCol>
                <a:gridCol w="3711575">
                  <a:extLst>
                    <a:ext uri="{9D8B030D-6E8A-4147-A177-3AD203B41FA5}">
                      <a16:colId xmlns:a16="http://schemas.microsoft.com/office/drawing/2014/main" val="4083203709"/>
                    </a:ext>
                  </a:extLst>
                </a:gridCol>
              </a:tblGrid>
              <a:tr h="359386">
                <a:tc gridSpan="3">
                  <a:txBody>
                    <a:bodyPr/>
                    <a:lstStyle/>
                    <a:p>
                      <a:pPr algn="ctr"/>
                      <a:r>
                        <a:rPr lang="en-US" sz="1600" dirty="0">
                          <a:latin typeface="Comic Sans MS" panose="030F0702030302020204" pitchFamily="66" charset="0"/>
                        </a:rPr>
                        <a:t>RESEARCH TEAM</a:t>
                      </a:r>
                    </a:p>
                  </a:txBody>
                  <a:tcPr/>
                </a:tc>
                <a:tc hMerge="1">
                  <a:txBody>
                    <a:bodyPr/>
                    <a:lstStyle/>
                    <a:p>
                      <a:pPr algn="ctr"/>
                      <a:endParaRPr lang="en-US" dirty="0">
                        <a:latin typeface="Comic Sans MS" panose="030F0702030302020204" pitchFamily="66" charset="0"/>
                      </a:endParaRPr>
                    </a:p>
                  </a:txBody>
                  <a:tcPr/>
                </a:tc>
                <a:tc hMerge="1">
                  <a:txBody>
                    <a:bodyPr/>
                    <a:lstStyle/>
                    <a:p>
                      <a:pPr algn="ctr"/>
                      <a:endParaRPr lang="en-US" dirty="0">
                        <a:latin typeface="Comic Sans MS" panose="030F0702030302020204" pitchFamily="66" charset="0"/>
                      </a:endParaRPr>
                    </a:p>
                  </a:txBody>
                  <a:tcPr/>
                </a:tc>
                <a:extLst>
                  <a:ext uri="{0D108BD9-81ED-4DB2-BD59-A6C34878D82A}">
                    <a16:rowId xmlns:a16="http://schemas.microsoft.com/office/drawing/2014/main" val="1584716747"/>
                  </a:ext>
                </a:extLst>
              </a:tr>
              <a:tr h="359386">
                <a:tc>
                  <a:txBody>
                    <a:bodyPr/>
                    <a:lstStyle/>
                    <a:p>
                      <a:pPr algn="ctr"/>
                      <a:r>
                        <a:rPr lang="en-US" sz="1600" dirty="0">
                          <a:latin typeface="Comic Sans MS" panose="030F0702030302020204" pitchFamily="66" charset="0"/>
                        </a:rPr>
                        <a:t>Name</a:t>
                      </a:r>
                    </a:p>
                  </a:txBody>
                  <a:tcPr/>
                </a:tc>
                <a:tc>
                  <a:txBody>
                    <a:bodyPr/>
                    <a:lstStyle/>
                    <a:p>
                      <a:pPr algn="ctr"/>
                      <a:r>
                        <a:rPr lang="en-US" sz="1600" dirty="0">
                          <a:latin typeface="Comic Sans MS" panose="030F0702030302020204" pitchFamily="66" charset="0"/>
                        </a:rPr>
                        <a:t>Position</a:t>
                      </a:r>
                    </a:p>
                  </a:txBody>
                  <a:tcPr/>
                </a:tc>
                <a:tc>
                  <a:txBody>
                    <a:bodyPr/>
                    <a:lstStyle/>
                    <a:p>
                      <a:pPr algn="ctr"/>
                      <a:r>
                        <a:rPr lang="en-US" sz="1600" dirty="0">
                          <a:latin typeface="Comic Sans MS" panose="030F0702030302020204" pitchFamily="66" charset="0"/>
                        </a:rPr>
                        <a:t>Role in project</a:t>
                      </a:r>
                    </a:p>
                  </a:txBody>
                  <a:tcPr/>
                </a:tc>
                <a:extLst>
                  <a:ext uri="{0D108BD9-81ED-4DB2-BD59-A6C34878D82A}">
                    <a16:rowId xmlns:a16="http://schemas.microsoft.com/office/drawing/2014/main" val="379640301"/>
                  </a:ext>
                </a:extLst>
              </a:tr>
              <a:tr h="567097">
                <a:tc>
                  <a:txBody>
                    <a:bodyPr/>
                    <a:lstStyle/>
                    <a:p>
                      <a:pPr algn="ctr"/>
                      <a:r>
                        <a:rPr lang="x-none" sz="1600" dirty="0">
                          <a:solidFill>
                            <a:schemeClr val="accent6">
                              <a:lumMod val="75000"/>
                            </a:schemeClr>
                          </a:solidFill>
                          <a:latin typeface="Comic Sans MS" panose="030F0902030302020204" pitchFamily="66" charset="0"/>
                        </a:rPr>
                        <a:t>Dr. Oana Carp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Principal investigator</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(January-August 2021)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18947714"/>
                  </a:ext>
                </a:extLst>
              </a:tr>
              <a:tr h="1044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Visinescu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Principal investigator</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(September 2021-present)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(January-August 2021)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35409786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04851857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57001466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48187531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71249231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7461668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algn="ctr"/>
                      <a:r>
                        <a:rPr lang="en-US" sz="1600" dirty="0">
                          <a:solidFill>
                            <a:schemeClr val="accent6">
                              <a:lumMod val="75000"/>
                            </a:schemeClr>
                          </a:solidFill>
                          <a:latin typeface="Comic Sans MS" panose="030F0702030302020204" pitchFamily="66" charset="0"/>
                        </a:rPr>
                        <a:t>Lecturer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65245896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9726391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503763863"/>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dirty="0">
                          <a:solidFill>
                            <a:schemeClr val="accent6">
                              <a:lumMod val="75000"/>
                            </a:schemeClr>
                          </a:solidFill>
                          <a:latin typeface="Comic Sans MS" panose="030F0902030302020204" pitchFamily="66" charset="0"/>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08312879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670751311"/>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Vacant position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029292580"/>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Vacant position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118104037"/>
                  </a:ext>
                </a:extLst>
              </a:tr>
            </a:tbl>
          </a:graphicData>
        </a:graphic>
      </p:graphicFrame>
    </p:spTree>
    <p:extLst>
      <p:ext uri="{BB962C8B-B14F-4D97-AF65-F5344CB8AC3E}">
        <p14:creationId xmlns:p14="http://schemas.microsoft.com/office/powerpoint/2010/main" val="29151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3065C1-F2C3-43FD-BEDD-742254A3696B}"/>
              </a:ext>
            </a:extLst>
          </p:cNvPr>
          <p:cNvGraphicFramePr>
            <a:graphicFrameLocks noGrp="1"/>
          </p:cNvGraphicFramePr>
          <p:nvPr/>
        </p:nvGraphicFramePr>
        <p:xfrm>
          <a:off x="1971675" y="1316466"/>
          <a:ext cx="7509784" cy="4109653"/>
        </p:xfrm>
        <a:graphic>
          <a:graphicData uri="http://schemas.openxmlformats.org/drawingml/2006/table">
            <a:tbl>
              <a:tblPr firstRow="1" firstCol="1" lastRow="1" lastCol="1" bandRow="1" bandCol="1">
                <a:tableStyleId>{93296810-A885-4BE3-A3E7-6D5BEEA58F35}</a:tableStyleId>
              </a:tblPr>
              <a:tblGrid>
                <a:gridCol w="1826565">
                  <a:extLst>
                    <a:ext uri="{9D8B030D-6E8A-4147-A177-3AD203B41FA5}">
                      <a16:colId xmlns:a16="http://schemas.microsoft.com/office/drawing/2014/main" val="639092497"/>
                    </a:ext>
                  </a:extLst>
                </a:gridCol>
                <a:gridCol w="1468466">
                  <a:extLst>
                    <a:ext uri="{9D8B030D-6E8A-4147-A177-3AD203B41FA5}">
                      <a16:colId xmlns:a16="http://schemas.microsoft.com/office/drawing/2014/main" val="3597560529"/>
                    </a:ext>
                  </a:extLst>
                </a:gridCol>
                <a:gridCol w="1468466">
                  <a:extLst>
                    <a:ext uri="{9D8B030D-6E8A-4147-A177-3AD203B41FA5}">
                      <a16:colId xmlns:a16="http://schemas.microsoft.com/office/drawing/2014/main" val="762296808"/>
                    </a:ext>
                  </a:extLst>
                </a:gridCol>
                <a:gridCol w="1277821">
                  <a:extLst>
                    <a:ext uri="{9D8B030D-6E8A-4147-A177-3AD203B41FA5}">
                      <a16:colId xmlns:a16="http://schemas.microsoft.com/office/drawing/2014/main" val="340752291"/>
                    </a:ext>
                  </a:extLst>
                </a:gridCol>
                <a:gridCol w="1468466">
                  <a:extLst>
                    <a:ext uri="{9D8B030D-6E8A-4147-A177-3AD203B41FA5}">
                      <a16:colId xmlns:a16="http://schemas.microsoft.com/office/drawing/2014/main" val="1857344830"/>
                    </a:ext>
                  </a:extLst>
                </a:gridCol>
              </a:tblGrid>
              <a:tr h="1145145">
                <a:tc>
                  <a:txBody>
                    <a:bodyPr/>
                    <a:lstStyle/>
                    <a:p>
                      <a:pPr algn="ctr"/>
                      <a:r>
                        <a:rPr lang="en-US" sz="1400" dirty="0" err="1">
                          <a:effectLst/>
                          <a:latin typeface="Comic Sans MS" panose="030F0902030302020204" pitchFamily="66" charset="0"/>
                        </a:rPr>
                        <a:t>Categorii</a:t>
                      </a:r>
                      <a:r>
                        <a:rPr lang="en-US" sz="1400" dirty="0">
                          <a:effectLst/>
                          <a:latin typeface="Comic Sans MS" panose="030F0902030302020204" pitchFamily="66" charset="0"/>
                        </a:rPr>
                        <a:t> de </a:t>
                      </a:r>
                      <a:r>
                        <a:rPr lang="en-US" sz="1400" dirty="0" err="1">
                          <a:effectLst/>
                          <a:latin typeface="Comic Sans MS" panose="030F0902030302020204" pitchFamily="66" charset="0"/>
                        </a:rPr>
                        <a:t>cheltuieli</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dirty="0">
                          <a:effectLst/>
                          <a:latin typeface="Comic Sans MS" panose="030F0902030302020204" pitchFamily="66" charset="0"/>
                        </a:rPr>
                        <a:t>2021</a:t>
                      </a:r>
                      <a:endParaRPr lang="x-none" sz="1400" dirty="0">
                        <a:effectLst/>
                        <a:latin typeface="Comic Sans MS" panose="030F0902030302020204" pitchFamily="66" charset="0"/>
                      </a:endParaRPr>
                    </a:p>
                    <a:p>
                      <a:pPr algn="ctr"/>
                      <a:r>
                        <a:rPr lang="en-US" sz="1400" dirty="0">
                          <a:effectLst/>
                          <a:latin typeface="Comic Sans MS" panose="030F0902030302020204" pitchFamily="66" charset="0"/>
                        </a:rPr>
                        <a:t>(lei)</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a:effectLst/>
                          <a:latin typeface="Comic Sans MS" panose="030F0902030302020204" pitchFamily="66" charset="0"/>
                        </a:rPr>
                        <a:t>2022</a:t>
                      </a:r>
                      <a:endParaRPr lang="x-none" sz="1400">
                        <a:effectLst/>
                        <a:latin typeface="Comic Sans MS" panose="030F0902030302020204" pitchFamily="66" charset="0"/>
                      </a:endParaRPr>
                    </a:p>
                    <a:p>
                      <a:pPr algn="ctr"/>
                      <a:r>
                        <a:rPr lang="en-US" sz="1400">
                          <a:effectLst/>
                          <a:latin typeface="Comic Sans MS" panose="030F0902030302020204" pitchFamily="66" charset="0"/>
                        </a:rPr>
                        <a:t>(lei)</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a:effectLst/>
                          <a:latin typeface="Comic Sans MS" panose="030F0902030302020204" pitchFamily="66" charset="0"/>
                        </a:rPr>
                        <a:t>2023</a:t>
                      </a:r>
                      <a:endParaRPr lang="x-none" sz="1400">
                        <a:effectLst/>
                        <a:latin typeface="Comic Sans MS" panose="030F0902030302020204" pitchFamily="66" charset="0"/>
                      </a:endParaRPr>
                    </a:p>
                    <a:p>
                      <a:pPr algn="ctr"/>
                      <a:r>
                        <a:rPr lang="en-US" sz="1400">
                          <a:effectLst/>
                          <a:latin typeface="Comic Sans MS" panose="030F0902030302020204" pitchFamily="66" charset="0"/>
                        </a:rPr>
                        <a:t>(lei)</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dirty="0">
                          <a:effectLst/>
                          <a:latin typeface="Comic Sans MS" panose="030F0902030302020204" pitchFamily="66" charset="0"/>
                        </a:rPr>
                        <a:t>Total </a:t>
                      </a:r>
                      <a:endParaRPr lang="x-none" sz="1400" dirty="0">
                        <a:effectLst/>
                        <a:latin typeface="Comic Sans MS" panose="030F0902030302020204" pitchFamily="66" charset="0"/>
                      </a:endParaRPr>
                    </a:p>
                    <a:p>
                      <a:pPr algn="ctr"/>
                      <a:r>
                        <a:rPr lang="en-US" sz="1400" dirty="0">
                          <a:effectLst/>
                          <a:latin typeface="Comic Sans MS" panose="030F0902030302020204" pitchFamily="66" charset="0"/>
                        </a:rPr>
                        <a:t>(lei)</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129142717"/>
                  </a:ext>
                </a:extLst>
              </a:tr>
              <a:tr h="572573">
                <a:tc>
                  <a:txBody>
                    <a:bodyPr/>
                    <a:lstStyle/>
                    <a:p>
                      <a:r>
                        <a:rPr lang="en-US" sz="1400" dirty="0" err="1">
                          <a:effectLst/>
                          <a:latin typeface="Comic Sans MS" panose="030F0902030302020204" pitchFamily="66" charset="0"/>
                          <a:ea typeface="Times New Roman" panose="02020603050405020304" pitchFamily="18" charset="0"/>
                        </a:rPr>
                        <a:t>Cheltuieli</a:t>
                      </a:r>
                      <a:r>
                        <a:rPr lang="en-US" sz="1400" dirty="0">
                          <a:effectLst/>
                          <a:latin typeface="Comic Sans MS" panose="030F0902030302020204" pitchFamily="66" charset="0"/>
                          <a:ea typeface="Times New Roman" panose="02020603050405020304" pitchFamily="18" charset="0"/>
                        </a:rPr>
                        <a:t> cu </a:t>
                      </a:r>
                      <a:r>
                        <a:rPr lang="en-US" sz="1400" dirty="0" err="1">
                          <a:effectLst/>
                          <a:latin typeface="Comic Sans MS" panose="030F0902030302020204" pitchFamily="66" charset="0"/>
                          <a:ea typeface="Times New Roman" panose="02020603050405020304" pitchFamily="18" charset="0"/>
                        </a:rPr>
                        <a:t>personalul</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latin typeface="Comic Sans MS" panose="030F0702030302020204" pitchFamily="66" charset="0"/>
                        </a:rPr>
                        <a:t>168.243</a:t>
                      </a:r>
                      <a:endParaRPr lang="x-none" sz="14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240.967</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120.000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498.243</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240916169"/>
                  </a:ext>
                </a:extLst>
              </a:tr>
              <a:tr h="674216">
                <a:tc>
                  <a:txBody>
                    <a:bodyPr/>
                    <a:lstStyle/>
                    <a:p>
                      <a:r>
                        <a:rPr lang="en-US" sz="1400" dirty="0" err="1">
                          <a:effectLst/>
                          <a:latin typeface="Comic Sans MS" panose="030F0902030302020204" pitchFamily="66" charset="0"/>
                          <a:ea typeface="Times New Roman" panose="02020603050405020304" pitchFamily="18" charset="0"/>
                        </a:rPr>
                        <a:t>Cheltuieli</a:t>
                      </a:r>
                      <a:r>
                        <a:rPr lang="en-US" sz="1400" dirty="0">
                          <a:effectLst/>
                          <a:latin typeface="Comic Sans MS" panose="030F0902030302020204" pitchFamily="66" charset="0"/>
                          <a:ea typeface="Times New Roman" panose="02020603050405020304" pitchFamily="18" charset="0"/>
                        </a:rPr>
                        <a:t> cu </a:t>
                      </a:r>
                      <a:r>
                        <a:rPr lang="en-US" sz="1400" dirty="0" err="1">
                          <a:effectLst/>
                          <a:latin typeface="Comic Sans MS" panose="030F0902030302020204" pitchFamily="66" charset="0"/>
                          <a:ea typeface="Times New Roman" panose="02020603050405020304" pitchFamily="18" charset="0"/>
                        </a:rPr>
                        <a:t>logistica</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latin typeface="Comic Sans MS" panose="030F0702030302020204" pitchFamily="66" charset="0"/>
                        </a:rPr>
                        <a:t>287.831</a:t>
                      </a:r>
                      <a:endParaRPr lang="x-none" sz="14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99523.10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a:effectLst/>
                          <a:latin typeface="Comic Sans MS" panose="030F0902030302020204" pitchFamily="66" charset="0"/>
                        </a:rPr>
                        <a:t>60.000</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447.831</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940452081"/>
                  </a:ext>
                </a:extLst>
              </a:tr>
              <a:tr h="572573">
                <a:tc>
                  <a:txBody>
                    <a:bodyPr/>
                    <a:lstStyle/>
                    <a:p>
                      <a:r>
                        <a:rPr lang="en-US" sz="1400" dirty="0" err="1">
                          <a:effectLst/>
                          <a:latin typeface="Comic Sans MS" panose="030F0902030302020204" pitchFamily="66" charset="0"/>
                        </a:rPr>
                        <a:t>Cheltuieli</a:t>
                      </a:r>
                      <a:r>
                        <a:rPr lang="en-US" sz="1400" dirty="0">
                          <a:effectLst/>
                          <a:latin typeface="Comic Sans MS" panose="030F0902030302020204" pitchFamily="66" charset="0"/>
                        </a:rPr>
                        <a:t> de </a:t>
                      </a:r>
                      <a:r>
                        <a:rPr lang="en-US" sz="1400" dirty="0" err="1">
                          <a:effectLst/>
                          <a:latin typeface="Comic Sans MS" panose="030F0902030302020204" pitchFamily="66" charset="0"/>
                        </a:rPr>
                        <a:t>deplasare</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28314.90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59892</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118.697</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297391592"/>
                  </a:ext>
                </a:extLst>
              </a:tr>
              <a:tr h="572573">
                <a:tc>
                  <a:txBody>
                    <a:bodyPr/>
                    <a:lstStyle/>
                    <a:p>
                      <a:r>
                        <a:rPr lang="en-US" sz="1400" dirty="0" err="1">
                          <a:effectLst/>
                          <a:latin typeface="Comic Sans MS" panose="030F0902030302020204" pitchFamily="66" charset="0"/>
                        </a:rPr>
                        <a:t>Cheltuieli</a:t>
                      </a:r>
                      <a:r>
                        <a:rPr lang="en-US" sz="1400" dirty="0">
                          <a:effectLst/>
                          <a:latin typeface="Comic Sans MS" panose="030F0902030302020204" pitchFamily="66" charset="0"/>
                        </a:rPr>
                        <a:t> </a:t>
                      </a:r>
                      <a:r>
                        <a:rPr lang="en-US" sz="1400" dirty="0" err="1">
                          <a:effectLst/>
                          <a:latin typeface="Comic Sans MS" panose="030F0902030302020204" pitchFamily="66" charset="0"/>
                        </a:rPr>
                        <a:t>indirecte</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x-none" sz="1400" b="0" u="none" strike="noStrike" kern="1200" dirty="0">
                          <a:solidFill>
                            <a:schemeClr val="dk1"/>
                          </a:solidFill>
                          <a:effectLst/>
                          <a:latin typeface="Comic Sans MS" panose="030F0902030302020204" pitchFamily="66" charset="0"/>
                        </a:rPr>
                        <a:t>41.958</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58.695</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32.608</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133.261</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975448500"/>
                  </a:ext>
                </a:extLst>
              </a:tr>
              <a:tr h="572573">
                <a:tc>
                  <a:txBody>
                    <a:bodyPr/>
                    <a:lstStyle/>
                    <a:p>
                      <a:r>
                        <a:rPr lang="en-US" sz="1400">
                          <a:effectLst/>
                          <a:latin typeface="Comic Sans MS" panose="030F0902030302020204" pitchFamily="66" charset="0"/>
                        </a:rPr>
                        <a:t>Total</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498.032</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427.500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272.500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x-none" sz="1400" b="1" u="none" strike="noStrike" kern="1200" dirty="0">
                          <a:solidFill>
                            <a:schemeClr val="lt1"/>
                          </a:solidFill>
                          <a:effectLst/>
                          <a:latin typeface="Comic Sans MS" panose="030F0902030302020204" pitchFamily="66" charset="0"/>
                        </a:rPr>
                        <a:t>1.198.032</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3446723141"/>
                  </a:ext>
                </a:extLst>
              </a:tr>
            </a:tbl>
          </a:graphicData>
        </a:graphic>
      </p:graphicFrame>
      <p:sp>
        <p:nvSpPr>
          <p:cNvPr id="4" name="TextBox 3">
            <a:extLst>
              <a:ext uri="{FF2B5EF4-FFF2-40B4-BE49-F238E27FC236}">
                <a16:creationId xmlns:a16="http://schemas.microsoft.com/office/drawing/2014/main" id="{E2570ED5-FD40-4D31-BB8B-B282F8B9FDA9}"/>
              </a:ext>
            </a:extLst>
          </p:cNvPr>
          <p:cNvSpPr txBox="1"/>
          <p:nvPr/>
        </p:nvSpPr>
        <p:spPr>
          <a:xfrm flipH="1">
            <a:off x="0" y="201386"/>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Budget Breakdown (lei)/year </a:t>
            </a:r>
            <a:endParaRPr lang="x-none" sz="2800" b="1" dirty="0">
              <a:solidFill>
                <a:schemeClr val="accent6">
                  <a:lumMod val="75000"/>
                </a:schemeClr>
              </a:solidFill>
              <a:latin typeface="Comic Sans MS" panose="030F0902030302020204" pitchFamily="66" charset="0"/>
            </a:endParaRPr>
          </a:p>
        </p:txBody>
      </p:sp>
    </p:spTree>
    <p:extLst>
      <p:ext uri="{BB962C8B-B14F-4D97-AF65-F5344CB8AC3E}">
        <p14:creationId xmlns:p14="http://schemas.microsoft.com/office/powerpoint/2010/main" val="355011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40AFFAA-94A8-4DE9-BA94-530C0AD613B1}"/>
              </a:ext>
            </a:extLst>
          </p:cNvPr>
          <p:cNvGrpSpPr/>
          <p:nvPr/>
        </p:nvGrpSpPr>
        <p:grpSpPr>
          <a:xfrm>
            <a:off x="390525" y="0"/>
            <a:ext cx="11306175" cy="6853459"/>
            <a:chOff x="76200" y="0"/>
            <a:chExt cx="11306175" cy="6853459"/>
          </a:xfrm>
        </p:grpSpPr>
        <p:sp>
          <p:nvSpPr>
            <p:cNvPr id="2" name="TextBox 1">
              <a:extLst>
                <a:ext uri="{FF2B5EF4-FFF2-40B4-BE49-F238E27FC236}">
                  <a16:creationId xmlns:a16="http://schemas.microsoft.com/office/drawing/2014/main" id="{E24977D2-1539-4907-BDB6-7E0D83786B35}"/>
                </a:ext>
              </a:extLst>
            </p:cNvPr>
            <p:cNvSpPr txBox="1"/>
            <p:nvPr/>
          </p:nvSpPr>
          <p:spPr>
            <a:xfrm flipH="1">
              <a:off x="76200" y="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2021</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E15654F6-40BE-40AC-A595-FF8395822E0B}"/>
                </a:ext>
              </a:extLst>
            </p:cNvPr>
            <p:cNvSpPr txBox="1"/>
            <p:nvPr/>
          </p:nvSpPr>
          <p:spPr>
            <a:xfrm>
              <a:off x="76200" y="707552"/>
              <a:ext cx="6413935" cy="400110"/>
            </a:xfrm>
            <a:prstGeom prst="rect">
              <a:avLst/>
            </a:prstGeom>
            <a:noFill/>
          </p:spPr>
          <p:txBody>
            <a:bodyPr wrap="none" rtlCol="0">
              <a:spAutoFit/>
            </a:bodyPr>
            <a:lstStyle/>
            <a:p>
              <a:r>
                <a:rPr lang="en-US" sz="2000" b="1" i="1" dirty="0">
                  <a:solidFill>
                    <a:srgbClr val="C00000"/>
                  </a:solidFill>
                  <a:latin typeface="Comic Sans MS" panose="030F0702030302020204" pitchFamily="66" charset="0"/>
                  <a:cs typeface="Arial" panose="020B0604020202020204" pitchFamily="34" charset="0"/>
                </a:rPr>
                <a:t>Participation to national/international conferences</a:t>
              </a:r>
            </a:p>
          </p:txBody>
        </p:sp>
        <p:sp>
          <p:nvSpPr>
            <p:cNvPr id="6" name="TextBox 5">
              <a:extLst>
                <a:ext uri="{FF2B5EF4-FFF2-40B4-BE49-F238E27FC236}">
                  <a16:creationId xmlns:a16="http://schemas.microsoft.com/office/drawing/2014/main" id="{B7CF3660-E801-49FB-A728-9A69134F2163}"/>
                </a:ext>
              </a:extLst>
            </p:cNvPr>
            <p:cNvSpPr txBox="1"/>
            <p:nvPr/>
          </p:nvSpPr>
          <p:spPr>
            <a:xfrm>
              <a:off x="282330" y="1740402"/>
              <a:ext cx="7589045" cy="1898148"/>
            </a:xfrm>
            <a:prstGeom prst="rect">
              <a:avLst/>
            </a:prstGeom>
            <a:noFill/>
          </p:spPr>
          <p:txBody>
            <a:bodyPr wrap="square">
              <a:spAutoFit/>
            </a:bodyPr>
            <a:lstStyle/>
            <a:p>
              <a:pPr algn="just">
                <a:lnSpc>
                  <a:spcPct val="150000"/>
                </a:lnSpc>
              </a:pPr>
              <a:r>
                <a:rPr lang="en-US" sz="1600" i="1" dirty="0">
                  <a:effectLst/>
                  <a:latin typeface="Comic Sans MS" panose="030F0702030302020204" pitchFamily="66" charset="0"/>
                  <a:ea typeface="Calibri" panose="020F0502020204030204" pitchFamily="34" charset="0"/>
                </a:rPr>
                <a:t>Copper-based materials - new “green” electrochemical sensors for hydrogen peroxide</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Spinciu</a:t>
              </a:r>
              <a:r>
                <a:rPr lang="en-US" sz="1600" dirty="0">
                  <a:effectLst/>
                  <a:latin typeface="Comic Sans MS" panose="030F0702030302020204" pitchFamily="66" charset="0"/>
                  <a:ea typeface="Calibri" panose="020F0502020204030204" pitchFamily="34" charset="0"/>
                </a:rPr>
                <a:t>, A. Haddad, D. Visinescu, C. </a:t>
              </a:r>
              <a:r>
                <a:rPr lang="en-US" sz="1600" dirty="0" err="1">
                  <a:effectLst/>
                  <a:latin typeface="Comic Sans MS" panose="030F0702030302020204" pitchFamily="66" charset="0"/>
                  <a:ea typeface="Calibri" panose="020F0502020204030204" pitchFamily="34" charset="0"/>
                </a:rPr>
                <a:t>Lete</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J. Calderon Moreno, O. Carp, </a:t>
              </a:r>
              <a:r>
                <a:rPr lang="en-US" sz="1600" i="1" dirty="0" err="1">
                  <a:effectLst/>
                  <a:latin typeface="Comic Sans MS" panose="030F0702030302020204" pitchFamily="66" charset="0"/>
                  <a:ea typeface="Calibri" panose="020F0502020204030204" pitchFamily="34" charset="0"/>
                </a:rPr>
                <a:t>Contemporany</a:t>
              </a:r>
              <a:r>
                <a:rPr lang="en-US" sz="1600" i="1" dirty="0">
                  <a:effectLst/>
                  <a:latin typeface="Comic Sans MS" panose="030F0702030302020204" pitchFamily="66" charset="0"/>
                  <a:ea typeface="Calibri" panose="020F0502020204030204" pitchFamily="34" charset="0"/>
                </a:rPr>
                <a:t> Solutions for Advanced Materials with high impact on society (</a:t>
              </a:r>
              <a:r>
                <a:rPr lang="en-US" sz="1600" i="1" dirty="0" err="1">
                  <a:effectLst/>
                  <a:latin typeface="Comic Sans MS" panose="030F0702030302020204" pitchFamily="66" charset="0"/>
                  <a:ea typeface="Calibri" panose="020F0502020204030204" pitchFamily="34" charset="0"/>
                </a:rPr>
                <a:t>CoSolMat</a:t>
              </a:r>
              <a:r>
                <a:rPr lang="en-US" sz="1600" i="1" dirty="0">
                  <a:effectLst/>
                  <a:latin typeface="Comic Sans MS" panose="030F0702030302020204" pitchFamily="66" charset="0"/>
                  <a:ea typeface="Calibri" panose="020F0502020204030204" pitchFamily="34" charset="0"/>
                </a:rPr>
                <a:t>)</a:t>
              </a:r>
              <a:r>
                <a:rPr lang="en-US" sz="1600" dirty="0">
                  <a:effectLst/>
                  <a:latin typeface="Comic Sans MS" panose="030F0702030302020204" pitchFamily="66" charset="0"/>
                  <a:ea typeface="Calibri" panose="020F0502020204030204" pitchFamily="34" charset="0"/>
                </a:rPr>
                <a:t> </a:t>
              </a:r>
              <a:r>
                <a:rPr lang="en-US" sz="1600" i="1" dirty="0">
                  <a:effectLst/>
                  <a:latin typeface="Comic Sans MS" panose="030F0702030302020204" pitchFamily="66" charset="0"/>
                  <a:ea typeface="Calibri" panose="020F0502020204030204" pitchFamily="34" charset="0"/>
                </a:rPr>
                <a:t>- </a:t>
              </a:r>
              <a:r>
                <a:rPr lang="en-US" sz="1600" i="1" dirty="0" err="1">
                  <a:effectLst/>
                  <a:latin typeface="Comic Sans MS" panose="030F0702030302020204" pitchFamily="66" charset="0"/>
                  <a:ea typeface="Calibri" panose="020F0502020204030204" pitchFamily="34" charset="0"/>
                </a:rPr>
                <a:t>Greencam</a:t>
              </a:r>
              <a:r>
                <a:rPr lang="en-US" sz="1600" i="1" dirty="0">
                  <a:effectLst/>
                  <a:latin typeface="Comic Sans MS" panose="030F0702030302020204" pitchFamily="66" charset="0"/>
                  <a:ea typeface="Calibri" panose="020F0502020204030204" pitchFamily="34" charset="0"/>
                </a:rPr>
                <a:t> for Tomorrow (workshop), </a:t>
              </a:r>
              <a:r>
                <a:rPr lang="en-US" sz="1600" dirty="0">
                  <a:effectLst/>
                  <a:latin typeface="Comic Sans MS" panose="030F0702030302020204" pitchFamily="66" charset="0"/>
                  <a:ea typeface="Calibri" panose="020F0502020204030204" pitchFamily="34" charset="0"/>
                </a:rPr>
                <a:t>11.10-15.10.2021</a:t>
              </a:r>
              <a:r>
                <a:rPr lang="en-US" sz="1600" i="1" dirty="0">
                  <a:effectLst/>
                  <a:latin typeface="Comic Sans MS" panose="030F0702030302020204" pitchFamily="66" charset="0"/>
                  <a:ea typeface="Calibri" panose="020F0502020204030204" pitchFamily="34" charset="0"/>
                </a:rPr>
                <a:t>, </a:t>
              </a:r>
              <a:r>
                <a:rPr lang="en-US" sz="1600" i="1" dirty="0" err="1">
                  <a:effectLst/>
                  <a:latin typeface="Comic Sans MS" panose="030F0702030302020204" pitchFamily="66" charset="0"/>
                  <a:ea typeface="Calibri" panose="020F0502020204030204" pitchFamily="34" charset="0"/>
                </a:rPr>
                <a:t>București</a:t>
              </a:r>
              <a:r>
                <a:rPr lang="en-US" sz="1600" i="1" dirty="0">
                  <a:effectLst/>
                  <a:latin typeface="Comic Sans MS" panose="030F0702030302020204" pitchFamily="66" charset="0"/>
                  <a:ea typeface="Calibri" panose="020F0502020204030204" pitchFamily="34" charset="0"/>
                </a:rPr>
                <a:t> (on-line) - </a:t>
              </a:r>
              <a:r>
                <a:rPr lang="en-US" sz="1600" i="1" dirty="0">
                  <a:solidFill>
                    <a:srgbClr val="C00000"/>
                  </a:solidFill>
                  <a:effectLst/>
                  <a:latin typeface="Comic Sans MS" panose="030F0702030302020204" pitchFamily="66" charset="0"/>
                  <a:ea typeface="Calibri" panose="020F0502020204030204" pitchFamily="34" charset="0"/>
                </a:rPr>
                <a:t>Poster</a:t>
              </a:r>
              <a:endParaRPr lang="en-US" sz="1600" dirty="0">
                <a:solidFill>
                  <a:srgbClr val="C00000"/>
                </a:solidFill>
                <a:latin typeface="Comic Sans MS" panose="030F0702030302020204" pitchFamily="66"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1419E51D-E8AA-4886-9397-B793A473E206}"/>
                </a:ext>
              </a:extLst>
            </p:cNvPr>
            <p:cNvPicPr>
              <a:picLocks noChangeAspect="1"/>
            </p:cNvPicPr>
            <p:nvPr/>
          </p:nvPicPr>
          <p:blipFill>
            <a:blip r:embed="rId2"/>
            <a:stretch>
              <a:fillRect/>
            </a:stretch>
          </p:blipFill>
          <p:spPr>
            <a:xfrm>
              <a:off x="8943975" y="907607"/>
              <a:ext cx="2438400" cy="3401568"/>
            </a:xfrm>
            <a:prstGeom prst="rect">
              <a:avLst/>
            </a:prstGeom>
          </p:spPr>
        </p:pic>
        <p:sp>
          <p:nvSpPr>
            <p:cNvPr id="9" name="TextBox 8">
              <a:extLst>
                <a:ext uri="{FF2B5EF4-FFF2-40B4-BE49-F238E27FC236}">
                  <a16:creationId xmlns:a16="http://schemas.microsoft.com/office/drawing/2014/main" id="{667C60C2-5C26-4D8C-8FA6-43E8A9FE32B0}"/>
                </a:ext>
              </a:extLst>
            </p:cNvPr>
            <p:cNvSpPr txBox="1"/>
            <p:nvPr/>
          </p:nvSpPr>
          <p:spPr>
            <a:xfrm>
              <a:off x="282330" y="4585659"/>
              <a:ext cx="7754271" cy="2267800"/>
            </a:xfrm>
            <a:prstGeom prst="rect">
              <a:avLst/>
            </a:prstGeom>
            <a:noFill/>
          </p:spPr>
          <p:txBody>
            <a:bodyPr wrap="square" rtlCol="0">
              <a:spAutoFit/>
            </a:bodyPr>
            <a:lstStyle/>
            <a:p>
              <a:pPr lvl="0" algn="just">
                <a:lnSpc>
                  <a:spcPct val="150000"/>
                </a:lnSpc>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C.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Lete</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O. Carp, D. Visinescu, A.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Spinciu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S. A.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Leau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M. Marin, S.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Lupu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8</a:t>
              </a:r>
              <a:r>
                <a:rPr lang="en-US" sz="1600" i="1" baseline="30000" dirty="0">
                  <a:effectLst/>
                  <a:latin typeface="Comic Sans MS" panose="030F0702030302020204" pitchFamily="66" charset="0"/>
                  <a:ea typeface="Calibri" panose="020F0502020204030204" pitchFamily="34" charset="0"/>
                  <a:cs typeface="Times New Roman" panose="02020603050405020304" pitchFamily="18" charset="0"/>
                </a:rPr>
                <a:t>th</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International Electronic Conference on Sensors and Applications - International Electronic Conference on Sensors and Applications</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1-15.11.2021 – </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on-line</a:t>
              </a:r>
              <a:r>
                <a:rPr lang="en-US" sz="1600" i="1" dirty="0">
                  <a:latin typeface="Comic Sans MS" panose="030F0702030302020204" pitchFamily="66" charset="0"/>
                  <a:ea typeface="Calibri" panose="020F0502020204030204" pitchFamily="34" charset="0"/>
                  <a:cs typeface="Times New Roman" panose="02020603050405020304" pitchFamily="18" charset="0"/>
                </a:rPr>
                <a:t> - </a:t>
              </a:r>
              <a:r>
                <a:rPr lang="en-US" sz="1600" i="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Poster</a:t>
              </a:r>
              <a:endParaRPr lang="en-US" sz="16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240858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E929EAF-8652-45B4-B7AD-11DC8EC1AB8C}"/>
              </a:ext>
            </a:extLst>
          </p:cNvPr>
          <p:cNvGrpSpPr/>
          <p:nvPr/>
        </p:nvGrpSpPr>
        <p:grpSpPr>
          <a:xfrm>
            <a:off x="364115" y="115731"/>
            <a:ext cx="11142085" cy="6626537"/>
            <a:chOff x="-35935" y="87086"/>
            <a:chExt cx="11142085" cy="6626537"/>
          </a:xfrm>
        </p:grpSpPr>
        <p:sp>
          <p:nvSpPr>
            <p:cNvPr id="2" name="TextBox 1">
              <a:extLst>
                <a:ext uri="{FF2B5EF4-FFF2-40B4-BE49-F238E27FC236}">
                  <a16:creationId xmlns:a16="http://schemas.microsoft.com/office/drawing/2014/main" id="{DEBA0C02-B676-B74D-96B1-E0880FB09EF5}"/>
                </a:ext>
              </a:extLst>
            </p:cNvPr>
            <p:cNvSpPr txBox="1"/>
            <p:nvPr/>
          </p:nvSpPr>
          <p:spPr>
            <a:xfrm flipH="1">
              <a:off x="-2" y="87086"/>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- 2021 </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A824B9C1-F867-0C4F-96DD-A630576491B8}"/>
                </a:ext>
              </a:extLst>
            </p:cNvPr>
            <p:cNvSpPr txBox="1"/>
            <p:nvPr/>
          </p:nvSpPr>
          <p:spPr>
            <a:xfrm>
              <a:off x="0" y="734732"/>
              <a:ext cx="2763898" cy="338554"/>
            </a:xfrm>
            <a:prstGeom prst="rect">
              <a:avLst/>
            </a:prstGeom>
            <a:noFill/>
          </p:spPr>
          <p:txBody>
            <a:bodyPr wrap="none" rtlCol="0">
              <a:spAutoFit/>
            </a:bodyPr>
            <a:lstStyle/>
            <a:p>
              <a:r>
                <a:rPr lang="en-US" sz="1600" b="1" dirty="0">
                  <a:solidFill>
                    <a:srgbClr val="C00000"/>
                  </a:solidFill>
                  <a:latin typeface="Comic Sans MS" panose="030F0902030302020204" pitchFamily="66" charset="0"/>
                </a:rPr>
                <a:t>Two</a:t>
              </a:r>
              <a:r>
                <a:rPr lang="x-none" sz="1600" b="1" dirty="0">
                  <a:solidFill>
                    <a:srgbClr val="C00000"/>
                  </a:solidFill>
                  <a:latin typeface="Comic Sans MS" panose="030F0902030302020204" pitchFamily="66" charset="0"/>
                </a:rPr>
                <a:t> published </a:t>
              </a:r>
              <a:r>
                <a:rPr lang="en-US" sz="1600" b="1" dirty="0">
                  <a:solidFill>
                    <a:srgbClr val="C00000"/>
                  </a:solidFill>
                  <a:latin typeface="Comic Sans MS" panose="030F0902030302020204" pitchFamily="66" charset="0"/>
                </a:rPr>
                <a:t>ISI </a:t>
              </a:r>
              <a:r>
                <a:rPr lang="x-none" sz="1600" b="1" dirty="0">
                  <a:solidFill>
                    <a:srgbClr val="C00000"/>
                  </a:solidFill>
                  <a:latin typeface="Comic Sans MS" panose="030F0902030302020204" pitchFamily="66" charset="0"/>
                </a:rPr>
                <a:t>paper</a:t>
              </a:r>
              <a:r>
                <a:rPr lang="en-US" sz="1600" b="1" dirty="0">
                  <a:solidFill>
                    <a:srgbClr val="C00000"/>
                  </a:solidFill>
                  <a:latin typeface="Comic Sans MS" panose="030F0902030302020204" pitchFamily="66" charset="0"/>
                </a:rPr>
                <a:t>s</a:t>
              </a:r>
              <a:endParaRPr lang="x-none" sz="1600" b="1" dirty="0">
                <a:solidFill>
                  <a:srgbClr val="C00000"/>
                </a:solidFill>
                <a:latin typeface="Comic Sans MS" panose="030F0902030302020204" pitchFamily="66" charset="0"/>
              </a:endParaRPr>
            </a:p>
          </p:txBody>
        </p:sp>
        <p:sp>
          <p:nvSpPr>
            <p:cNvPr id="4" name="TextBox 3">
              <a:extLst>
                <a:ext uri="{FF2B5EF4-FFF2-40B4-BE49-F238E27FC236}">
                  <a16:creationId xmlns:a16="http://schemas.microsoft.com/office/drawing/2014/main" id="{C03DB11E-0B2A-7A45-9FEE-B98B638E36F3}"/>
                </a:ext>
              </a:extLst>
            </p:cNvPr>
            <p:cNvSpPr txBox="1"/>
            <p:nvPr/>
          </p:nvSpPr>
          <p:spPr>
            <a:xfrm>
              <a:off x="0" y="1075373"/>
              <a:ext cx="8060873" cy="830997"/>
            </a:xfrm>
            <a:prstGeom prst="rect">
              <a:avLst/>
            </a:prstGeom>
            <a:noFill/>
          </p:spPr>
          <p:txBody>
            <a:bodyPr wrap="square" rtlCol="0">
              <a:spAutoFit/>
            </a:bodyPr>
            <a:lstStyle/>
            <a:p>
              <a:pPr algn="just"/>
              <a:r>
                <a:rPr lang="x-none" sz="1600" i="1" dirty="0">
                  <a:latin typeface="Comic Sans MS" panose="030F0702030302020204" pitchFamily="66" charset="0"/>
                </a:rPr>
                <a:t>Rational Functionalization Towards Redox-Active TEMPO Stable Free-Radical-Hydrochar Composites</a:t>
              </a:r>
              <a:r>
                <a:rPr lang="en-US" sz="1600" dirty="0">
                  <a:latin typeface="Comic Sans MS" panose="030F0702030302020204" pitchFamily="66" charset="0"/>
                </a:rPr>
                <a:t>, G. </a:t>
              </a:r>
              <a:r>
                <a:rPr lang="en-US" sz="1600" dirty="0" err="1">
                  <a:latin typeface="Comic Sans MS" panose="030F0702030302020204" pitchFamily="66" charset="0"/>
                </a:rPr>
                <a:t>Patrinoiu</a:t>
              </a:r>
              <a:r>
                <a:rPr lang="en-US" sz="1600" dirty="0">
                  <a:latin typeface="Comic Sans MS" panose="030F0702030302020204" pitchFamily="66" charset="0"/>
                </a:rPr>
                <a:t>, J. M. Calderon-Moreno, S. </a:t>
              </a:r>
              <a:r>
                <a:rPr lang="en-US" sz="1600" dirty="0" err="1">
                  <a:latin typeface="Comic Sans MS" panose="030F0702030302020204" pitchFamily="66" charset="0"/>
                </a:rPr>
                <a:t>Somacescu</a:t>
              </a:r>
              <a:r>
                <a:rPr lang="en-US" sz="1600" dirty="0">
                  <a:latin typeface="Comic Sans MS" panose="030F0702030302020204" pitchFamily="66" charset="0"/>
                </a:rPr>
                <a:t>, A. M. </a:t>
              </a:r>
              <a:r>
                <a:rPr lang="en-US" sz="1600" dirty="0" err="1">
                  <a:latin typeface="Comic Sans MS" panose="030F0702030302020204" pitchFamily="66" charset="0"/>
                </a:rPr>
                <a:t>Musuc</a:t>
              </a:r>
              <a:r>
                <a:rPr lang="en-US" sz="1600" dirty="0">
                  <a:latin typeface="Comic Sans MS" panose="030F0702030302020204" pitchFamily="66" charset="0"/>
                </a:rPr>
                <a:t>, T. </a:t>
              </a:r>
              <a:r>
                <a:rPr lang="en-US" sz="1600" dirty="0" err="1">
                  <a:latin typeface="Comic Sans MS" panose="030F0702030302020204" pitchFamily="66" charset="0"/>
                </a:rPr>
                <a:t>Spataru</a:t>
              </a:r>
              <a:r>
                <a:rPr lang="en-US" sz="1600" dirty="0">
                  <a:latin typeface="Comic Sans MS" panose="030F0702030302020204" pitchFamily="66" charset="0"/>
                </a:rPr>
                <a:t>, P. </a:t>
              </a:r>
              <a:r>
                <a:rPr lang="en-US" sz="1600" dirty="0" err="1">
                  <a:latin typeface="Comic Sans MS" panose="030F0702030302020204" pitchFamily="66" charset="0"/>
                </a:rPr>
                <a:t>Ionita</a:t>
              </a:r>
              <a:r>
                <a:rPr lang="en-US" sz="1600" dirty="0">
                  <a:latin typeface="Comic Sans MS" panose="030F0702030302020204" pitchFamily="66" charset="0"/>
                </a:rPr>
                <a:t>, O. Carp, </a:t>
              </a:r>
              <a:r>
                <a:rPr lang="en-US" sz="1600" i="1" dirty="0" err="1">
                  <a:latin typeface="Comic Sans MS" panose="030F0702030302020204" pitchFamily="66" charset="0"/>
                </a:rPr>
                <a:t>ChemSusChem</a:t>
              </a:r>
              <a:r>
                <a:rPr lang="en-US" sz="1600" dirty="0">
                  <a:latin typeface="Comic Sans MS" panose="030F0702030302020204" pitchFamily="66" charset="0"/>
                </a:rPr>
                <a:t> </a:t>
              </a:r>
              <a:r>
                <a:rPr lang="en-US" sz="1600" b="1" dirty="0">
                  <a:latin typeface="Comic Sans MS" panose="030F0702030302020204" pitchFamily="66" charset="0"/>
                </a:rPr>
                <a:t>2021</a:t>
              </a:r>
              <a:r>
                <a:rPr lang="en-US" sz="1600" dirty="0">
                  <a:latin typeface="Comic Sans MS" panose="030F0702030302020204" pitchFamily="66" charset="0"/>
                </a:rPr>
                <a:t>, </a:t>
              </a:r>
              <a:r>
                <a:rPr lang="en-US" sz="1600" i="1" dirty="0">
                  <a:latin typeface="Comic Sans MS" panose="030F0702030302020204" pitchFamily="66" charset="0"/>
                </a:rPr>
                <a:t>14</a:t>
              </a:r>
              <a:r>
                <a:rPr lang="en-US" sz="1600" dirty="0">
                  <a:latin typeface="Comic Sans MS" panose="030F0702030302020204" pitchFamily="66" charset="0"/>
                </a:rPr>
                <a:t>, 2042</a:t>
              </a:r>
              <a:r>
                <a:rPr lang="x-none" sz="1600" dirty="0">
                  <a:effectLst/>
                  <a:latin typeface="Comic Sans MS" panose="030F0702030302020204" pitchFamily="66" charset="0"/>
                </a:rPr>
                <a:t>  (Front cover)</a:t>
              </a:r>
              <a:endParaRPr lang="x-none" sz="1600" dirty="0">
                <a:latin typeface="Comic Sans MS" panose="030F0702030302020204" pitchFamily="66" charset="0"/>
              </a:endParaRPr>
            </a:p>
          </p:txBody>
        </p:sp>
        <p:pic>
          <p:nvPicPr>
            <p:cNvPr id="6" name="Picture 5">
              <a:extLst>
                <a:ext uri="{FF2B5EF4-FFF2-40B4-BE49-F238E27FC236}">
                  <a16:creationId xmlns:a16="http://schemas.microsoft.com/office/drawing/2014/main" id="{9D625272-59E1-384E-903B-FB96957DB98A}"/>
                </a:ext>
              </a:extLst>
            </p:cNvPr>
            <p:cNvPicPr>
              <a:picLocks noChangeAspect="1"/>
            </p:cNvPicPr>
            <p:nvPr/>
          </p:nvPicPr>
          <p:blipFill>
            <a:blip r:embed="rId2"/>
            <a:stretch>
              <a:fillRect/>
            </a:stretch>
          </p:blipFill>
          <p:spPr>
            <a:xfrm>
              <a:off x="8885825" y="1656353"/>
              <a:ext cx="2220325" cy="2949511"/>
            </a:xfrm>
            <a:prstGeom prst="rect">
              <a:avLst/>
            </a:prstGeom>
          </p:spPr>
        </p:pic>
        <p:sp>
          <p:nvSpPr>
            <p:cNvPr id="5" name="TextBox 4">
              <a:extLst>
                <a:ext uri="{FF2B5EF4-FFF2-40B4-BE49-F238E27FC236}">
                  <a16:creationId xmlns:a16="http://schemas.microsoft.com/office/drawing/2014/main" id="{9A379E12-5150-41F1-9CAD-0CFE18DCE262}"/>
                </a:ext>
              </a:extLst>
            </p:cNvPr>
            <p:cNvSpPr txBox="1"/>
            <p:nvPr/>
          </p:nvSpPr>
          <p:spPr>
            <a:xfrm>
              <a:off x="-2" y="1987981"/>
              <a:ext cx="8024942"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Benign by design: porous spherical </a:t>
              </a:r>
              <a:r>
                <a:rPr lang="en-US" sz="1600" i="1" dirty="0" err="1">
                  <a:effectLst/>
                  <a:latin typeface="Comic Sans MS" panose="030F0702030302020204" pitchFamily="66" charset="0"/>
                  <a:ea typeface="Calibri" panose="020F0502020204030204" pitchFamily="34" charset="0"/>
                </a:rPr>
                <a:t>ZnO</a:t>
              </a:r>
              <a:r>
                <a:rPr lang="en-US" sz="1600" i="1" dirty="0">
                  <a:effectLst/>
                  <a:latin typeface="Comic Sans MS" panose="030F0702030302020204" pitchFamily="66" charset="0"/>
                  <a:ea typeface="Calibri" panose="020F0502020204030204" pitchFamily="34" charset="0"/>
                </a:rPr>
                <a:t>-alginate family via a dual-template synthesis</a:t>
              </a:r>
              <a:r>
                <a:rPr lang="en-US" sz="1600" dirty="0">
                  <a:effectLst/>
                  <a:latin typeface="Comic Sans MS" panose="030F0702030302020204" pitchFamily="66" charset="0"/>
                  <a:ea typeface="Calibri" panose="020F0502020204030204" pitchFamily="34" charset="0"/>
                </a:rPr>
                <a:t>, C. D. </a:t>
              </a:r>
              <a:r>
                <a:rPr lang="en-US" sz="1600" dirty="0" err="1">
                  <a:effectLst/>
                  <a:latin typeface="Comic Sans MS" panose="030F0702030302020204" pitchFamily="66" charset="0"/>
                  <a:ea typeface="Calibri" panose="020F0502020204030204" pitchFamily="34" charset="0"/>
                </a:rPr>
                <a:t>Ene</a:t>
              </a:r>
              <a:r>
                <a:rPr lang="en-US" sz="1600" dirty="0">
                  <a:effectLst/>
                  <a:latin typeface="Comic Sans MS" panose="030F0702030302020204" pitchFamily="66" charset="0"/>
                  <a:ea typeface="Calibri" panose="020F0502020204030204" pitchFamily="34" charset="0"/>
                </a:rPr>
                <a:t>, P.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a:t>
              </a:r>
              <a:r>
                <a:rPr lang="en-US" sz="1600" baseline="30000"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E. M. </a:t>
              </a:r>
              <a:r>
                <a:rPr lang="en-US" sz="1600" dirty="0" err="1">
                  <a:effectLst/>
                  <a:latin typeface="Comic Sans MS" panose="030F0702030302020204" pitchFamily="66" charset="0"/>
                  <a:ea typeface="Calibri" panose="020F0502020204030204" pitchFamily="34" charset="0"/>
                </a:rPr>
                <a:t>Anghel</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I. Atkinson, M. C. </a:t>
              </a:r>
              <a:r>
                <a:rPr lang="en-US" sz="1600" dirty="0" err="1">
                  <a:effectLst/>
                  <a:latin typeface="Comic Sans MS" panose="030F0702030302020204" pitchFamily="66" charset="0"/>
                  <a:ea typeface="Calibri" panose="020F0502020204030204" pitchFamily="34" charset="0"/>
                </a:rPr>
                <a:t>Chifiriuc</a:t>
              </a:r>
              <a:r>
                <a:rPr lang="en-US" sz="1600" dirty="0">
                  <a:effectLst/>
                  <a:latin typeface="Comic Sans MS" panose="030F0702030302020204" pitchFamily="66" charset="0"/>
                  <a:ea typeface="Calibri" panose="020F0502020204030204" pitchFamily="34" charset="0"/>
                </a:rPr>
                <a:t>, J. M. Calderón-Moreno, O. Carp,  </a:t>
              </a:r>
              <a:r>
                <a:rPr lang="en-US" sz="1600" i="1" dirty="0">
                  <a:effectLst/>
                  <a:latin typeface="Comic Sans MS" panose="030F0702030302020204" pitchFamily="66" charset="0"/>
                  <a:ea typeface="Calibri" panose="020F0502020204030204" pitchFamily="34" charset="0"/>
                </a:rPr>
                <a:t>Appl. Surf. Sci.</a:t>
              </a:r>
              <a:r>
                <a:rPr lang="en-US" sz="1600" dirty="0">
                  <a:effectLst/>
                  <a:latin typeface="Comic Sans MS" panose="030F0702030302020204" pitchFamily="66" charset="0"/>
                  <a:ea typeface="Calibri" panose="020F0502020204030204" pitchFamily="34" charset="0"/>
                </a:rPr>
                <a:t> </a:t>
              </a:r>
              <a:r>
                <a:rPr lang="en-US" sz="1600" b="1" dirty="0">
                  <a:effectLst/>
                  <a:latin typeface="Comic Sans MS" panose="030F0702030302020204" pitchFamily="66" charset="0"/>
                  <a:ea typeface="Calibri" panose="020F0502020204030204" pitchFamily="34" charset="0"/>
                </a:rPr>
                <a:t>2022, </a:t>
              </a:r>
              <a:r>
                <a:rPr lang="en-US" sz="1600" i="1" dirty="0">
                  <a:effectLst/>
                  <a:latin typeface="Comic Sans MS" panose="030F0702030302020204" pitchFamily="66" charset="0"/>
                  <a:ea typeface="Calibri" panose="020F0502020204030204" pitchFamily="34" charset="0"/>
                </a:rPr>
                <a:t>580</a:t>
              </a:r>
              <a:r>
                <a:rPr lang="en-US" sz="1600" b="1"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nr. 152231 (accepted in </a:t>
              </a:r>
              <a:r>
                <a:rPr lang="en-US" sz="1600" dirty="0" err="1">
                  <a:effectLst/>
                  <a:latin typeface="Comic Sans MS" panose="030F0702030302020204" pitchFamily="66" charset="0"/>
                  <a:ea typeface="Calibri" panose="020F0502020204030204" pitchFamily="34" charset="0"/>
                </a:rPr>
                <a:t>december</a:t>
              </a:r>
              <a:r>
                <a:rPr lang="en-US" sz="1600" dirty="0">
                  <a:effectLst/>
                  <a:latin typeface="Comic Sans MS" panose="030F0702030302020204" pitchFamily="66" charset="0"/>
                  <a:ea typeface="Calibri" panose="020F0502020204030204" pitchFamily="34" charset="0"/>
                </a:rPr>
                <a:t> 2021)</a:t>
              </a:r>
              <a:endParaRPr lang="en-US" sz="1600" dirty="0">
                <a:latin typeface="Comic Sans MS" panose="030F0702030302020204" pitchFamily="66" charset="0"/>
              </a:endParaRPr>
            </a:p>
          </p:txBody>
        </p:sp>
        <p:sp>
          <p:nvSpPr>
            <p:cNvPr id="9" name="TextBox 8">
              <a:extLst>
                <a:ext uri="{FF2B5EF4-FFF2-40B4-BE49-F238E27FC236}">
                  <a16:creationId xmlns:a16="http://schemas.microsoft.com/office/drawing/2014/main" id="{6E6F0FB2-5AE3-44EC-87C4-ACDB4C7B3D47}"/>
                </a:ext>
              </a:extLst>
            </p:cNvPr>
            <p:cNvSpPr txBox="1"/>
            <p:nvPr/>
          </p:nvSpPr>
          <p:spPr>
            <a:xfrm>
              <a:off x="-35934" y="3175017"/>
              <a:ext cx="2735044" cy="338554"/>
            </a:xfrm>
            <a:prstGeom prst="rect">
              <a:avLst/>
            </a:prstGeom>
            <a:noFill/>
          </p:spPr>
          <p:txBody>
            <a:bodyPr wrap="none" rtlCol="0">
              <a:spAutoFit/>
            </a:bodyPr>
            <a:lstStyle/>
            <a:p>
              <a:r>
                <a:rPr lang="en-US" sz="1600" b="1" dirty="0">
                  <a:solidFill>
                    <a:srgbClr val="C00000"/>
                  </a:solidFill>
                  <a:latin typeface="Comic Sans MS" panose="030F0702030302020204" pitchFamily="66" charset="0"/>
                </a:rPr>
                <a:t>Manuscript in preparation</a:t>
              </a:r>
            </a:p>
          </p:txBody>
        </p:sp>
        <p:sp>
          <p:nvSpPr>
            <p:cNvPr id="10" name="TextBox 9">
              <a:extLst>
                <a:ext uri="{FF2B5EF4-FFF2-40B4-BE49-F238E27FC236}">
                  <a16:creationId xmlns:a16="http://schemas.microsoft.com/office/drawing/2014/main" id="{92290DA7-2B0A-4D0A-835A-DA68E09157E9}"/>
                </a:ext>
              </a:extLst>
            </p:cNvPr>
            <p:cNvSpPr txBox="1"/>
            <p:nvPr/>
          </p:nvSpPr>
          <p:spPr>
            <a:xfrm>
              <a:off x="-35935" y="3534303"/>
              <a:ext cx="8096807" cy="830997"/>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Copper-based materials – a new “green” electrochemical sensors for hydrogen peroxide</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sp>
          <p:nvSpPr>
            <p:cNvPr id="11" name="TextBox 10">
              <a:extLst>
                <a:ext uri="{FF2B5EF4-FFF2-40B4-BE49-F238E27FC236}">
                  <a16:creationId xmlns:a16="http://schemas.microsoft.com/office/drawing/2014/main" id="{95DB6499-E9D1-4888-963F-F4E1FC209B8B}"/>
                </a:ext>
              </a:extLst>
            </p:cNvPr>
            <p:cNvSpPr txBox="1"/>
            <p:nvPr/>
          </p:nvSpPr>
          <p:spPr>
            <a:xfrm>
              <a:off x="-35934" y="4605864"/>
              <a:ext cx="2148345" cy="338554"/>
            </a:xfrm>
            <a:prstGeom prst="rect">
              <a:avLst/>
            </a:prstGeom>
            <a:noFill/>
          </p:spPr>
          <p:txBody>
            <a:bodyPr wrap="none" rtlCol="0">
              <a:spAutoFit/>
            </a:bodyPr>
            <a:lstStyle/>
            <a:p>
              <a:r>
                <a:rPr lang="en-US" sz="1600" b="1" dirty="0">
                  <a:solidFill>
                    <a:srgbClr val="C00000"/>
                  </a:solidFill>
                  <a:latin typeface="Comic Sans MS" panose="030F0702030302020204" pitchFamily="66" charset="0"/>
                </a:rPr>
                <a:t>One national patent</a:t>
              </a:r>
            </a:p>
          </p:txBody>
        </p:sp>
        <p:sp>
          <p:nvSpPr>
            <p:cNvPr id="12" name="TextBox 11">
              <a:extLst>
                <a:ext uri="{FF2B5EF4-FFF2-40B4-BE49-F238E27FC236}">
                  <a16:creationId xmlns:a16="http://schemas.microsoft.com/office/drawing/2014/main" id="{F0FAB0C3-7E99-4E1A-A336-01DD7BC129AE}"/>
                </a:ext>
              </a:extLst>
            </p:cNvPr>
            <p:cNvSpPr txBox="1"/>
            <p:nvPr/>
          </p:nvSpPr>
          <p:spPr>
            <a:xfrm>
              <a:off x="-35934" y="4897741"/>
              <a:ext cx="8096807" cy="1815882"/>
            </a:xfrm>
            <a:prstGeom prst="rect">
              <a:avLst/>
            </a:prstGeom>
            <a:noFill/>
          </p:spPr>
          <p:txBody>
            <a:bodyPr wrap="square" rtlCol="0">
              <a:spAutoFit/>
            </a:bodyPr>
            <a:lstStyle/>
            <a:p>
              <a:pPr algn="just"/>
              <a:r>
                <a:rPr lang="en-US" sz="1600" dirty="0">
                  <a:effectLst/>
                  <a:latin typeface="Comic Sans MS" panose="030F0702030302020204" pitchFamily="66" charset="0"/>
                  <a:ea typeface="Calibri" panose="020F0502020204030204" pitchFamily="34" charset="0"/>
                  <a:cs typeface="Times New Roman" panose="02020603050405020304" pitchFamily="18" charset="0"/>
                </a:rPr>
                <a:t>OSIM (A2017/01050):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Compozite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multifuncționale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de tip biocarbon -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radicali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liberi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persistenți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obținute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prin</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metode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prietenoase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faţă</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de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mediu</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(Preparation of multifunctional composite with e.g. catalytic function, involves carrying out single-stage hydrothermal synthesis of mono-, di- or polysaccharide and optionally drying), G.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Socoteanu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Patrinoiu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P.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Ionita</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T.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Spataru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J. M. Calderón-Moreno,</a:t>
              </a:r>
              <a:b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b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S. </a:t>
              </a:r>
              <a:r>
                <a:rPr lang="en-US" sz="1600" dirty="0" err="1">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Somacescu</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A. M. </a:t>
              </a:r>
              <a:r>
                <a:rPr lang="en-US" sz="1600" dirty="0" err="1">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Musuc</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O. Carp.</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endParaRPr lang="en-US" sz="1600" dirty="0">
                <a:latin typeface="Comic Sans MS" panose="030F0702030302020204" pitchFamily="66" charset="0"/>
              </a:endParaRPr>
            </a:p>
          </p:txBody>
        </p:sp>
      </p:grpSp>
    </p:spTree>
    <p:extLst>
      <p:ext uri="{BB962C8B-B14F-4D97-AF65-F5344CB8AC3E}">
        <p14:creationId xmlns:p14="http://schemas.microsoft.com/office/powerpoint/2010/main" val="275861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932B6-5062-48AC-8ABB-B9E0184D8DC9}"/>
              </a:ext>
            </a:extLst>
          </p:cNvPr>
          <p:cNvSpPr txBox="1"/>
          <p:nvPr/>
        </p:nvSpPr>
        <p:spPr>
          <a:xfrm flipH="1">
            <a:off x="207645" y="16256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Stage 2 (2022)</a:t>
            </a:r>
            <a:endParaRPr lang="x-none" sz="2800" b="1" dirty="0">
              <a:solidFill>
                <a:schemeClr val="accent6">
                  <a:lumMod val="75000"/>
                </a:schemeClr>
              </a:solidFill>
              <a:latin typeface="Comic Sans MS" panose="030F0902030302020204" pitchFamily="66" charset="0"/>
            </a:endParaRPr>
          </a:p>
        </p:txBody>
      </p:sp>
      <p:graphicFrame>
        <p:nvGraphicFramePr>
          <p:cNvPr id="3" name="Table 2">
            <a:extLst>
              <a:ext uri="{FF2B5EF4-FFF2-40B4-BE49-F238E27FC236}">
                <a16:creationId xmlns:a16="http://schemas.microsoft.com/office/drawing/2014/main" id="{1DAA6AA1-1CB2-43AA-9819-FBF652ED8157}"/>
              </a:ext>
            </a:extLst>
          </p:cNvPr>
          <p:cNvGraphicFramePr>
            <a:graphicFrameLocks noGrp="1"/>
          </p:cNvGraphicFramePr>
          <p:nvPr>
            <p:extLst>
              <p:ext uri="{D42A27DB-BD31-4B8C-83A1-F6EECF244321}">
                <p14:modId xmlns:p14="http://schemas.microsoft.com/office/powerpoint/2010/main" val="3237068356"/>
              </p:ext>
            </p:extLst>
          </p:nvPr>
        </p:nvGraphicFramePr>
        <p:xfrm>
          <a:off x="683896" y="685780"/>
          <a:ext cx="11134725" cy="5475972"/>
        </p:xfrm>
        <a:graphic>
          <a:graphicData uri="http://schemas.openxmlformats.org/drawingml/2006/table">
            <a:tbl>
              <a:tblPr firstRow="1" bandRow="1">
                <a:tableStyleId>{93296810-A885-4BE3-A3E7-6D5BEEA58F35}</a:tableStyleId>
              </a:tblPr>
              <a:tblGrid>
                <a:gridCol w="3711575">
                  <a:extLst>
                    <a:ext uri="{9D8B030D-6E8A-4147-A177-3AD203B41FA5}">
                      <a16:colId xmlns:a16="http://schemas.microsoft.com/office/drawing/2014/main" val="2186867040"/>
                    </a:ext>
                  </a:extLst>
                </a:gridCol>
                <a:gridCol w="3711575">
                  <a:extLst>
                    <a:ext uri="{9D8B030D-6E8A-4147-A177-3AD203B41FA5}">
                      <a16:colId xmlns:a16="http://schemas.microsoft.com/office/drawing/2014/main" val="1396491724"/>
                    </a:ext>
                  </a:extLst>
                </a:gridCol>
                <a:gridCol w="3711575">
                  <a:extLst>
                    <a:ext uri="{9D8B030D-6E8A-4147-A177-3AD203B41FA5}">
                      <a16:colId xmlns:a16="http://schemas.microsoft.com/office/drawing/2014/main" val="4083203709"/>
                    </a:ext>
                  </a:extLst>
                </a:gridCol>
              </a:tblGrid>
              <a:tr h="359386">
                <a:tc gridSpan="3">
                  <a:txBody>
                    <a:bodyPr/>
                    <a:lstStyle/>
                    <a:p>
                      <a:pPr algn="ctr"/>
                      <a:r>
                        <a:rPr lang="en-US" sz="1600" dirty="0">
                          <a:latin typeface="Comic Sans MS" panose="030F0702030302020204" pitchFamily="66" charset="0"/>
                        </a:rPr>
                        <a:t>ECHIPA DE CERCETARE</a:t>
                      </a:r>
                    </a:p>
                  </a:txBody>
                  <a:tcPr/>
                </a:tc>
                <a:tc hMerge="1">
                  <a:txBody>
                    <a:bodyPr/>
                    <a:lstStyle/>
                    <a:p>
                      <a:pPr algn="ctr"/>
                      <a:endParaRPr lang="en-US" dirty="0">
                        <a:latin typeface="Comic Sans MS" panose="030F0702030302020204" pitchFamily="66" charset="0"/>
                      </a:endParaRPr>
                    </a:p>
                  </a:txBody>
                  <a:tcPr/>
                </a:tc>
                <a:tc hMerge="1">
                  <a:txBody>
                    <a:bodyPr/>
                    <a:lstStyle/>
                    <a:p>
                      <a:pPr algn="ctr"/>
                      <a:endParaRPr lang="en-US" dirty="0">
                        <a:latin typeface="Comic Sans MS" panose="030F0702030302020204" pitchFamily="66" charset="0"/>
                      </a:endParaRPr>
                    </a:p>
                  </a:txBody>
                  <a:tcPr/>
                </a:tc>
                <a:extLst>
                  <a:ext uri="{0D108BD9-81ED-4DB2-BD59-A6C34878D82A}">
                    <a16:rowId xmlns:a16="http://schemas.microsoft.com/office/drawing/2014/main" val="1584716747"/>
                  </a:ext>
                </a:extLst>
              </a:tr>
              <a:tr h="359386">
                <a:tc>
                  <a:txBody>
                    <a:bodyPr/>
                    <a:lstStyle/>
                    <a:p>
                      <a:pPr algn="ctr"/>
                      <a:r>
                        <a:rPr lang="en-US" sz="1600" dirty="0" err="1">
                          <a:latin typeface="Comic Sans MS" panose="030F0702030302020204" pitchFamily="66" charset="0"/>
                        </a:rPr>
                        <a:t>Nume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Funcţie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Rol</a:t>
                      </a:r>
                      <a:r>
                        <a:rPr lang="en-US" sz="1600" dirty="0">
                          <a:latin typeface="Comic Sans MS" panose="030F0702030302020204" pitchFamily="66" charset="0"/>
                        </a:rPr>
                        <a:t> </a:t>
                      </a:r>
                      <a:r>
                        <a:rPr lang="en-US" sz="1600" dirty="0" err="1">
                          <a:latin typeface="Comic Sans MS" panose="030F0702030302020204" pitchFamily="66" charset="0"/>
                        </a:rPr>
                        <a:t>în</a:t>
                      </a:r>
                      <a:r>
                        <a:rPr lang="en-US" sz="1600" dirty="0">
                          <a:latin typeface="Comic Sans MS" panose="030F0702030302020204" pitchFamily="66" charset="0"/>
                        </a:rPr>
                        <a:t> </a:t>
                      </a:r>
                      <a:r>
                        <a:rPr lang="en-US" sz="1600" dirty="0" err="1">
                          <a:latin typeface="Comic Sans MS" panose="030F0702030302020204" pitchFamily="66" charset="0"/>
                        </a:rPr>
                        <a:t>proiect</a:t>
                      </a:r>
                      <a:endParaRPr lang="en-US" sz="1600" dirty="0">
                        <a:latin typeface="Comic Sans MS" panose="030F0702030302020204" pitchFamily="66" charset="0"/>
                      </a:endParaRPr>
                    </a:p>
                  </a:txBody>
                  <a:tcPr/>
                </a:tc>
                <a:extLst>
                  <a:ext uri="{0D108BD9-81ED-4DB2-BD59-A6C34878D82A}">
                    <a16:rowId xmlns:a16="http://schemas.microsoft.com/office/drawing/2014/main" val="379640301"/>
                  </a:ext>
                </a:extLst>
              </a:tr>
              <a:tr h="44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ș</a:t>
                      </a: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Principal investigator</a:t>
                      </a:r>
                    </a:p>
                  </a:txBody>
                  <a:tcPr/>
                </a:tc>
                <a:extLst>
                  <a:ext uri="{0D108BD9-81ED-4DB2-BD59-A6C34878D82A}">
                    <a16:rowId xmlns:a16="http://schemas.microsoft.com/office/drawing/2014/main" val="235409786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04851857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57001466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48187531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ţă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71249231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7461668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algn="ctr"/>
                      <a:r>
                        <a:rPr lang="en-US" sz="1600" dirty="0">
                          <a:solidFill>
                            <a:schemeClr val="accent6">
                              <a:lumMod val="75000"/>
                            </a:schemeClr>
                          </a:solidFill>
                          <a:latin typeface="Comic Sans MS" panose="030F0702030302020204" pitchFamily="66" charset="0"/>
                        </a:rPr>
                        <a:t>Lecturer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65245896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9726391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503763863"/>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dirty="0">
                          <a:solidFill>
                            <a:schemeClr val="accent6">
                              <a:lumMod val="75000"/>
                            </a:schemeClr>
                          </a:solidFill>
                          <a:latin typeface="Comic Sans MS" panose="030F0902030302020204" pitchFamily="66" charset="0"/>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08312879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dirty="0">
                          <a:solidFill>
                            <a:schemeClr val="accent6">
                              <a:lumMod val="75000"/>
                            </a:schemeClr>
                          </a:solidFill>
                          <a:latin typeface="Comic Sans MS" panose="030F0902030302020204" pitchFamily="66" charset="0"/>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670751311"/>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Florina Dumitru</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Professor</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029292580"/>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Vacant</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dirty="0">
                          <a:solidFill>
                            <a:schemeClr val="accent6">
                              <a:lumMod val="75000"/>
                            </a:schemeClr>
                          </a:solidFill>
                          <a:latin typeface="Comic Sans MS" panose="030F0902030302020204" pitchFamily="66" charset="0"/>
                        </a:rPr>
                        <a:t>Research assistant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118104037"/>
                  </a:ext>
                </a:extLst>
              </a:tr>
            </a:tbl>
          </a:graphicData>
        </a:graphic>
      </p:graphicFrame>
    </p:spTree>
    <p:extLst>
      <p:ext uri="{BB962C8B-B14F-4D97-AF65-F5344CB8AC3E}">
        <p14:creationId xmlns:p14="http://schemas.microsoft.com/office/powerpoint/2010/main" val="275696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1A1B4C1-EB20-48D2-B2D4-B4357E61D0EC}"/>
              </a:ext>
            </a:extLst>
          </p:cNvPr>
          <p:cNvGrpSpPr/>
          <p:nvPr/>
        </p:nvGrpSpPr>
        <p:grpSpPr>
          <a:xfrm>
            <a:off x="103736" y="162560"/>
            <a:ext cx="11728787" cy="6349180"/>
            <a:chOff x="103736" y="162560"/>
            <a:chExt cx="11728787" cy="6349180"/>
          </a:xfrm>
        </p:grpSpPr>
        <p:sp>
          <p:nvSpPr>
            <p:cNvPr id="3" name="TextBox 2">
              <a:extLst>
                <a:ext uri="{FF2B5EF4-FFF2-40B4-BE49-F238E27FC236}">
                  <a16:creationId xmlns:a16="http://schemas.microsoft.com/office/drawing/2014/main" id="{90671A2D-EF94-4A6D-8FC8-6E3655644E85}"/>
                </a:ext>
              </a:extLst>
            </p:cNvPr>
            <p:cNvSpPr txBox="1"/>
            <p:nvPr/>
          </p:nvSpPr>
          <p:spPr>
            <a:xfrm>
              <a:off x="3635828" y="180574"/>
              <a:ext cx="8196695" cy="646331"/>
            </a:xfrm>
            <a:prstGeom prst="rect">
              <a:avLst/>
            </a:prstGeom>
            <a:noFill/>
          </p:spPr>
          <p:txBody>
            <a:bodyPr wrap="square">
              <a:spAutoFit/>
            </a:bodyPr>
            <a:lstStyle/>
            <a:p>
              <a:pPr marL="285750" indent="-285750" algn="just">
                <a:buFont typeface="Wingdings" panose="05000000000000000000" pitchFamily="2" charset="2"/>
                <a:buChar char="Ø"/>
              </a:pPr>
              <a:r>
                <a:rPr lang="en-US" sz="1800" b="1" i="1" dirty="0">
                  <a:effectLst/>
                  <a:latin typeface="Arial" panose="020B0604020202020204" pitchFamily="34" charset="0"/>
                  <a:ea typeface="Calibri" panose="020F0502020204030204" pitchFamily="34" charset="0"/>
                  <a:cs typeface="Arial" panose="020B0604020202020204" pitchFamily="34" charset="0"/>
                </a:rPr>
                <a:t>Synthesis, </a:t>
              </a:r>
              <a:r>
                <a:rPr lang="en-US" sz="1800" b="1" i="1" dirty="0" err="1">
                  <a:effectLst/>
                  <a:latin typeface="Arial" panose="020B0604020202020204" pitchFamily="34" charset="0"/>
                  <a:ea typeface="Calibri" panose="020F0502020204030204" pitchFamily="34" charset="0"/>
                  <a:cs typeface="Arial" panose="020B0604020202020204" pitchFamily="34" charset="0"/>
                </a:rPr>
                <a:t>physico</a:t>
              </a:r>
              <a:r>
                <a:rPr lang="en-US" sz="1800" b="1" i="1" dirty="0">
                  <a:effectLst/>
                  <a:latin typeface="Arial" panose="020B0604020202020204" pitchFamily="34" charset="0"/>
                  <a:ea typeface="Calibri" panose="020F0502020204030204" pitchFamily="34" charset="0"/>
                  <a:cs typeface="Arial" panose="020B0604020202020204" pitchFamily="34" charset="0"/>
                </a:rPr>
                <a:t>-chemical and electrochemical characterization of copper-based composites, Cu-NP/HC</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1B58C6-BBAF-49C7-AD99-E7FB59CE23D2}"/>
                </a:ext>
              </a:extLst>
            </p:cNvPr>
            <p:cNvSpPr txBox="1"/>
            <p:nvPr/>
          </p:nvSpPr>
          <p:spPr>
            <a:xfrm flipH="1">
              <a:off x="103736" y="16256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Stage 2 (2022)</a:t>
              </a:r>
              <a:endParaRPr lang="x-none" sz="2800" b="1" dirty="0">
                <a:solidFill>
                  <a:schemeClr val="accent6">
                    <a:lumMod val="75000"/>
                  </a:schemeClr>
                </a:solidFill>
                <a:latin typeface="Comic Sans MS" panose="030F0902030302020204" pitchFamily="66" charset="0"/>
              </a:endParaRPr>
            </a:p>
          </p:txBody>
        </p:sp>
        <p:pic>
          <p:nvPicPr>
            <p:cNvPr id="5" name="Picture 4" descr="Graphical user interface&#10;&#10;Description automatically generated">
              <a:extLst>
                <a:ext uri="{FF2B5EF4-FFF2-40B4-BE49-F238E27FC236}">
                  <a16:creationId xmlns:a16="http://schemas.microsoft.com/office/drawing/2014/main" id="{4CA48BA2-7A14-4BDB-AEF7-89FF1C4EA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708" y="1219293"/>
              <a:ext cx="4923315" cy="1737360"/>
            </a:xfrm>
            <a:prstGeom prst="rect">
              <a:avLst/>
            </a:prstGeom>
          </p:spPr>
        </p:pic>
        <p:sp>
          <p:nvSpPr>
            <p:cNvPr id="10" name="Arrow: Right 9">
              <a:extLst>
                <a:ext uri="{FF2B5EF4-FFF2-40B4-BE49-F238E27FC236}">
                  <a16:creationId xmlns:a16="http://schemas.microsoft.com/office/drawing/2014/main" id="{41A6D783-4CA0-4CBC-843F-D6B1FB3559F0}"/>
                </a:ext>
              </a:extLst>
            </p:cNvPr>
            <p:cNvSpPr/>
            <p:nvPr/>
          </p:nvSpPr>
          <p:spPr>
            <a:xfrm>
              <a:off x="5091749" y="1620414"/>
              <a:ext cx="955040" cy="27432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6BB65FDA-E0E0-438A-A839-792D9BC87E88}"/>
                </a:ext>
              </a:extLst>
            </p:cNvPr>
            <p:cNvGrpSpPr/>
            <p:nvPr/>
          </p:nvGrpSpPr>
          <p:grpSpPr>
            <a:xfrm>
              <a:off x="6236248" y="1219293"/>
              <a:ext cx="4013004" cy="1739372"/>
              <a:chOff x="6568757" y="1219293"/>
              <a:chExt cx="4013004" cy="1739372"/>
            </a:xfrm>
          </p:grpSpPr>
          <p:pic>
            <p:nvPicPr>
              <p:cNvPr id="6" name="Picture 34" descr="SAM2_9x50000_072">
                <a:extLst>
                  <a:ext uri="{FF2B5EF4-FFF2-40B4-BE49-F238E27FC236}">
                    <a16:creationId xmlns:a16="http://schemas.microsoft.com/office/drawing/2014/main" id="{69E8C7A3-57FA-4BB2-B1F6-F1D38FDFF89F}"/>
                  </a:ext>
                </a:extLst>
              </p:cNvPr>
              <p:cNvPicPr>
                <a:picLocks noChangeAspect="1" noChangeArrowheads="1"/>
              </p:cNvPicPr>
              <p:nvPr/>
            </p:nvPicPr>
            <p:blipFill rotWithShape="1">
              <a:blip r:embed="rId3" cstate="screen">
                <a:lum bright="6000" contrast="12000"/>
                <a:extLst>
                  <a:ext uri="{28A0092B-C50C-407E-A947-70E740481C1C}">
                    <a14:useLocalDpi xmlns:a14="http://schemas.microsoft.com/office/drawing/2010/main"/>
                  </a:ext>
                </a:extLst>
              </a:blip>
              <a:srcRect/>
              <a:stretch/>
            </p:blipFill>
            <p:spPr bwMode="auto">
              <a:xfrm>
                <a:off x="6568757" y="1219293"/>
                <a:ext cx="2006502" cy="1739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8" descr="SAM2_9x100000_063">
                <a:extLst>
                  <a:ext uri="{FF2B5EF4-FFF2-40B4-BE49-F238E27FC236}">
                    <a16:creationId xmlns:a16="http://schemas.microsoft.com/office/drawing/2014/main" id="{6240D3B1-5886-4AC1-9C57-3B046FD8E1E5}"/>
                  </a:ext>
                </a:extLst>
              </p:cNvPr>
              <p:cNvPicPr>
                <a:picLocks noChangeAspect="1" noChangeArrowheads="1"/>
              </p:cNvPicPr>
              <p:nvPr/>
            </p:nvPicPr>
            <p:blipFill rotWithShape="1">
              <a:blip r:embed="rId4" cstate="screen">
                <a:lum bright="6000" contrast="18000"/>
                <a:extLst>
                  <a:ext uri="{28A0092B-C50C-407E-A947-70E740481C1C}">
                    <a14:useLocalDpi xmlns:a14="http://schemas.microsoft.com/office/drawing/2010/main"/>
                  </a:ext>
                </a:extLst>
              </a:blip>
              <a:srcRect/>
              <a:stretch/>
            </p:blipFill>
            <p:spPr bwMode="auto">
              <a:xfrm>
                <a:off x="8575259" y="1219293"/>
                <a:ext cx="2006502" cy="173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8D97874-1FBC-4E1C-99C8-FD5FD7473861}"/>
                  </a:ext>
                </a:extLst>
              </p:cNvPr>
              <p:cNvSpPr txBox="1"/>
              <p:nvPr/>
            </p:nvSpPr>
            <p:spPr>
              <a:xfrm>
                <a:off x="7450592" y="1297402"/>
                <a:ext cx="1685077" cy="369332"/>
              </a:xfrm>
              <a:prstGeom prst="rect">
                <a:avLst/>
              </a:prstGeom>
              <a:noFill/>
            </p:spPr>
            <p:txBody>
              <a:bodyPr wrap="none" rtlCol="0">
                <a:spAutoFit/>
              </a:bodyPr>
              <a:lstStyle/>
              <a:p>
                <a:r>
                  <a:rPr lang="en-US" sz="1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Cu-NP/HC (G)</a:t>
                </a:r>
                <a:endParaRPr lang="en-US" b="1" dirty="0">
                  <a:solidFill>
                    <a:srgbClr val="FFFF00"/>
                  </a:solidFill>
                  <a:latin typeface="Arial" panose="020B0604020202020204" pitchFamily="34" charset="0"/>
                  <a:cs typeface="Arial" panose="020B0604020202020204" pitchFamily="34" charset="0"/>
                </a:endParaRPr>
              </a:p>
            </p:txBody>
          </p:sp>
        </p:grpSp>
        <p:sp>
          <p:nvSpPr>
            <p:cNvPr id="15" name="Arrow: Right 14">
              <a:extLst>
                <a:ext uri="{FF2B5EF4-FFF2-40B4-BE49-F238E27FC236}">
                  <a16:creationId xmlns:a16="http://schemas.microsoft.com/office/drawing/2014/main" id="{04AE3272-DB91-42BE-BA82-0ED0C343980B}"/>
                </a:ext>
              </a:extLst>
            </p:cNvPr>
            <p:cNvSpPr/>
            <p:nvPr/>
          </p:nvSpPr>
          <p:spPr>
            <a:xfrm rot="7430494">
              <a:off x="3357318" y="3035452"/>
              <a:ext cx="1183867" cy="28320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E3606B9F-658E-445C-90A7-729724CA3DD1}"/>
                </a:ext>
              </a:extLst>
            </p:cNvPr>
            <p:cNvGrpSpPr/>
            <p:nvPr/>
          </p:nvGrpSpPr>
          <p:grpSpPr>
            <a:xfrm>
              <a:off x="825598" y="4042223"/>
              <a:ext cx="4625830" cy="1970612"/>
              <a:chOff x="2348549" y="3899336"/>
              <a:chExt cx="5471010" cy="2341136"/>
            </a:xfrm>
          </p:grpSpPr>
          <p:grpSp>
            <p:nvGrpSpPr>
              <p:cNvPr id="30" name="Group 29">
                <a:extLst>
                  <a:ext uri="{FF2B5EF4-FFF2-40B4-BE49-F238E27FC236}">
                    <a16:creationId xmlns:a16="http://schemas.microsoft.com/office/drawing/2014/main" id="{F0841462-BDDA-478E-8C6A-40D45BAEC80C}"/>
                  </a:ext>
                </a:extLst>
              </p:cNvPr>
              <p:cNvGrpSpPr/>
              <p:nvPr/>
            </p:nvGrpSpPr>
            <p:grpSpPr>
              <a:xfrm>
                <a:off x="2348549" y="3899336"/>
                <a:ext cx="2743200" cy="2341136"/>
                <a:chOff x="4473068" y="268715"/>
                <a:chExt cx="2743200" cy="2341136"/>
              </a:xfrm>
            </p:grpSpPr>
            <p:pic>
              <p:nvPicPr>
                <p:cNvPr id="31" name="Picture 107" descr="SAM2_46x20000_037">
                  <a:extLst>
                    <a:ext uri="{FF2B5EF4-FFF2-40B4-BE49-F238E27FC236}">
                      <a16:creationId xmlns:a16="http://schemas.microsoft.com/office/drawing/2014/main" id="{754DE5C2-4925-42A1-BECE-74B04BC10F4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73068" y="268715"/>
                  <a:ext cx="2743200" cy="234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id="{E8A7D953-5270-4DCD-864A-E2463A13F0D1}"/>
                    </a:ext>
                  </a:extLst>
                </p:cNvPr>
                <p:cNvCxnSpPr>
                  <a:cxnSpLocks/>
                </p:cNvCxnSpPr>
                <p:nvPr/>
              </p:nvCxnSpPr>
              <p:spPr>
                <a:xfrm>
                  <a:off x="6191250" y="2565400"/>
                  <a:ext cx="92075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32D300-23A8-4A98-A289-125C09E109DA}"/>
                    </a:ext>
                  </a:extLst>
                </p:cNvPr>
                <p:cNvSpPr txBox="1"/>
                <p:nvPr/>
              </p:nvSpPr>
              <p:spPr>
                <a:xfrm>
                  <a:off x="6385361" y="2302073"/>
                  <a:ext cx="598241" cy="307777"/>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5 µm</a:t>
                  </a:r>
                </a:p>
              </p:txBody>
            </p:sp>
          </p:grpSp>
          <p:grpSp>
            <p:nvGrpSpPr>
              <p:cNvPr id="34" name="Group 33">
                <a:extLst>
                  <a:ext uri="{FF2B5EF4-FFF2-40B4-BE49-F238E27FC236}">
                    <a16:creationId xmlns:a16="http://schemas.microsoft.com/office/drawing/2014/main" id="{8513F3D4-79BC-4233-AD08-804CB296A617}"/>
                  </a:ext>
                </a:extLst>
              </p:cNvPr>
              <p:cNvGrpSpPr/>
              <p:nvPr/>
            </p:nvGrpSpPr>
            <p:grpSpPr>
              <a:xfrm>
                <a:off x="5076359" y="3899336"/>
                <a:ext cx="2743200" cy="2341136"/>
                <a:chOff x="6475134" y="1040011"/>
                <a:chExt cx="2743200" cy="2341136"/>
              </a:xfrm>
            </p:grpSpPr>
            <p:pic>
              <p:nvPicPr>
                <p:cNvPr id="35" name="Picture 84" descr="SAM2_46x200000_007">
                  <a:extLst>
                    <a:ext uri="{FF2B5EF4-FFF2-40B4-BE49-F238E27FC236}">
                      <a16:creationId xmlns:a16="http://schemas.microsoft.com/office/drawing/2014/main" id="{86FD2B12-E23C-4E96-A201-BDBE39E3B6B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75134" y="1040011"/>
                  <a:ext cx="2743200" cy="234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a:extLst>
                    <a:ext uri="{FF2B5EF4-FFF2-40B4-BE49-F238E27FC236}">
                      <a16:creationId xmlns:a16="http://schemas.microsoft.com/office/drawing/2014/main" id="{8D3053D9-8709-42D8-86D5-19C3A1883808}"/>
                    </a:ext>
                  </a:extLst>
                </p:cNvPr>
                <p:cNvCxnSpPr>
                  <a:cxnSpLocks/>
                </p:cNvCxnSpPr>
                <p:nvPr/>
              </p:nvCxnSpPr>
              <p:spPr>
                <a:xfrm>
                  <a:off x="8211493" y="3333750"/>
                  <a:ext cx="92075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25B1D6C-D4E3-4DD1-81F3-BEC1B8C710A2}"/>
                    </a:ext>
                  </a:extLst>
                </p:cNvPr>
                <p:cNvSpPr txBox="1"/>
                <p:nvPr/>
              </p:nvSpPr>
              <p:spPr>
                <a:xfrm>
                  <a:off x="8270956" y="3051344"/>
                  <a:ext cx="801823" cy="307777"/>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500 nm</a:t>
                  </a:r>
                </a:p>
              </p:txBody>
            </p:sp>
          </p:grpSp>
        </p:grpSp>
        <p:sp>
          <p:nvSpPr>
            <p:cNvPr id="40" name="TextBox 39">
              <a:extLst>
                <a:ext uri="{FF2B5EF4-FFF2-40B4-BE49-F238E27FC236}">
                  <a16:creationId xmlns:a16="http://schemas.microsoft.com/office/drawing/2014/main" id="{7A505E53-4A77-4DB4-9879-3BDE92B698F4}"/>
                </a:ext>
              </a:extLst>
            </p:cNvPr>
            <p:cNvSpPr txBox="1"/>
            <p:nvPr/>
          </p:nvSpPr>
          <p:spPr>
            <a:xfrm>
              <a:off x="2157465" y="4125025"/>
              <a:ext cx="2403222" cy="369332"/>
            </a:xfrm>
            <a:prstGeom prst="rect">
              <a:avLst/>
            </a:prstGeom>
            <a:noFill/>
          </p:spPr>
          <p:txBody>
            <a:bodyPr wrap="none" rtlCol="0">
              <a:spAutoFit/>
            </a:bodyPr>
            <a:lstStyle/>
            <a:p>
              <a:r>
                <a:rPr lang="en-US" sz="1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Cu-NP/HC-DEG (CS)</a:t>
              </a:r>
              <a:endParaRPr lang="en-US" b="1" dirty="0">
                <a:solidFill>
                  <a:srgbClr val="FFFF00"/>
                </a:solidFill>
                <a:latin typeface="Arial" panose="020B0604020202020204" pitchFamily="34" charset="0"/>
                <a:cs typeface="Arial" panose="020B0604020202020204" pitchFamily="34" charset="0"/>
              </a:endParaRPr>
            </a:p>
          </p:txBody>
        </p:sp>
        <p:pic>
          <p:nvPicPr>
            <p:cNvPr id="41" name="Picture 40" descr="Chart, line chart&#10;&#10;Description automatically generated">
              <a:extLst>
                <a:ext uri="{FF2B5EF4-FFF2-40B4-BE49-F238E27FC236}">
                  <a16:creationId xmlns:a16="http://schemas.microsoft.com/office/drawing/2014/main" id="{36D77A33-8EE4-451F-BBDD-9E553B6524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6146004" y="3935620"/>
              <a:ext cx="2606675" cy="1799590"/>
            </a:xfrm>
            <a:prstGeom prst="rect">
              <a:avLst/>
            </a:prstGeom>
            <a:ln>
              <a:noFill/>
            </a:ln>
            <a:extLst>
              <a:ext uri="{53640926-AAD7-44D8-BBD7-CCE9431645EC}">
                <a14:shadowObscured xmlns:a14="http://schemas.microsoft.com/office/drawing/2010/main"/>
              </a:ext>
            </a:extLst>
          </p:spPr>
        </p:pic>
        <p:pic>
          <p:nvPicPr>
            <p:cNvPr id="42" name="Picture 41" descr="Chart, scatter chart&#10;&#10;Description automatically generated">
              <a:extLst>
                <a:ext uri="{FF2B5EF4-FFF2-40B4-BE49-F238E27FC236}">
                  <a16:creationId xmlns:a16="http://schemas.microsoft.com/office/drawing/2014/main" id="{B7A21829-B259-47D0-984F-38633C96507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8752679" y="3935620"/>
              <a:ext cx="2477979" cy="1828800"/>
            </a:xfrm>
            <a:prstGeom prst="rect">
              <a:avLst/>
            </a:prstGeom>
            <a:ln>
              <a:noFill/>
            </a:ln>
            <a:extLst>
              <a:ext uri="{53640926-AAD7-44D8-BBD7-CCE9431645EC}">
                <a14:shadowObscured xmlns:a14="http://schemas.microsoft.com/office/drawing/2010/main"/>
              </a:ext>
            </a:extLst>
          </p:spPr>
        </p:pic>
        <p:sp>
          <p:nvSpPr>
            <p:cNvPr id="43" name="Rectangle 42">
              <a:extLst>
                <a:ext uri="{FF2B5EF4-FFF2-40B4-BE49-F238E27FC236}">
                  <a16:creationId xmlns:a16="http://schemas.microsoft.com/office/drawing/2014/main" id="{1161BA60-C1AE-4F76-96F9-DD17F675CBF7}"/>
                </a:ext>
              </a:extLst>
            </p:cNvPr>
            <p:cNvSpPr/>
            <p:nvPr/>
          </p:nvSpPr>
          <p:spPr>
            <a:xfrm>
              <a:off x="6146005" y="3682310"/>
              <a:ext cx="5314308" cy="22419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856A9C8-0822-412D-A12F-C668D41AE0D7}"/>
                </a:ext>
              </a:extLst>
            </p:cNvPr>
            <p:cNvSpPr txBox="1"/>
            <p:nvPr/>
          </p:nvSpPr>
          <p:spPr>
            <a:xfrm>
              <a:off x="6095999" y="5988520"/>
              <a:ext cx="5586411" cy="523220"/>
            </a:xfrm>
            <a:prstGeom prst="rect">
              <a:avLst/>
            </a:prstGeom>
            <a:noFill/>
          </p:spPr>
          <p:txBody>
            <a:bodyPr wrap="square" rtlCol="0">
              <a:spAutoFit/>
            </a:bodyPr>
            <a:lstStyle/>
            <a:p>
              <a:pPr algn="just"/>
              <a:r>
                <a:rPr lang="en-US" sz="1400" b="1" dirty="0">
                  <a:latin typeface="Arial" panose="020B0604020202020204" pitchFamily="34" charset="0"/>
                  <a:cs typeface="Arial" panose="020B0604020202020204" pitchFamily="34" charset="0"/>
                </a:rPr>
                <a:t>CV and Nyquist diagrams for modified electrode  GCE/PEDOT with Cu-NP/HC (G/8h, CR) and Cu-NP/HC-EG (CS)</a:t>
              </a:r>
            </a:p>
          </p:txBody>
        </p:sp>
      </p:grpSp>
    </p:spTree>
    <p:extLst>
      <p:ext uri="{BB962C8B-B14F-4D97-AF65-F5344CB8AC3E}">
        <p14:creationId xmlns:p14="http://schemas.microsoft.com/office/powerpoint/2010/main" val="226402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2998048-649E-4077-99F4-480E5B5D6CFB}"/>
              </a:ext>
            </a:extLst>
          </p:cNvPr>
          <p:cNvGrpSpPr/>
          <p:nvPr/>
        </p:nvGrpSpPr>
        <p:grpSpPr>
          <a:xfrm>
            <a:off x="46902" y="-15145"/>
            <a:ext cx="11905175" cy="6649018"/>
            <a:chOff x="46902" y="-15145"/>
            <a:chExt cx="11905175" cy="6649018"/>
          </a:xfrm>
        </p:grpSpPr>
        <p:sp>
          <p:nvSpPr>
            <p:cNvPr id="2" name="TextBox 1">
              <a:extLst>
                <a:ext uri="{FF2B5EF4-FFF2-40B4-BE49-F238E27FC236}">
                  <a16:creationId xmlns:a16="http://schemas.microsoft.com/office/drawing/2014/main" id="{8BC1460A-7C22-4ECC-BCCA-7C76217752D8}"/>
                </a:ext>
              </a:extLst>
            </p:cNvPr>
            <p:cNvSpPr txBox="1"/>
            <p:nvPr/>
          </p:nvSpPr>
          <p:spPr>
            <a:xfrm flipH="1">
              <a:off x="46902" y="-15145"/>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Stage 2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A23C38C4-6F1E-4085-9F8C-62411428E78F}"/>
                </a:ext>
              </a:extLst>
            </p:cNvPr>
            <p:cNvSpPr txBox="1"/>
            <p:nvPr/>
          </p:nvSpPr>
          <p:spPr>
            <a:xfrm>
              <a:off x="3678974" y="131253"/>
              <a:ext cx="5484770" cy="369332"/>
            </a:xfrm>
            <a:prstGeom prst="rect">
              <a:avLst/>
            </a:prstGeom>
            <a:noFill/>
          </p:spPr>
          <p:txBody>
            <a:bodyPr wrap="square">
              <a:spAutoFit/>
            </a:bodyPr>
            <a:lstStyle/>
            <a:p>
              <a:pPr marL="285750" indent="-285750">
                <a:buFont typeface="Wingdings" panose="05000000000000000000" pitchFamily="2" charset="2"/>
                <a:buChar char="Ø"/>
              </a:pPr>
              <a:r>
                <a:rPr lang="en-US" sz="1800" b="1" i="1" dirty="0">
                  <a:effectLst/>
                  <a:latin typeface="Arial" panose="020B0604020202020204" pitchFamily="34" charset="0"/>
                  <a:ea typeface="Calibri" panose="020F0502020204030204" pitchFamily="34" charset="0"/>
                  <a:cs typeface="Arial" panose="020B0604020202020204" pitchFamily="34" charset="0"/>
                </a:rPr>
                <a:t>Design of porous carbonaceous support, HC </a:t>
              </a:r>
              <a:endParaRPr lang="en-US" dirty="0">
                <a:latin typeface="Arial" panose="020B0604020202020204" pitchFamily="34" charset="0"/>
                <a:cs typeface="Arial" panose="020B0604020202020204" pitchFamily="34" charset="0"/>
              </a:endParaRPr>
            </a:p>
          </p:txBody>
        </p:sp>
        <p:pic>
          <p:nvPicPr>
            <p:cNvPr id="4" name="Picture 3" descr="Diagram&#10;&#10;Description automatically generated">
              <a:extLst>
                <a:ext uri="{FF2B5EF4-FFF2-40B4-BE49-F238E27FC236}">
                  <a16:creationId xmlns:a16="http://schemas.microsoft.com/office/drawing/2014/main" id="{24D02272-774D-48F2-94C9-7C640A3E9C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216" y="636875"/>
              <a:ext cx="7202515" cy="1737360"/>
            </a:xfrm>
            <a:prstGeom prst="rect">
              <a:avLst/>
            </a:prstGeom>
          </p:spPr>
        </p:pic>
        <p:sp>
          <p:nvSpPr>
            <p:cNvPr id="6" name="TextBox 5">
              <a:extLst>
                <a:ext uri="{FF2B5EF4-FFF2-40B4-BE49-F238E27FC236}">
                  <a16:creationId xmlns:a16="http://schemas.microsoft.com/office/drawing/2014/main" id="{28AEE78C-C435-4185-B8CD-4969BE68507C}"/>
                </a:ext>
              </a:extLst>
            </p:cNvPr>
            <p:cNvSpPr txBox="1"/>
            <p:nvPr/>
          </p:nvSpPr>
          <p:spPr>
            <a:xfrm>
              <a:off x="7866200" y="1214379"/>
              <a:ext cx="2634054" cy="369332"/>
            </a:xfrm>
            <a:prstGeom prst="rect">
              <a:avLst/>
            </a:prstGeom>
            <a:noFill/>
          </p:spPr>
          <p:txBody>
            <a:bodyPr wrap="none" rtlCol="0">
              <a:spAutoFit/>
            </a:bodyPr>
            <a:lstStyle/>
            <a:p>
              <a:r>
                <a:rPr lang="en-US"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Hard-template method</a:t>
              </a:r>
            </a:p>
          </p:txBody>
        </p:sp>
        <p:grpSp>
          <p:nvGrpSpPr>
            <p:cNvPr id="25" name="Group 24">
              <a:extLst>
                <a:ext uri="{FF2B5EF4-FFF2-40B4-BE49-F238E27FC236}">
                  <a16:creationId xmlns:a16="http://schemas.microsoft.com/office/drawing/2014/main" id="{1B8414BE-3B99-437A-B5D8-81ABC102B1F2}"/>
                </a:ext>
              </a:extLst>
            </p:cNvPr>
            <p:cNvGrpSpPr/>
            <p:nvPr/>
          </p:nvGrpSpPr>
          <p:grpSpPr>
            <a:xfrm>
              <a:off x="5713669" y="2229599"/>
              <a:ext cx="6238408" cy="1691994"/>
              <a:chOff x="317500" y="378837"/>
              <a:chExt cx="8291513" cy="2364364"/>
            </a:xfrm>
          </p:grpSpPr>
          <p:grpSp>
            <p:nvGrpSpPr>
              <p:cNvPr id="26" name="Group 25">
                <a:extLst>
                  <a:ext uri="{FF2B5EF4-FFF2-40B4-BE49-F238E27FC236}">
                    <a16:creationId xmlns:a16="http://schemas.microsoft.com/office/drawing/2014/main" id="{4C963296-3FF2-4B21-ABFD-A166C2CDD29C}"/>
                  </a:ext>
                </a:extLst>
              </p:cNvPr>
              <p:cNvGrpSpPr/>
              <p:nvPr/>
            </p:nvGrpSpPr>
            <p:grpSpPr>
              <a:xfrm>
                <a:off x="317500" y="378837"/>
                <a:ext cx="2805112" cy="2364364"/>
                <a:chOff x="1085850" y="721737"/>
                <a:chExt cx="2805112" cy="2364364"/>
              </a:xfrm>
            </p:grpSpPr>
            <p:pic>
              <p:nvPicPr>
                <p:cNvPr id="42" name="Picture 8" descr="MCM-41-8ax50000_373">
                  <a:extLst>
                    <a:ext uri="{FF2B5EF4-FFF2-40B4-BE49-F238E27FC236}">
                      <a16:creationId xmlns:a16="http://schemas.microsoft.com/office/drawing/2014/main" id="{521C461D-DD42-4A45-BE58-DFBFAEDA29AB}"/>
                    </a:ext>
                  </a:extLst>
                </p:cNvPr>
                <p:cNvPicPr>
                  <a:picLocks noChangeAspect="1" noChangeArrowheads="1"/>
                </p:cNvPicPr>
                <p:nvPr/>
              </p:nvPicPr>
              <p:blipFill rotWithShape="1">
                <a:blip r:embed="rId4" cstate="screen">
                  <a:lum bright="6000"/>
                  <a:extLst>
                    <a:ext uri="{28A0092B-C50C-407E-A947-70E740481C1C}">
                      <a14:useLocalDpi xmlns:a14="http://schemas.microsoft.com/office/drawing/2010/main"/>
                    </a:ext>
                  </a:extLst>
                </a:blip>
                <a:srcRect/>
                <a:stretch/>
              </p:blipFill>
              <p:spPr bwMode="auto">
                <a:xfrm>
                  <a:off x="1147762" y="721737"/>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EB59C5D9-F20C-4F7C-A508-230710917914}"/>
                    </a:ext>
                  </a:extLst>
                </p:cNvPr>
                <p:cNvCxnSpPr>
                  <a:cxnSpLocks/>
                </p:cNvCxnSpPr>
                <p:nvPr/>
              </p:nvCxnSpPr>
              <p:spPr>
                <a:xfrm>
                  <a:off x="2863850" y="2984500"/>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D8EE34-F654-4DEB-BF0D-57608FE90F36}"/>
                    </a:ext>
                  </a:extLst>
                </p:cNvPr>
                <p:cNvSpPr txBox="1"/>
                <p:nvPr/>
              </p:nvSpPr>
              <p:spPr>
                <a:xfrm>
                  <a:off x="2850016" y="2543363"/>
                  <a:ext cx="704039" cy="369333"/>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sp>
              <p:nvSpPr>
                <p:cNvPr id="45" name="TextBox 44">
                  <a:extLst>
                    <a:ext uri="{FF2B5EF4-FFF2-40B4-BE49-F238E27FC236}">
                      <a16:creationId xmlns:a16="http://schemas.microsoft.com/office/drawing/2014/main" id="{BB6C480A-2A0D-47FF-A06B-11A9535C61BB}"/>
                    </a:ext>
                  </a:extLst>
                </p:cNvPr>
                <p:cNvSpPr txBox="1"/>
                <p:nvPr/>
              </p:nvSpPr>
              <p:spPr>
                <a:xfrm>
                  <a:off x="1085850" y="721737"/>
                  <a:ext cx="1157321"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MCM-41</a:t>
                  </a:r>
                </a:p>
              </p:txBody>
            </p:sp>
          </p:grpSp>
          <p:grpSp>
            <p:nvGrpSpPr>
              <p:cNvPr id="27" name="Group 26">
                <a:extLst>
                  <a:ext uri="{FF2B5EF4-FFF2-40B4-BE49-F238E27FC236}">
                    <a16:creationId xmlns:a16="http://schemas.microsoft.com/office/drawing/2014/main" id="{37F36B90-3FD9-4F16-8723-68FDDA4CC5C0}"/>
                  </a:ext>
                </a:extLst>
              </p:cNvPr>
              <p:cNvGrpSpPr/>
              <p:nvPr/>
            </p:nvGrpSpPr>
            <p:grpSpPr>
              <a:xfrm>
                <a:off x="3122612" y="378837"/>
                <a:ext cx="2743200" cy="2364364"/>
                <a:chOff x="4343805" y="721738"/>
                <a:chExt cx="2743200" cy="2364364"/>
              </a:xfrm>
            </p:grpSpPr>
            <p:pic>
              <p:nvPicPr>
                <p:cNvPr id="39" name="Picture 7" descr="SAM_6-6ncx50000_325">
                  <a:extLst>
                    <a:ext uri="{FF2B5EF4-FFF2-40B4-BE49-F238E27FC236}">
                      <a16:creationId xmlns:a16="http://schemas.microsoft.com/office/drawing/2014/main" id="{9B6B8D48-90F0-4530-9BBD-67524C550549}"/>
                    </a:ext>
                  </a:extLst>
                </p:cNvPr>
                <p:cNvPicPr>
                  <a:picLocks noChangeAspect="1" noChangeArrowheads="1"/>
                </p:cNvPicPr>
                <p:nvPr/>
              </p:nvPicPr>
              <p:blipFill rotWithShape="1">
                <a:blip r:embed="rId5" cstate="screen">
                  <a:lum bright="30000" contrast="42000"/>
                  <a:extLst>
                    <a:ext uri="{28A0092B-C50C-407E-A947-70E740481C1C}">
                      <a14:useLocalDpi xmlns:a14="http://schemas.microsoft.com/office/drawing/2010/main"/>
                    </a:ext>
                  </a:extLst>
                </a:blip>
                <a:srcRect/>
                <a:stretch/>
              </p:blipFill>
              <p:spPr bwMode="auto">
                <a:xfrm>
                  <a:off x="4343805" y="721738"/>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DC78E45B-FA5F-499E-96D5-00C058C2A72F}"/>
                    </a:ext>
                  </a:extLst>
                </p:cNvPr>
                <p:cNvCxnSpPr>
                  <a:cxnSpLocks/>
                </p:cNvCxnSpPr>
                <p:nvPr/>
              </p:nvCxnSpPr>
              <p:spPr>
                <a:xfrm>
                  <a:off x="6045200" y="3022600"/>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3A4AE88-494C-4760-B9AD-9683B5CEDB7A}"/>
                    </a:ext>
                  </a:extLst>
                </p:cNvPr>
                <p:cNvSpPr txBox="1"/>
                <p:nvPr/>
              </p:nvSpPr>
              <p:spPr>
                <a:xfrm>
                  <a:off x="6043503" y="2526845"/>
                  <a:ext cx="704039" cy="369333"/>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grpSp>
          <p:grpSp>
            <p:nvGrpSpPr>
              <p:cNvPr id="28" name="Group 27">
                <a:extLst>
                  <a:ext uri="{FF2B5EF4-FFF2-40B4-BE49-F238E27FC236}">
                    <a16:creationId xmlns:a16="http://schemas.microsoft.com/office/drawing/2014/main" id="{B10545FA-9867-4573-A263-E0CB1599960B}"/>
                  </a:ext>
                </a:extLst>
              </p:cNvPr>
              <p:cNvGrpSpPr/>
              <p:nvPr/>
            </p:nvGrpSpPr>
            <p:grpSpPr>
              <a:xfrm>
                <a:off x="2813050" y="1023072"/>
                <a:ext cx="649025" cy="977788"/>
                <a:chOff x="2813050" y="1032647"/>
                <a:chExt cx="649025" cy="977788"/>
              </a:xfrm>
            </p:grpSpPr>
            <p:sp>
              <p:nvSpPr>
                <p:cNvPr id="36" name="Arrow: Right 35">
                  <a:extLst>
                    <a:ext uri="{FF2B5EF4-FFF2-40B4-BE49-F238E27FC236}">
                      <a16:creationId xmlns:a16="http://schemas.microsoft.com/office/drawing/2014/main" id="{EBDD68A6-C380-4AC5-B085-7F03B9599610}"/>
                    </a:ext>
                  </a:extLst>
                </p:cNvPr>
                <p:cNvSpPr/>
                <p:nvPr/>
              </p:nvSpPr>
              <p:spPr>
                <a:xfrm>
                  <a:off x="2813050" y="1400175"/>
                  <a:ext cx="647700" cy="26669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0C59977-EC08-40CB-B7F6-4945F152D749}"/>
                    </a:ext>
                  </a:extLst>
                </p:cNvPr>
                <p:cNvSpPr txBox="1"/>
                <p:nvPr/>
              </p:nvSpPr>
              <p:spPr>
                <a:xfrm>
                  <a:off x="2884267" y="1580352"/>
                  <a:ext cx="577808" cy="430083"/>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CS</a:t>
                  </a:r>
                </a:p>
              </p:txBody>
            </p:sp>
            <p:sp>
              <p:nvSpPr>
                <p:cNvPr id="38" name="TextBox 37">
                  <a:extLst>
                    <a:ext uri="{FF2B5EF4-FFF2-40B4-BE49-F238E27FC236}">
                      <a16:creationId xmlns:a16="http://schemas.microsoft.com/office/drawing/2014/main" id="{C126E826-7F97-4CB4-BB03-6E0E56A8CCC0}"/>
                    </a:ext>
                  </a:extLst>
                </p:cNvPr>
                <p:cNvSpPr txBox="1"/>
                <p:nvPr/>
              </p:nvSpPr>
              <p:spPr>
                <a:xfrm>
                  <a:off x="2923200" y="1032647"/>
                  <a:ext cx="390319"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T</a:t>
                  </a:r>
                </a:p>
              </p:txBody>
            </p:sp>
          </p:grpSp>
          <p:pic>
            <p:nvPicPr>
              <p:cNvPr id="29" name="Picture 19" descr="SAM_6-6x50000_320">
                <a:extLst>
                  <a:ext uri="{FF2B5EF4-FFF2-40B4-BE49-F238E27FC236}">
                    <a16:creationId xmlns:a16="http://schemas.microsoft.com/office/drawing/2014/main" id="{6A9986E9-1BE6-4CF1-8BDE-7EB970E3D7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65813" y="378837"/>
                <a:ext cx="2743200" cy="23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7F537589-F258-42BB-BD4C-B09DA466C0FB}"/>
                  </a:ext>
                </a:extLst>
              </p:cNvPr>
              <p:cNvCxnSpPr>
                <a:cxnSpLocks/>
              </p:cNvCxnSpPr>
              <p:nvPr/>
            </p:nvCxnSpPr>
            <p:spPr>
              <a:xfrm>
                <a:off x="7567207" y="2666482"/>
                <a:ext cx="9207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154BDF-AF83-4063-858D-75BA529ED650}"/>
                  </a:ext>
                </a:extLst>
              </p:cNvPr>
              <p:cNvSpPr txBox="1"/>
              <p:nvPr/>
            </p:nvSpPr>
            <p:spPr>
              <a:xfrm>
                <a:off x="7578067" y="2200464"/>
                <a:ext cx="837738" cy="516098"/>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2</a:t>
                </a:r>
                <a:r>
                  <a:rPr lang="en-US" b="1" dirty="0">
                    <a:solidFill>
                      <a:srgbClr val="FFFF00"/>
                    </a:solidFill>
                  </a:rPr>
                  <a:t> </a:t>
                </a:r>
                <a:r>
                  <a:rPr lang="en-US" sz="1400" b="1" dirty="0">
                    <a:solidFill>
                      <a:srgbClr val="FFFF00"/>
                    </a:solidFill>
                    <a:latin typeface="Symbol" panose="05050102010706020507" pitchFamily="18" charset="2"/>
                  </a:rPr>
                  <a:t>m</a:t>
                </a:r>
                <a:r>
                  <a:rPr lang="en-US" sz="1400" b="1" dirty="0">
                    <a:solidFill>
                      <a:srgbClr val="FFFF00"/>
                    </a:solidFill>
                    <a:latin typeface="Arial" panose="020B0604020202020204" pitchFamily="34" charset="0"/>
                    <a:cs typeface="Arial" panose="020B0604020202020204" pitchFamily="34" charset="0"/>
                  </a:rPr>
                  <a:t>m</a:t>
                </a:r>
              </a:p>
            </p:txBody>
          </p:sp>
          <p:sp>
            <p:nvSpPr>
              <p:cNvPr id="32" name="TextBox 31">
                <a:extLst>
                  <a:ext uri="{FF2B5EF4-FFF2-40B4-BE49-F238E27FC236}">
                    <a16:creationId xmlns:a16="http://schemas.microsoft.com/office/drawing/2014/main" id="{5E17D3D6-8F98-460B-A429-86463DE43797}"/>
                  </a:ext>
                </a:extLst>
              </p:cNvPr>
              <p:cNvSpPr txBox="1"/>
              <p:nvPr/>
            </p:nvSpPr>
            <p:spPr>
              <a:xfrm>
                <a:off x="4891024" y="425919"/>
                <a:ext cx="1807144" cy="430082"/>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C-CS/MCM-41</a:t>
                </a:r>
              </a:p>
            </p:txBody>
          </p:sp>
          <p:grpSp>
            <p:nvGrpSpPr>
              <p:cNvPr id="33" name="Group 32">
                <a:extLst>
                  <a:ext uri="{FF2B5EF4-FFF2-40B4-BE49-F238E27FC236}">
                    <a16:creationId xmlns:a16="http://schemas.microsoft.com/office/drawing/2014/main" id="{B689E5A5-C906-47E6-BA53-A8D1E59CF31C}"/>
                  </a:ext>
                </a:extLst>
              </p:cNvPr>
              <p:cNvGrpSpPr/>
              <p:nvPr/>
            </p:nvGrpSpPr>
            <p:grpSpPr>
              <a:xfrm>
                <a:off x="5315056" y="865918"/>
                <a:ext cx="1354146" cy="719234"/>
                <a:chOff x="5267572" y="936544"/>
                <a:chExt cx="1354146" cy="719234"/>
              </a:xfrm>
            </p:grpSpPr>
            <p:sp>
              <p:nvSpPr>
                <p:cNvPr id="34" name="Arrow: Right 33">
                  <a:extLst>
                    <a:ext uri="{FF2B5EF4-FFF2-40B4-BE49-F238E27FC236}">
                      <a16:creationId xmlns:a16="http://schemas.microsoft.com/office/drawing/2014/main" id="{36798A2B-BC0B-4731-8635-65DE47BFF15D}"/>
                    </a:ext>
                  </a:extLst>
                </p:cNvPr>
                <p:cNvSpPr/>
                <p:nvPr/>
              </p:nvSpPr>
              <p:spPr>
                <a:xfrm>
                  <a:off x="5423262" y="1389079"/>
                  <a:ext cx="647700" cy="26669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EEC3F7D-6ECF-4BB6-9C1D-4DEFC9CB7103}"/>
                    </a:ext>
                  </a:extLst>
                </p:cNvPr>
                <p:cNvSpPr txBox="1"/>
                <p:nvPr/>
              </p:nvSpPr>
              <p:spPr>
                <a:xfrm>
                  <a:off x="5267572" y="936544"/>
                  <a:ext cx="1354146" cy="430082"/>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T, N</a:t>
                  </a:r>
                  <a:r>
                    <a:rPr lang="en-US" sz="1400" b="1" baseline="-25000" dirty="0">
                      <a:solidFill>
                        <a:srgbClr val="FFFF00"/>
                      </a:solidFill>
                      <a:latin typeface="Arial" panose="020B0604020202020204" pitchFamily="34" charset="0"/>
                      <a:cs typeface="Arial" panose="020B0604020202020204" pitchFamily="34" charset="0"/>
                    </a:rPr>
                    <a:t>2</a:t>
                  </a:r>
                  <a:endParaRPr lang="en-US" sz="1400" b="1" dirty="0">
                    <a:solidFill>
                      <a:srgbClr val="FFFF00"/>
                    </a:solidFill>
                    <a:latin typeface="Arial" panose="020B0604020202020204" pitchFamily="34" charset="0"/>
                    <a:cs typeface="Arial" panose="020B0604020202020204" pitchFamily="34" charset="0"/>
                  </a:endParaRPr>
                </a:p>
              </p:txBody>
            </p:sp>
          </p:grpSp>
        </p:grpSp>
        <p:pic>
          <p:nvPicPr>
            <p:cNvPr id="46" name="Picture 45" descr="A picture containing graphical user interface&#10;&#10;Description automatically generated">
              <a:extLst>
                <a:ext uri="{FF2B5EF4-FFF2-40B4-BE49-F238E27FC236}">
                  <a16:creationId xmlns:a16="http://schemas.microsoft.com/office/drawing/2014/main" id="{4D028DD2-6462-417E-A106-CCCCFBCFE6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257" y="4437527"/>
              <a:ext cx="4203321" cy="2011680"/>
            </a:xfrm>
            <a:prstGeom prst="rect">
              <a:avLst/>
            </a:prstGeom>
          </p:spPr>
        </p:pic>
        <p:sp>
          <p:nvSpPr>
            <p:cNvPr id="47" name="TextBox 46">
              <a:extLst>
                <a:ext uri="{FF2B5EF4-FFF2-40B4-BE49-F238E27FC236}">
                  <a16:creationId xmlns:a16="http://schemas.microsoft.com/office/drawing/2014/main" id="{1BD2656A-7D08-4323-A8C8-590D73CF49CC}"/>
                </a:ext>
              </a:extLst>
            </p:cNvPr>
            <p:cNvSpPr txBox="1"/>
            <p:nvPr/>
          </p:nvSpPr>
          <p:spPr>
            <a:xfrm>
              <a:off x="2584182" y="3867964"/>
              <a:ext cx="2557110" cy="369332"/>
            </a:xfrm>
            <a:prstGeom prst="rect">
              <a:avLst/>
            </a:prstGeom>
            <a:noFill/>
          </p:spPr>
          <p:txBody>
            <a:bodyPr wrap="none" rtlCol="0">
              <a:spAutoFit/>
            </a:bodyPr>
            <a:lstStyle/>
            <a:p>
              <a:r>
                <a:rPr lang="en-US"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Soft-template method</a:t>
              </a:r>
            </a:p>
          </p:txBody>
        </p:sp>
        <p:grpSp>
          <p:nvGrpSpPr>
            <p:cNvPr id="68" name="Group 67">
              <a:extLst>
                <a:ext uri="{FF2B5EF4-FFF2-40B4-BE49-F238E27FC236}">
                  <a16:creationId xmlns:a16="http://schemas.microsoft.com/office/drawing/2014/main" id="{22C094C8-391A-4F0E-8954-2E75D0142BBE}"/>
                </a:ext>
              </a:extLst>
            </p:cNvPr>
            <p:cNvGrpSpPr/>
            <p:nvPr/>
          </p:nvGrpSpPr>
          <p:grpSpPr>
            <a:xfrm>
              <a:off x="5245233" y="4505229"/>
              <a:ext cx="5737254" cy="1676090"/>
              <a:chOff x="5472691" y="4934255"/>
              <a:chExt cx="5737254" cy="1676090"/>
            </a:xfrm>
          </p:grpSpPr>
          <p:pic>
            <p:nvPicPr>
              <p:cNvPr id="51" name="Picture 58" descr="SAM2-76x5000_059">
                <a:extLst>
                  <a:ext uri="{FF2B5EF4-FFF2-40B4-BE49-F238E27FC236}">
                    <a16:creationId xmlns:a16="http://schemas.microsoft.com/office/drawing/2014/main" id="{BD8EF13A-0260-464C-9E21-673E5CEAC54B}"/>
                  </a:ext>
                </a:extLst>
              </p:cNvPr>
              <p:cNvPicPr>
                <a:picLocks noChangeAspect="1" noChangeArrowheads="1"/>
              </p:cNvPicPr>
              <p:nvPr/>
            </p:nvPicPr>
            <p:blipFill rotWithShape="1">
              <a:blip r:embed="rId8" cstate="screen">
                <a:lum bright="24000" contrast="36000"/>
                <a:extLst>
                  <a:ext uri="{28A0092B-C50C-407E-A947-70E740481C1C}">
                    <a14:useLocalDpi xmlns:a14="http://schemas.microsoft.com/office/drawing/2010/main"/>
                  </a:ext>
                </a:extLst>
              </a:blip>
              <a:srcRect/>
              <a:stretch/>
            </p:blipFill>
            <p:spPr bwMode="auto">
              <a:xfrm>
                <a:off x="5472691" y="4969891"/>
                <a:ext cx="1862322" cy="16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800393C8-5EAF-4CB6-AFEE-36F5EDCA135B}"/>
                  </a:ext>
                </a:extLst>
              </p:cNvPr>
              <p:cNvSpPr txBox="1"/>
              <p:nvPr/>
            </p:nvSpPr>
            <p:spPr>
              <a:xfrm>
                <a:off x="6648817" y="6133665"/>
                <a:ext cx="907372"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20</a:t>
                </a:r>
                <a:r>
                  <a:rPr lang="en-US" sz="1400" b="1" dirty="0">
                    <a:solidFill>
                      <a:srgbClr val="FFFF00"/>
                    </a:solidFill>
                  </a:rPr>
                  <a:t> </a:t>
                </a:r>
                <a:r>
                  <a:rPr lang="en-US" sz="1400" b="1" dirty="0">
                    <a:solidFill>
                      <a:srgbClr val="FFFF00"/>
                    </a:solidFill>
                    <a:latin typeface="Symbol" panose="05050102010706020507" pitchFamily="18" charset="2"/>
                  </a:rPr>
                  <a:t>m</a:t>
                </a:r>
                <a:r>
                  <a:rPr lang="en-US" sz="1400" b="1" dirty="0">
                    <a:solidFill>
                      <a:srgbClr val="FFFF00"/>
                    </a:solidFill>
                    <a:latin typeface="Arial" panose="020B0604020202020204" pitchFamily="34" charset="0"/>
                    <a:cs typeface="Arial" panose="020B0604020202020204" pitchFamily="34" charset="0"/>
                  </a:rPr>
                  <a:t>m</a:t>
                </a:r>
              </a:p>
            </p:txBody>
          </p:sp>
          <p:pic>
            <p:nvPicPr>
              <p:cNvPr id="54" name="Picture 55" descr="SAM2-76x40000_056">
                <a:extLst>
                  <a:ext uri="{FF2B5EF4-FFF2-40B4-BE49-F238E27FC236}">
                    <a16:creationId xmlns:a16="http://schemas.microsoft.com/office/drawing/2014/main" id="{D95D7D4F-E43D-4ADC-9E6A-31BCCE1E64A4}"/>
                  </a:ext>
                </a:extLst>
              </p:cNvPr>
              <p:cNvPicPr>
                <a:picLocks noChangeAspect="1" noChangeArrowheads="1"/>
              </p:cNvPicPr>
              <p:nvPr/>
            </p:nvPicPr>
            <p:blipFill rotWithShape="1">
              <a:blip r:embed="rId9" cstate="screen">
                <a:lum bright="12000" contrast="42000"/>
                <a:extLst>
                  <a:ext uri="{28A0092B-C50C-407E-A947-70E740481C1C}">
                    <a14:useLocalDpi xmlns:a14="http://schemas.microsoft.com/office/drawing/2010/main"/>
                  </a:ext>
                </a:extLst>
              </a:blip>
              <a:srcRect/>
              <a:stretch/>
            </p:blipFill>
            <p:spPr bwMode="auto">
              <a:xfrm>
                <a:off x="7335013" y="4969891"/>
                <a:ext cx="1862322" cy="16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a:extLst>
                  <a:ext uri="{FF2B5EF4-FFF2-40B4-BE49-F238E27FC236}">
                    <a16:creationId xmlns:a16="http://schemas.microsoft.com/office/drawing/2014/main" id="{69FCFCA4-C107-44D6-9A60-1EA7423FE3C3}"/>
                  </a:ext>
                </a:extLst>
              </p:cNvPr>
              <p:cNvCxnSpPr>
                <a:cxnSpLocks/>
              </p:cNvCxnSpPr>
              <p:nvPr/>
            </p:nvCxnSpPr>
            <p:spPr>
              <a:xfrm>
                <a:off x="9738005" y="6482823"/>
                <a:ext cx="28646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BD297B-5E8A-4EB8-BB7B-D446D0B63AE0}"/>
                  </a:ext>
                </a:extLst>
              </p:cNvPr>
              <p:cNvSpPr txBox="1"/>
              <p:nvPr/>
            </p:nvSpPr>
            <p:spPr>
              <a:xfrm>
                <a:off x="8368272" y="6019959"/>
                <a:ext cx="806773"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3</a:t>
                </a:r>
                <a:r>
                  <a:rPr lang="en-US" b="1" dirty="0">
                    <a:solidFill>
                      <a:srgbClr val="FFFF00"/>
                    </a:solidFill>
                  </a:rPr>
                  <a:t> </a:t>
                </a:r>
                <a:r>
                  <a:rPr lang="en-US" b="1" dirty="0">
                    <a:solidFill>
                      <a:srgbClr val="FFFF00"/>
                    </a:solidFill>
                    <a:latin typeface="Symbol" panose="05050102010706020507" pitchFamily="18" charset="2"/>
                  </a:rPr>
                  <a:t>m</a:t>
                </a:r>
                <a:r>
                  <a:rPr lang="en-US" b="1" dirty="0">
                    <a:solidFill>
                      <a:srgbClr val="FFFF00"/>
                    </a:solidFill>
                    <a:latin typeface="Arial" panose="020B0604020202020204" pitchFamily="34" charset="0"/>
                    <a:cs typeface="Arial" panose="020B0604020202020204" pitchFamily="34" charset="0"/>
                  </a:rPr>
                  <a:t>m</a:t>
                </a:r>
              </a:p>
            </p:txBody>
          </p:sp>
          <p:sp>
            <p:nvSpPr>
              <p:cNvPr id="57" name="TextBox 56">
                <a:extLst>
                  <a:ext uri="{FF2B5EF4-FFF2-40B4-BE49-F238E27FC236}">
                    <a16:creationId xmlns:a16="http://schemas.microsoft.com/office/drawing/2014/main" id="{A9ED657B-30DE-4827-B88F-FF945787E97A}"/>
                  </a:ext>
                </a:extLst>
              </p:cNvPr>
              <p:cNvSpPr txBox="1"/>
              <p:nvPr/>
            </p:nvSpPr>
            <p:spPr>
              <a:xfrm>
                <a:off x="6845526" y="5101098"/>
                <a:ext cx="1598679"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HC-</a:t>
                </a:r>
                <a:r>
                  <a:rPr lang="en-US" b="1" dirty="0" err="1">
                    <a:solidFill>
                      <a:srgbClr val="FFFF00"/>
                    </a:solidFill>
                    <a:latin typeface="Arial" panose="020B0604020202020204" pitchFamily="34" charset="0"/>
                    <a:cs typeface="Arial" panose="020B0604020202020204" pitchFamily="34" charset="0"/>
                  </a:rPr>
                  <a:t>CS</a:t>
                </a:r>
                <a:r>
                  <a:rPr lang="en-US" b="1" baseline="-25000" dirty="0" err="1">
                    <a:solidFill>
                      <a:srgbClr val="FFFF00"/>
                    </a:solidFill>
                    <a:latin typeface="Arial" panose="020B0604020202020204" pitchFamily="34" charset="0"/>
                    <a:cs typeface="Arial" panose="020B0604020202020204" pitchFamily="34" charset="0"/>
                  </a:rPr>
                  <a:t>st</a:t>
                </a:r>
                <a:endParaRPr lang="en-US" b="1" baseline="-25000" dirty="0">
                  <a:solidFill>
                    <a:srgbClr val="FFFF00"/>
                  </a:solidFill>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5308815D-E79E-4ABB-894E-EC14B68E73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54719" y="4934255"/>
                <a:ext cx="2055226" cy="1676090"/>
              </a:xfrm>
              <a:prstGeom prst="rect">
                <a:avLst/>
              </a:prstGeom>
            </p:spPr>
          </p:pic>
          <p:cxnSp>
            <p:nvCxnSpPr>
              <p:cNvPr id="63" name="Straight Connector 62">
                <a:extLst>
                  <a:ext uri="{FF2B5EF4-FFF2-40B4-BE49-F238E27FC236}">
                    <a16:creationId xmlns:a16="http://schemas.microsoft.com/office/drawing/2014/main" id="{830AB7DA-66ED-40F3-A957-060E07987E4B}"/>
                  </a:ext>
                </a:extLst>
              </p:cNvPr>
              <p:cNvCxnSpPr>
                <a:cxnSpLocks/>
              </p:cNvCxnSpPr>
              <p:nvPr/>
            </p:nvCxnSpPr>
            <p:spPr>
              <a:xfrm flipV="1">
                <a:off x="8487350" y="6419320"/>
                <a:ext cx="588478" cy="123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CA50819-1809-445B-A95A-297C74B5D84E}"/>
                  </a:ext>
                </a:extLst>
              </p:cNvPr>
              <p:cNvCxnSpPr>
                <a:cxnSpLocks/>
              </p:cNvCxnSpPr>
              <p:nvPr/>
            </p:nvCxnSpPr>
            <p:spPr>
              <a:xfrm>
                <a:off x="6792222" y="6462888"/>
                <a:ext cx="42279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0CCB6765-9E8E-4AF1-AFE9-3A0638CE181A}"/>
                </a:ext>
              </a:extLst>
            </p:cNvPr>
            <p:cNvSpPr txBox="1"/>
            <p:nvPr/>
          </p:nvSpPr>
          <p:spPr>
            <a:xfrm>
              <a:off x="8544200" y="6264541"/>
              <a:ext cx="3352363" cy="369332"/>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S</a:t>
              </a:r>
              <a:r>
                <a:rPr lang="en-US" sz="1800" b="1" baseline="-25000" dirty="0">
                  <a:effectLst/>
                  <a:latin typeface="Arial" panose="020B0604020202020204" pitchFamily="34" charset="0"/>
                  <a:ea typeface="Calibri" panose="020F0502020204030204" pitchFamily="34" charset="0"/>
                  <a:cs typeface="Arial" panose="020B0604020202020204" pitchFamily="34" charset="0"/>
                </a:rPr>
                <a:t>BET</a:t>
              </a:r>
              <a:r>
                <a:rPr lang="en-US" sz="1800" b="1" dirty="0">
                  <a:effectLst/>
                  <a:latin typeface="Arial" panose="020B0604020202020204" pitchFamily="34" charset="0"/>
                  <a:ea typeface="Calibri" panose="020F0502020204030204" pitchFamily="34" charset="0"/>
                  <a:cs typeface="Arial" panose="020B0604020202020204" pitchFamily="34" charset="0"/>
                </a:rPr>
                <a:t> = 1091.85-1370.94 m</a:t>
              </a:r>
              <a:r>
                <a:rPr lang="en-US" sz="1800" b="1" baseline="30000" dirty="0">
                  <a:effectLst/>
                  <a:latin typeface="Arial" panose="020B0604020202020204" pitchFamily="34" charset="0"/>
                  <a:ea typeface="Calibri" panose="020F0502020204030204" pitchFamily="34" charset="0"/>
                  <a:cs typeface="Arial" panose="020B0604020202020204" pitchFamily="34" charset="0"/>
                </a:rPr>
                <a:t>2</a:t>
              </a:r>
              <a:r>
                <a:rPr lang="en-US" sz="1800" b="1" dirty="0">
                  <a:effectLst/>
                  <a:latin typeface="Arial" panose="020B0604020202020204" pitchFamily="34" charset="0"/>
                  <a:ea typeface="Calibri" panose="020F0502020204030204" pitchFamily="34" charset="0"/>
                  <a:cs typeface="Arial" panose="020B0604020202020204" pitchFamily="34" charset="0"/>
                </a:rPr>
                <a:t>/g </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327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B8696-2FB1-48C4-9AA9-D8E215529B40}"/>
              </a:ext>
            </a:extLst>
          </p:cNvPr>
          <p:cNvSpPr txBox="1"/>
          <p:nvPr/>
        </p:nvSpPr>
        <p:spPr>
          <a:xfrm flipH="1">
            <a:off x="0" y="233969"/>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Stage 2 (2022)</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2549EE6D-C1BB-4CC9-8A7E-DCD13FEC5117}"/>
              </a:ext>
            </a:extLst>
          </p:cNvPr>
          <p:cNvSpPr txBox="1"/>
          <p:nvPr/>
        </p:nvSpPr>
        <p:spPr>
          <a:xfrm>
            <a:off x="3479288" y="191619"/>
            <a:ext cx="8125100" cy="646331"/>
          </a:xfrm>
          <a:prstGeom prst="rect">
            <a:avLst/>
          </a:prstGeom>
          <a:noFill/>
        </p:spPr>
        <p:txBody>
          <a:bodyPr wrap="square">
            <a:spAutoFit/>
          </a:bodyPr>
          <a:lstStyle/>
          <a:p>
            <a:pPr marL="285750" indent="-285750" algn="just">
              <a:buFont typeface="Wingdings" panose="05000000000000000000" pitchFamily="2" charset="2"/>
              <a:buChar char="Ø"/>
            </a:pPr>
            <a:r>
              <a:rPr lang="en-US" b="1" i="1" dirty="0" err="1">
                <a:latin typeface="Arial" panose="020B0604020202020204" pitchFamily="34" charset="0"/>
                <a:cs typeface="Arial" panose="020B0604020202020204" pitchFamily="34" charset="0"/>
              </a:rPr>
              <a:t>CuO</a:t>
            </a:r>
            <a:r>
              <a:rPr lang="en-US" b="1" i="1" dirty="0">
                <a:latin typeface="Arial" panose="020B0604020202020204" pitchFamily="34" charset="0"/>
                <a:cs typeface="Arial" panose="020B0604020202020204" pitchFamily="34" charset="0"/>
              </a:rPr>
              <a:t>-based non-enzymatic electrochemical sensor for hydrogen peroxide detection</a:t>
            </a:r>
          </a:p>
        </p:txBody>
      </p:sp>
      <p:pic>
        <p:nvPicPr>
          <p:cNvPr id="5" name="Picture 4" descr="Diagram&#10;&#10;Description automatically generated">
            <a:extLst>
              <a:ext uri="{FF2B5EF4-FFF2-40B4-BE49-F238E27FC236}">
                <a16:creationId xmlns:a16="http://schemas.microsoft.com/office/drawing/2014/main" id="{BA06105D-EADD-4DE0-BB3A-55EC20208687}"/>
              </a:ext>
            </a:extLst>
          </p:cNvPr>
          <p:cNvPicPr>
            <a:picLocks noChangeAspect="1"/>
          </p:cNvPicPr>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329123" y="1810125"/>
            <a:ext cx="3779798" cy="2834640"/>
          </a:xfrm>
          <a:prstGeom prst="rect">
            <a:avLst/>
          </a:prstGeom>
          <a:noFill/>
          <a:ln w="28575">
            <a:solidFill>
              <a:schemeClr val="tx1"/>
            </a:solidFill>
          </a:ln>
        </p:spPr>
      </p:pic>
      <p:pic>
        <p:nvPicPr>
          <p:cNvPr id="6" name="Picture 5" descr="Chart, diagram&#10;&#10;Description automatically generated">
            <a:extLst>
              <a:ext uri="{FF2B5EF4-FFF2-40B4-BE49-F238E27FC236}">
                <a16:creationId xmlns:a16="http://schemas.microsoft.com/office/drawing/2014/main" id="{598917E9-06E5-4980-8823-249E1D0EA26F}"/>
              </a:ext>
            </a:extLst>
          </p:cNvPr>
          <p:cNvPicPr>
            <a:picLocks noChangeAspect="1"/>
          </p:cNvPicPr>
          <p:nvPr/>
        </p:nvPicPr>
        <p:blipFill>
          <a:blip r:embed="rId3" cstate="screen">
            <a:extLst>
              <a:ext uri="{28A0092B-C50C-407E-A947-70E740481C1C}">
                <a14:useLocalDpi xmlns:a14="http://schemas.microsoft.com/office/drawing/2010/main"/>
              </a:ext>
            </a:extLst>
          </a:blip>
          <a:srcRect t="7018" r="11206"/>
          <a:stretch>
            <a:fillRect/>
          </a:stretch>
        </p:blipFill>
        <p:spPr bwMode="auto">
          <a:xfrm>
            <a:off x="4271293" y="1668947"/>
            <a:ext cx="3448024" cy="2560320"/>
          </a:xfrm>
          <a:prstGeom prst="rect">
            <a:avLst/>
          </a:prstGeom>
          <a:noFill/>
          <a:ln>
            <a:noFill/>
          </a:ln>
        </p:spPr>
      </p:pic>
      <p:pic>
        <p:nvPicPr>
          <p:cNvPr id="7" name="Picture 6">
            <a:extLst>
              <a:ext uri="{FF2B5EF4-FFF2-40B4-BE49-F238E27FC236}">
                <a16:creationId xmlns:a16="http://schemas.microsoft.com/office/drawing/2014/main" id="{59C188A4-B3A7-42D9-91CE-74ACC63650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5449" y="1520738"/>
            <a:ext cx="3603876" cy="2560320"/>
          </a:xfrm>
          <a:prstGeom prst="rect">
            <a:avLst/>
          </a:prstGeom>
          <a:noFill/>
        </p:spPr>
      </p:pic>
      <p:sp>
        <p:nvSpPr>
          <p:cNvPr id="8" name="TextBox 7">
            <a:extLst>
              <a:ext uri="{FF2B5EF4-FFF2-40B4-BE49-F238E27FC236}">
                <a16:creationId xmlns:a16="http://schemas.microsoft.com/office/drawing/2014/main" id="{B495883F-2234-40DD-B8F0-4BA0AE4BBFD8}"/>
              </a:ext>
            </a:extLst>
          </p:cNvPr>
          <p:cNvSpPr txBox="1"/>
          <p:nvPr/>
        </p:nvSpPr>
        <p:spPr>
          <a:xfrm>
            <a:off x="8083078" y="3952267"/>
            <a:ext cx="3928619" cy="1384995"/>
          </a:xfrm>
          <a:prstGeom prst="rect">
            <a:avLst/>
          </a:prstGeom>
          <a:noFill/>
        </p:spPr>
        <p:txBody>
          <a:bodyPr wrap="square" rtlCol="0">
            <a:spAutoFit/>
          </a:bodyPr>
          <a:lstStyle/>
          <a:p>
            <a:pPr algn="just"/>
            <a:r>
              <a:rPr lang="en-US" sz="1200" dirty="0" err="1">
                <a:latin typeface="Arial" panose="020B0604020202020204" pitchFamily="34" charset="0"/>
                <a:cs typeface="Arial" panose="020B0604020202020204" pitchFamily="34" charset="0"/>
              </a:rPr>
              <a:t>Chronoamperograms</a:t>
            </a:r>
            <a:r>
              <a:rPr lang="en-US" sz="1200" dirty="0">
                <a:latin typeface="Arial" panose="020B0604020202020204" pitchFamily="34" charset="0"/>
                <a:cs typeface="Arial" panose="020B0604020202020204" pitchFamily="34" charset="0"/>
              </a:rPr>
              <a:t> recorded for the GCE/PEDOT-</a:t>
            </a:r>
            <a:r>
              <a:rPr lang="en-US" sz="1200" dirty="0" err="1">
                <a:latin typeface="Arial" panose="020B0604020202020204" pitchFamily="34" charset="0"/>
                <a:cs typeface="Arial" panose="020B0604020202020204" pitchFamily="34" charset="0"/>
              </a:rPr>
              <a:t>CuONPs</a:t>
            </a:r>
            <a:r>
              <a:rPr lang="en-US" sz="1200" dirty="0">
                <a:latin typeface="Arial" panose="020B0604020202020204" pitchFamily="34" charset="0"/>
                <a:cs typeface="Arial" panose="020B0604020202020204" pitchFamily="34" charset="0"/>
              </a:rPr>
              <a:t> electrochemical sensor with different </a:t>
            </a:r>
            <a:r>
              <a:rPr lang="en-US" sz="1200" dirty="0" err="1">
                <a:latin typeface="Arial" panose="020B0604020202020204" pitchFamily="34" charset="0"/>
                <a:cs typeface="Arial" panose="020B0604020202020204" pitchFamily="34" charset="0"/>
              </a:rPr>
              <a:t>CuONP</a:t>
            </a:r>
            <a:r>
              <a:rPr lang="en-US" sz="1200" dirty="0">
                <a:latin typeface="Arial" panose="020B0604020202020204" pitchFamily="34" charset="0"/>
                <a:cs typeface="Arial" panose="020B0604020202020204" pitchFamily="34" charset="0"/>
              </a:rPr>
              <a:t> loadings in an aqueous solution containing 0.1 M NaOH and added H2O2concentrations of 0.04, 0.08, 0.16, 0.32, 0.64, 1, 1.5, 2, 3, 5, and 10 </a:t>
            </a:r>
            <a:r>
              <a:rPr lang="en-US" sz="1200" dirty="0" err="1">
                <a:latin typeface="Arial" panose="020B0604020202020204" pitchFamily="34" charset="0"/>
                <a:cs typeface="Arial" panose="020B0604020202020204" pitchFamily="34" charset="0"/>
              </a:rPr>
              <a:t>mM.</a:t>
            </a:r>
            <a:r>
              <a:rPr lang="en-US" sz="1200" dirty="0">
                <a:latin typeface="Arial" panose="020B0604020202020204" pitchFamily="34" charset="0"/>
                <a:cs typeface="Arial" panose="020B0604020202020204" pitchFamily="34" charset="0"/>
              </a:rPr>
              <a:t> Working detection potential: (−0.4) V. Inset: the corresponding calibration plots.</a:t>
            </a:r>
          </a:p>
        </p:txBody>
      </p:sp>
      <p:sp>
        <p:nvSpPr>
          <p:cNvPr id="9" name="TextBox 8">
            <a:extLst>
              <a:ext uri="{FF2B5EF4-FFF2-40B4-BE49-F238E27FC236}">
                <a16:creationId xmlns:a16="http://schemas.microsoft.com/office/drawing/2014/main" id="{A52538F8-331B-41C3-B91B-6D1EC6AE4E91}"/>
              </a:ext>
            </a:extLst>
          </p:cNvPr>
          <p:cNvSpPr txBox="1"/>
          <p:nvPr/>
        </p:nvSpPr>
        <p:spPr>
          <a:xfrm>
            <a:off x="4253267" y="4229267"/>
            <a:ext cx="3685465" cy="830997"/>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CV recorded for electrochemical sensor  GCE/PEDOT-</a:t>
            </a:r>
            <a:r>
              <a:rPr lang="en-US" sz="1200" dirty="0" err="1">
                <a:latin typeface="Arial" panose="020B0604020202020204" pitchFamily="34" charset="0"/>
                <a:cs typeface="Arial" panose="020B0604020202020204" pitchFamily="34" charset="0"/>
              </a:rPr>
              <a:t>CuONPs</a:t>
            </a:r>
            <a:r>
              <a:rPr lang="en-US" sz="1200" dirty="0">
                <a:latin typeface="Arial" panose="020B0604020202020204" pitchFamily="34" charset="0"/>
                <a:cs typeface="Arial" panose="020B0604020202020204" pitchFamily="34" charset="0"/>
              </a:rPr>
              <a:t> in aqueous solution 0.1 M NaOH containing  different concentrations of 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ranging from 0.04 to 2 </a:t>
            </a:r>
            <a:r>
              <a:rPr lang="en-US" sz="1200" dirty="0" err="1">
                <a:latin typeface="Arial" panose="020B0604020202020204" pitchFamily="34" charset="0"/>
                <a:cs typeface="Arial" panose="020B0604020202020204" pitchFamily="34" charset="0"/>
              </a:rPr>
              <a:t>mM.</a:t>
            </a:r>
            <a:r>
              <a:rPr lang="en-US" sz="1200" dirty="0">
                <a:latin typeface="Arial" panose="020B0604020202020204" pitchFamily="34" charset="0"/>
                <a:cs typeface="Arial" panose="020B0604020202020204" pitchFamily="34" charset="0"/>
              </a:rPr>
              <a:t> </a:t>
            </a:r>
            <a:endParaRPr lang="en-US" sz="1200" dirty="0"/>
          </a:p>
        </p:txBody>
      </p:sp>
      <p:graphicFrame>
        <p:nvGraphicFramePr>
          <p:cNvPr id="10" name="Table 9">
            <a:extLst>
              <a:ext uri="{FF2B5EF4-FFF2-40B4-BE49-F238E27FC236}">
                <a16:creationId xmlns:a16="http://schemas.microsoft.com/office/drawing/2014/main" id="{47A8D343-FFA5-4CB0-8382-8BF4BF6D6019}"/>
              </a:ext>
            </a:extLst>
          </p:cNvPr>
          <p:cNvGraphicFramePr>
            <a:graphicFrameLocks noGrp="1"/>
          </p:cNvGraphicFramePr>
          <p:nvPr>
            <p:extLst>
              <p:ext uri="{D42A27DB-BD31-4B8C-83A1-F6EECF244321}">
                <p14:modId xmlns:p14="http://schemas.microsoft.com/office/powerpoint/2010/main" val="308224048"/>
              </p:ext>
            </p:extLst>
          </p:nvPr>
        </p:nvGraphicFramePr>
        <p:xfrm>
          <a:off x="535026" y="5340185"/>
          <a:ext cx="9900558" cy="677667"/>
        </p:xfrm>
        <a:graphic>
          <a:graphicData uri="http://schemas.openxmlformats.org/drawingml/2006/table">
            <a:tbl>
              <a:tblPr firstRow="1" firstCol="1" bandRow="1">
                <a:tableStyleId>{21E4AEA4-8DFA-4A89-87EB-49C32662AFE0}</a:tableStyleId>
              </a:tblPr>
              <a:tblGrid>
                <a:gridCol w="2194178">
                  <a:extLst>
                    <a:ext uri="{9D8B030D-6E8A-4147-A177-3AD203B41FA5}">
                      <a16:colId xmlns:a16="http://schemas.microsoft.com/office/drawing/2014/main" val="4273596290"/>
                    </a:ext>
                  </a:extLst>
                </a:gridCol>
                <a:gridCol w="2356957">
                  <a:extLst>
                    <a:ext uri="{9D8B030D-6E8A-4147-A177-3AD203B41FA5}">
                      <a16:colId xmlns:a16="http://schemas.microsoft.com/office/drawing/2014/main" val="2369977044"/>
                    </a:ext>
                  </a:extLst>
                </a:gridCol>
                <a:gridCol w="2825227">
                  <a:extLst>
                    <a:ext uri="{9D8B030D-6E8A-4147-A177-3AD203B41FA5}">
                      <a16:colId xmlns:a16="http://schemas.microsoft.com/office/drawing/2014/main" val="2796866847"/>
                    </a:ext>
                  </a:extLst>
                </a:gridCol>
                <a:gridCol w="2524196">
                  <a:extLst>
                    <a:ext uri="{9D8B030D-6E8A-4147-A177-3AD203B41FA5}">
                      <a16:colId xmlns:a16="http://schemas.microsoft.com/office/drawing/2014/main" val="2707638598"/>
                    </a:ext>
                  </a:extLst>
                </a:gridCol>
              </a:tblGrid>
              <a:tr h="308030">
                <a:tc>
                  <a:txBody>
                    <a:bodyPr/>
                    <a:lstStyle/>
                    <a:p>
                      <a:pPr algn="ctr">
                        <a:lnSpc>
                          <a:spcPts val="1300"/>
                        </a:lnSpc>
                      </a:pPr>
                      <a:r>
                        <a:rPr lang="en-GB" sz="1400" dirty="0">
                          <a:effectLst/>
                          <a:latin typeface="Arial" panose="020B0604020202020204" pitchFamily="34" charset="0"/>
                          <a:cs typeface="Arial" panose="020B0604020202020204" pitchFamily="34" charset="0"/>
                        </a:rPr>
                        <a:t>Electrode material</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err="1">
                          <a:effectLst/>
                          <a:latin typeface="Arial" panose="020B0604020202020204" pitchFamily="34" charset="0"/>
                          <a:cs typeface="Arial" panose="020B0604020202020204" pitchFamily="34" charset="0"/>
                        </a:rPr>
                        <a:t>Liniar</a:t>
                      </a:r>
                      <a:r>
                        <a:rPr lang="en-GB" sz="1400" dirty="0">
                          <a:effectLst/>
                          <a:latin typeface="Arial" panose="020B0604020202020204" pitchFamily="34" charset="0"/>
                          <a:cs typeface="Arial" panose="020B0604020202020204" pitchFamily="34" charset="0"/>
                        </a:rPr>
                        <a:t> range (µM)</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Detection limit (µM)</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Working potential (V)</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99997066"/>
                  </a:ext>
                </a:extLst>
              </a:tr>
              <a:tr h="369637">
                <a:tc>
                  <a:txBody>
                    <a:bodyPr/>
                    <a:lstStyle/>
                    <a:p>
                      <a:pPr algn="ctr">
                        <a:lnSpc>
                          <a:spcPts val="1300"/>
                        </a:lnSpc>
                      </a:pPr>
                      <a:r>
                        <a:rPr lang="en-GB" sz="1400" dirty="0">
                          <a:effectLst/>
                          <a:latin typeface="Arial" panose="020B0604020202020204" pitchFamily="34" charset="0"/>
                          <a:cs typeface="Arial" panose="020B0604020202020204" pitchFamily="34" charset="0"/>
                        </a:rPr>
                        <a:t>GCE/PEDOT-</a:t>
                      </a:r>
                      <a:r>
                        <a:rPr lang="en-GB" sz="1400" dirty="0" err="1">
                          <a:effectLst/>
                          <a:latin typeface="Arial" panose="020B0604020202020204" pitchFamily="34" charset="0"/>
                          <a:cs typeface="Arial" panose="020B0604020202020204" pitchFamily="34" charset="0"/>
                        </a:rPr>
                        <a:t>CuO</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40-10000</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GB" sz="1400" dirty="0">
                          <a:effectLst/>
                          <a:latin typeface="Arial" panose="020B0604020202020204" pitchFamily="34" charset="0"/>
                          <a:cs typeface="Arial" panose="020B0604020202020204" pitchFamily="34" charset="0"/>
                        </a:rPr>
                        <a:t>8.5</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ts val="1300"/>
                        </a:lnSpc>
                      </a:pPr>
                      <a:r>
                        <a:rPr lang="en-US" sz="1400" dirty="0">
                          <a:effectLst/>
                          <a:latin typeface="Arial" panose="020B0604020202020204" pitchFamily="34" charset="0"/>
                          <a:cs typeface="Arial" panose="020B0604020202020204" pitchFamily="34" charset="0"/>
                        </a:rPr>
                        <a:t>-0.4</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865072967"/>
                  </a:ext>
                </a:extLst>
              </a:tr>
            </a:tbl>
          </a:graphicData>
        </a:graphic>
      </p:graphicFrame>
      <p:sp>
        <p:nvSpPr>
          <p:cNvPr id="11" name="TextBox 10">
            <a:extLst>
              <a:ext uri="{FF2B5EF4-FFF2-40B4-BE49-F238E27FC236}">
                <a16:creationId xmlns:a16="http://schemas.microsoft.com/office/drawing/2014/main" id="{6E8BDB45-6051-482D-8E7B-3B8EBBF46D4A}"/>
              </a:ext>
            </a:extLst>
          </p:cNvPr>
          <p:cNvSpPr txBox="1"/>
          <p:nvPr/>
        </p:nvSpPr>
        <p:spPr>
          <a:xfrm>
            <a:off x="9402321" y="6366425"/>
            <a:ext cx="2634054"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Sensors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2022</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8252</a:t>
            </a:r>
          </a:p>
        </p:txBody>
      </p:sp>
    </p:spTree>
    <p:extLst>
      <p:ext uri="{BB962C8B-B14F-4D97-AF65-F5344CB8AC3E}">
        <p14:creationId xmlns:p14="http://schemas.microsoft.com/office/powerpoint/2010/main" val="3899534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4D2E9A-9979-4191-BDEE-BC7D78C5F209}"/>
              </a:ext>
            </a:extLst>
          </p:cNvPr>
          <p:cNvGrpSpPr/>
          <p:nvPr/>
        </p:nvGrpSpPr>
        <p:grpSpPr>
          <a:xfrm>
            <a:off x="261072" y="0"/>
            <a:ext cx="10857202" cy="6316228"/>
            <a:chOff x="261072" y="0"/>
            <a:chExt cx="10857202" cy="6316228"/>
          </a:xfrm>
        </p:grpSpPr>
        <p:sp>
          <p:nvSpPr>
            <p:cNvPr id="2" name="TextBox 1">
              <a:extLst>
                <a:ext uri="{FF2B5EF4-FFF2-40B4-BE49-F238E27FC236}">
                  <a16:creationId xmlns:a16="http://schemas.microsoft.com/office/drawing/2014/main" id="{40164226-03D9-4115-86B1-61AF635A960A}"/>
                </a:ext>
              </a:extLst>
            </p:cNvPr>
            <p:cNvSpPr txBox="1"/>
            <p:nvPr/>
          </p:nvSpPr>
          <p:spPr>
            <a:xfrm flipH="1">
              <a:off x="261072" y="0"/>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2D8ABEC2-2D8F-4A4B-B28F-F857D8B57038}"/>
                </a:ext>
              </a:extLst>
            </p:cNvPr>
            <p:cNvSpPr txBox="1"/>
            <p:nvPr/>
          </p:nvSpPr>
          <p:spPr>
            <a:xfrm>
              <a:off x="4151393" y="61555"/>
              <a:ext cx="5743880"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a:solidFill>
                    <a:srgbClr val="C00000"/>
                  </a:solidFill>
                  <a:latin typeface="Comic Sans MS" panose="030F0702030302020204" pitchFamily="66" charset="0"/>
                  <a:cs typeface="Arial" panose="020B0604020202020204" pitchFamily="34" charset="0"/>
                </a:rPr>
                <a:t>Participation to international conferences</a:t>
              </a:r>
            </a:p>
          </p:txBody>
        </p:sp>
        <p:pic>
          <p:nvPicPr>
            <p:cNvPr id="5" name="Picture 4" descr="A picture containing diagram&#10;&#10;Description automatically generated">
              <a:extLst>
                <a:ext uri="{FF2B5EF4-FFF2-40B4-BE49-F238E27FC236}">
                  <a16:creationId xmlns:a16="http://schemas.microsoft.com/office/drawing/2014/main" id="{2787DC18-F8AC-4868-AF89-18628F4F2B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231" y="1737899"/>
              <a:ext cx="2177802" cy="3079245"/>
            </a:xfrm>
            <a:prstGeom prst="rect">
              <a:avLst/>
            </a:prstGeom>
          </p:spPr>
        </p:pic>
        <p:sp>
          <p:nvSpPr>
            <p:cNvPr id="6" name="TextBox 5">
              <a:extLst>
                <a:ext uri="{FF2B5EF4-FFF2-40B4-BE49-F238E27FC236}">
                  <a16:creationId xmlns:a16="http://schemas.microsoft.com/office/drawing/2014/main" id="{A68F651D-E399-49FD-8E72-327305776B71}"/>
                </a:ext>
              </a:extLst>
            </p:cNvPr>
            <p:cNvSpPr txBox="1"/>
            <p:nvPr/>
          </p:nvSpPr>
          <p:spPr>
            <a:xfrm>
              <a:off x="387063" y="4931233"/>
              <a:ext cx="2740601" cy="1384995"/>
            </a:xfrm>
            <a:prstGeom prst="rect">
              <a:avLst/>
            </a:prstGeom>
            <a:noFill/>
          </p:spPr>
          <p:txBody>
            <a:bodyPr wrap="square" rtlCol="0">
              <a:spAutoFit/>
            </a:bodyPr>
            <a:lstStyle/>
            <a:p>
              <a:pPr algn="just"/>
              <a:r>
                <a:rPr lang="en-GB" sz="1200" b="1" u="sng" dirty="0">
                  <a:effectLst/>
                  <a:latin typeface="Arial" panose="020B0604020202020204" pitchFamily="34" charset="0"/>
                  <a:ea typeface="Times New Roman" panose="02020603050405020304" pitchFamily="18" charset="0"/>
                  <a:cs typeface="Arial" panose="020B0604020202020204" pitchFamily="34" charset="0"/>
                </a:rPr>
                <a:t>A.-M. </a:t>
              </a:r>
              <a:r>
                <a:rPr lang="en-GB" sz="1200" b="1" u="sng" dirty="0" err="1">
                  <a:effectLst/>
                  <a:latin typeface="Arial" panose="020B0604020202020204" pitchFamily="34" charset="0"/>
                  <a:ea typeface="Times New Roman" panose="02020603050405020304" pitchFamily="18" charset="0"/>
                  <a:cs typeface="Arial" panose="020B0604020202020204" pitchFamily="34" charset="0"/>
                </a:rPr>
                <a:t>Spinciu</a:t>
              </a:r>
              <a:r>
                <a:rPr lang="en-GB" sz="1200" b="1" baseline="300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 C. D. </a:t>
              </a:r>
              <a:r>
                <a:rPr lang="en-GB" sz="1200" dirty="0" err="1">
                  <a:effectLst/>
                  <a:latin typeface="Arial" panose="020B0604020202020204" pitchFamily="34" charset="0"/>
                  <a:ea typeface="Times New Roman" panose="02020603050405020304" pitchFamily="18" charset="0"/>
                  <a:cs typeface="Arial" panose="020B0604020202020204" pitchFamily="34" charset="0"/>
                </a:rPr>
                <a:t>Ene</a:t>
              </a:r>
              <a:r>
                <a:rPr lang="en-GB" sz="1200" dirty="0">
                  <a:effectLst/>
                  <a:latin typeface="Arial" panose="020B0604020202020204" pitchFamily="34" charset="0"/>
                  <a:ea typeface="Times New Roman" panose="02020603050405020304" pitchFamily="18" charset="0"/>
                  <a:cs typeface="Arial" panose="020B0604020202020204" pitchFamily="34" charset="0"/>
                </a:rPr>
                <a:t>, S. </a:t>
              </a:r>
              <a:r>
                <a:rPr lang="en-GB" sz="1200" dirty="0" err="1">
                  <a:effectLst/>
                  <a:latin typeface="Arial" panose="020B0604020202020204" pitchFamily="34" charset="0"/>
                  <a:ea typeface="Times New Roman" panose="02020603050405020304" pitchFamily="18" charset="0"/>
                  <a:cs typeface="Arial" panose="020B0604020202020204" pitchFamily="34" charset="0"/>
                </a:rPr>
                <a:t>Preda</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GB" sz="1200" dirty="0">
                  <a:effectLst/>
                  <a:latin typeface="Arial" panose="020B0604020202020204" pitchFamily="34" charset="0"/>
                  <a:ea typeface="Times New Roman" panose="02020603050405020304" pitchFamily="18" charset="0"/>
                  <a:cs typeface="Arial" panose="020B0604020202020204" pitchFamily="34" charset="0"/>
                </a:rPr>
                <a:t>J. Calderon Moreno, C. </a:t>
              </a:r>
              <a:r>
                <a:rPr lang="en-GB" sz="1200" dirty="0" err="1">
                  <a:effectLst/>
                  <a:latin typeface="Arial" panose="020B0604020202020204" pitchFamily="34" charset="0"/>
                  <a:ea typeface="Times New Roman" panose="02020603050405020304" pitchFamily="18" charset="0"/>
                  <a:cs typeface="Arial" panose="020B0604020202020204" pitchFamily="34" charset="0"/>
                </a:rPr>
                <a:t>Lete</a:t>
              </a:r>
              <a:r>
                <a:rPr lang="en-GB" sz="1200" dirty="0">
                  <a:effectLst/>
                  <a:latin typeface="Arial" panose="020B0604020202020204" pitchFamily="34" charset="0"/>
                  <a:ea typeface="Times New Roman" panose="02020603050405020304" pitchFamily="18" charset="0"/>
                  <a:cs typeface="Arial" panose="020B0604020202020204" pitchFamily="34" charset="0"/>
                </a:rPr>
                <a:t>, D. Visinescu, </a:t>
              </a:r>
              <a:r>
                <a:rPr lang="en-US" sz="1200" b="1" i="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Novel copper-based/c composites: synthesis, morpho-structural characterization, and electrochemical properties.</a:t>
              </a:r>
              <a:endParaRPr lang="en-US" sz="1200" i="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F3068610-5A6D-4575-9174-FF447F48A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081" y="661554"/>
              <a:ext cx="2075952" cy="855520"/>
            </a:xfrm>
            <a:prstGeom prst="rect">
              <a:avLst/>
            </a:prstGeom>
          </p:spPr>
        </p:pic>
        <p:pic>
          <p:nvPicPr>
            <p:cNvPr id="10" name="Picture 9">
              <a:extLst>
                <a:ext uri="{FF2B5EF4-FFF2-40B4-BE49-F238E27FC236}">
                  <a16:creationId xmlns:a16="http://schemas.microsoft.com/office/drawing/2014/main" id="{D2580380-DB3C-4D99-8C3A-18F0FC922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0260" y="1736757"/>
              <a:ext cx="2173073" cy="3081528"/>
            </a:xfrm>
            <a:prstGeom prst="rect">
              <a:avLst/>
            </a:prstGeom>
          </p:spPr>
        </p:pic>
        <p:sp>
          <p:nvSpPr>
            <p:cNvPr id="4" name="TextBox 3">
              <a:extLst>
                <a:ext uri="{FF2B5EF4-FFF2-40B4-BE49-F238E27FC236}">
                  <a16:creationId xmlns:a16="http://schemas.microsoft.com/office/drawing/2014/main" id="{A619427C-617C-4618-8AA4-6CD1D738CFAA}"/>
                </a:ext>
              </a:extLst>
            </p:cNvPr>
            <p:cNvSpPr txBox="1"/>
            <p:nvPr/>
          </p:nvSpPr>
          <p:spPr>
            <a:xfrm>
              <a:off x="4337634" y="5023566"/>
              <a:ext cx="3198323" cy="1200329"/>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S.-A. </a:t>
              </a:r>
              <a:r>
                <a:rPr lang="en-US" sz="1200" dirty="0" err="1">
                  <a:latin typeface="Arial" panose="020B0604020202020204" pitchFamily="34" charset="0"/>
                  <a:cs typeface="Arial" panose="020B0604020202020204" pitchFamily="34" charset="0"/>
                </a:rPr>
                <a:t>Leau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Spinciu</a:t>
              </a:r>
              <a:r>
                <a:rPr lang="en-US" sz="1200" dirty="0">
                  <a:latin typeface="Arial" panose="020B0604020202020204" pitchFamily="34" charset="0"/>
                  <a:cs typeface="Arial" panose="020B0604020202020204" pitchFamily="34" charset="0"/>
                </a:rPr>
                <a:t>, M.-G. </a:t>
              </a:r>
              <a:r>
                <a:rPr lang="en-US" sz="1200" dirty="0" err="1">
                  <a:latin typeface="Arial" panose="020B0604020202020204" pitchFamily="34" charset="0"/>
                  <a:cs typeface="Arial" panose="020B0604020202020204" pitchFamily="34" charset="0"/>
                </a:rPr>
                <a:t>Alexandru</a:t>
              </a:r>
              <a:r>
                <a:rPr lang="en-US" sz="1200" dirty="0">
                  <a:latin typeface="Arial" panose="020B0604020202020204" pitchFamily="34" charset="0"/>
                  <a:cs typeface="Arial" panose="020B0604020202020204" pitchFamily="34" charset="0"/>
                </a:rPr>
                <a:t>, M. Marin, D. Visinescu, </a:t>
              </a:r>
              <a:r>
                <a:rPr lang="en-US" sz="1200" b="1" dirty="0">
                  <a:latin typeface="Arial" panose="020B0604020202020204" pitchFamily="34" charset="0"/>
                  <a:cs typeface="Arial" panose="020B0604020202020204" pitchFamily="34" charset="0"/>
                </a:rPr>
                <a:t>C. </a:t>
              </a:r>
              <a:r>
                <a:rPr lang="en-US" sz="1200" b="1" dirty="0" err="1">
                  <a:latin typeface="Arial" panose="020B0604020202020204" pitchFamily="34" charset="0"/>
                  <a:cs typeface="Arial" panose="020B0604020202020204" pitchFamily="34" charset="0"/>
                </a:rPr>
                <a:t>Lete</a:t>
              </a:r>
              <a:r>
                <a:rPr lang="en-US" sz="1200" dirty="0">
                  <a:latin typeface="Arial" panose="020B0604020202020204" pitchFamily="34" charset="0"/>
                  <a:cs typeface="Arial" panose="020B0604020202020204" pitchFamily="34" charset="0"/>
                </a:rPr>
                <a:t>, S. </a:t>
              </a:r>
              <a:r>
                <a:rPr lang="en-US" sz="1200" dirty="0" err="1">
                  <a:latin typeface="Arial" panose="020B0604020202020204" pitchFamily="34" charset="0"/>
                  <a:cs typeface="Arial" panose="020B0604020202020204" pitchFamily="34" charset="0"/>
                </a:rPr>
                <a:t>Lupu</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Copper (II) oxide-based nanocomposite material as a sensing element of non-enzymatic electrochemical sensor for H</a:t>
              </a:r>
              <a:r>
                <a:rPr lang="en-US" sz="1200" b="1" i="1" baseline="-25000" dirty="0">
                  <a:latin typeface="Arial" panose="020B0604020202020204" pitchFamily="34" charset="0"/>
                  <a:cs typeface="Arial" panose="020B0604020202020204" pitchFamily="34" charset="0"/>
                </a:rPr>
                <a:t>2</a:t>
              </a:r>
              <a:r>
                <a:rPr lang="en-US" sz="1200" b="1" i="1" dirty="0">
                  <a:latin typeface="Arial" panose="020B0604020202020204" pitchFamily="34" charset="0"/>
                  <a:cs typeface="Arial" panose="020B0604020202020204" pitchFamily="34" charset="0"/>
                </a:rPr>
                <a:t>O</a:t>
              </a:r>
              <a:r>
                <a:rPr lang="en-US" sz="1200" b="1" i="1" baseline="-25000" dirty="0">
                  <a:latin typeface="Arial" panose="020B0604020202020204" pitchFamily="34" charset="0"/>
                  <a:cs typeface="Arial" panose="020B0604020202020204" pitchFamily="34" charset="0"/>
                </a:rPr>
                <a:t>2</a:t>
              </a:r>
              <a:r>
                <a:rPr lang="en-US" sz="1200" b="1" i="1" dirty="0">
                  <a:latin typeface="Arial" panose="020B0604020202020204" pitchFamily="34" charset="0"/>
                  <a:cs typeface="Arial" panose="020B0604020202020204" pitchFamily="34" charset="0"/>
                </a:rPr>
                <a:t> detection.</a:t>
              </a:r>
            </a:p>
          </p:txBody>
        </p:sp>
        <p:sp>
          <p:nvSpPr>
            <p:cNvPr id="13" name="TextBox 12">
              <a:extLst>
                <a:ext uri="{FF2B5EF4-FFF2-40B4-BE49-F238E27FC236}">
                  <a16:creationId xmlns:a16="http://schemas.microsoft.com/office/drawing/2014/main" id="{66910AD9-B9AF-48D3-94E2-13C6D96A9B74}"/>
                </a:ext>
              </a:extLst>
            </p:cNvPr>
            <p:cNvSpPr txBox="1"/>
            <p:nvPr/>
          </p:nvSpPr>
          <p:spPr>
            <a:xfrm>
              <a:off x="4655128" y="661554"/>
              <a:ext cx="5735782" cy="830997"/>
            </a:xfrm>
            <a:prstGeom prst="rect">
              <a:avLst/>
            </a:prstGeom>
            <a:solidFill>
              <a:schemeClr val="accent4">
                <a:lumMod val="20000"/>
                <a:lumOff val="80000"/>
              </a:schemeClr>
            </a:solidFill>
          </p:spPr>
          <p:txBody>
            <a:bodyPr wrap="square" rtlCol="0">
              <a:spAutoFit/>
            </a:bodyPr>
            <a:lstStyle/>
            <a:p>
              <a:pPr algn="just"/>
              <a:r>
                <a:rPr lang="en-US" sz="1600" b="1" dirty="0">
                  <a:latin typeface="Arial" panose="020B0604020202020204" pitchFamily="34" charset="0"/>
                  <a:cs typeface="Arial" panose="020B0604020202020204" pitchFamily="34" charset="0"/>
                </a:rPr>
                <a:t>RICCCE22 - 22</a:t>
              </a:r>
              <a:r>
                <a:rPr lang="en-US" sz="1600" b="1" baseline="30000" dirty="0">
                  <a:latin typeface="Arial" panose="020B0604020202020204" pitchFamily="34" charset="0"/>
                  <a:cs typeface="Arial" panose="020B0604020202020204" pitchFamily="34" charset="0"/>
                </a:rPr>
                <a:t>nd</a:t>
              </a:r>
              <a:r>
                <a:rPr lang="en-US" sz="1600" b="1" dirty="0">
                  <a:latin typeface="Arial" panose="020B0604020202020204" pitchFamily="34" charset="0"/>
                  <a:cs typeface="Arial" panose="020B0604020202020204" pitchFamily="34" charset="0"/>
                </a:rPr>
                <a:t> Romanian International Conference on Chemistry and Chemical Engineering, 7-9 </a:t>
              </a:r>
              <a:r>
                <a:rPr lang="en-US" sz="1600" b="1" dirty="0" err="1">
                  <a:latin typeface="Arial" panose="020B0604020202020204" pitchFamily="34" charset="0"/>
                  <a:cs typeface="Arial" panose="020B0604020202020204" pitchFamily="34" charset="0"/>
                </a:rPr>
                <a:t>Septembrie</a:t>
              </a:r>
              <a:r>
                <a:rPr lang="en-US" sz="1600" b="1" dirty="0">
                  <a:latin typeface="Arial" panose="020B0604020202020204" pitchFamily="34" charset="0"/>
                  <a:cs typeface="Arial" panose="020B0604020202020204" pitchFamily="34" charset="0"/>
                </a:rPr>
                <a:t> 2022, </a:t>
              </a:r>
              <a:r>
                <a:rPr lang="en-US" sz="1600" b="1" dirty="0" err="1">
                  <a:latin typeface="Arial" panose="020B0604020202020204" pitchFamily="34" charset="0"/>
                  <a:cs typeface="Arial" panose="020B0604020202020204" pitchFamily="34" charset="0"/>
                </a:rPr>
                <a:t>Sinaia</a:t>
              </a:r>
              <a:endParaRPr lang="en-US" sz="16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58DAAC0-ED75-40B2-B2CF-0FC72185C2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1023" y="1736757"/>
              <a:ext cx="2364409" cy="3081528"/>
            </a:xfrm>
            <a:prstGeom prst="rect">
              <a:avLst/>
            </a:prstGeom>
          </p:spPr>
        </p:pic>
        <p:sp>
          <p:nvSpPr>
            <p:cNvPr id="16" name="TextBox 15">
              <a:extLst>
                <a:ext uri="{FF2B5EF4-FFF2-40B4-BE49-F238E27FC236}">
                  <a16:creationId xmlns:a16="http://schemas.microsoft.com/office/drawing/2014/main" id="{5E9EAE60-7EC8-4D3F-A66D-6EDACDA5A4E7}"/>
                </a:ext>
              </a:extLst>
            </p:cNvPr>
            <p:cNvSpPr txBox="1"/>
            <p:nvPr/>
          </p:nvSpPr>
          <p:spPr>
            <a:xfrm>
              <a:off x="8033692" y="5023566"/>
              <a:ext cx="3084582" cy="1200329"/>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D. Visinescu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Spinciu</a:t>
              </a:r>
              <a:r>
                <a:rPr lang="en-US" sz="1200" dirty="0">
                  <a:latin typeface="Arial" panose="020B0604020202020204" pitchFamily="34" charset="0"/>
                  <a:cs typeface="Arial" panose="020B0604020202020204" pitchFamily="34" charset="0"/>
                </a:rPr>
                <a:t>, M.-G. </a:t>
              </a:r>
              <a:r>
                <a:rPr lang="en-US" sz="1200" dirty="0" err="1">
                  <a:latin typeface="Arial" panose="020B0604020202020204" pitchFamily="34" charset="0"/>
                  <a:cs typeface="Arial" panose="020B0604020202020204" pitchFamily="34" charset="0"/>
                </a:rPr>
                <a:t>Alexandru</a:t>
              </a:r>
              <a:r>
                <a:rPr lang="en-US" sz="1200" dirty="0">
                  <a:latin typeface="Arial" panose="020B0604020202020204" pitchFamily="34" charset="0"/>
                  <a:cs typeface="Arial" panose="020B0604020202020204" pitchFamily="34" charset="0"/>
                </a:rPr>
                <a:t>, D. C. </a:t>
              </a:r>
              <a:r>
                <a:rPr lang="en-US" sz="1200" dirty="0" err="1">
                  <a:latin typeface="Arial" panose="020B0604020202020204" pitchFamily="34" charset="0"/>
                  <a:cs typeface="Arial" panose="020B0604020202020204" pitchFamily="34" charset="0"/>
                </a:rPr>
                <a:t>Culita</a:t>
              </a:r>
              <a:r>
                <a:rPr lang="en-US" sz="1200" dirty="0">
                  <a:latin typeface="Arial" panose="020B0604020202020204" pitchFamily="34" charset="0"/>
                  <a:cs typeface="Arial" panose="020B0604020202020204" pitchFamily="34" charset="0"/>
                </a:rPr>
                <a:t>, S. </a:t>
              </a:r>
              <a:r>
                <a:rPr lang="en-US" sz="1200" dirty="0" err="1">
                  <a:latin typeface="Arial" panose="020B0604020202020204" pitchFamily="34" charset="0"/>
                  <a:cs typeface="Arial" panose="020B0604020202020204" pitchFamily="34" charset="0"/>
                </a:rPr>
                <a:t>Preda</a:t>
              </a:r>
              <a:r>
                <a:rPr lang="en-US" sz="1200" dirty="0">
                  <a:latin typeface="Arial" panose="020B0604020202020204" pitchFamily="34" charset="0"/>
                  <a:cs typeface="Arial" panose="020B0604020202020204" pitchFamily="34" charset="0"/>
                </a:rPr>
                <a:t>, J. Calderon-Moreno, C. </a:t>
              </a:r>
              <a:r>
                <a:rPr lang="en-US" sz="1200" dirty="0" err="1">
                  <a:latin typeface="Arial" panose="020B0604020202020204" pitchFamily="34" charset="0"/>
                  <a:cs typeface="Arial" panose="020B0604020202020204" pitchFamily="34" charset="0"/>
                </a:rPr>
                <a:t>Lete</a:t>
              </a:r>
              <a:r>
                <a:rPr lang="en-US" sz="1200" dirty="0">
                  <a:latin typeface="Arial" panose="020B0604020202020204" pitchFamily="34" charset="0"/>
                  <a:cs typeface="Arial" panose="020B0604020202020204" pitchFamily="34" charset="0"/>
                </a:rPr>
                <a:t>, M. Marin,</a:t>
              </a:r>
              <a:r>
                <a:rPr lang="en-US" sz="1200" b="1" i="1" dirty="0">
                  <a:latin typeface="Arial" panose="020B0604020202020204" pitchFamily="34" charset="0"/>
                  <a:cs typeface="Arial" panose="020B0604020202020204" pitchFamily="34" charset="0"/>
                </a:rPr>
                <a:t> Design of copper-based materials for the </a:t>
              </a:r>
              <a:r>
                <a:rPr lang="en-US" sz="1200" b="1" i="1" dirty="0" err="1">
                  <a:latin typeface="Arial" panose="020B0604020202020204" pitchFamily="34" charset="0"/>
                  <a:cs typeface="Arial" panose="020B0604020202020204" pitchFamily="34" charset="0"/>
                </a:rPr>
                <a:t>developement</a:t>
              </a:r>
              <a:r>
                <a:rPr lang="en-US" sz="1200" b="1" i="1" dirty="0">
                  <a:latin typeface="Arial" panose="020B0604020202020204" pitchFamily="34" charset="0"/>
                  <a:cs typeface="Arial" panose="020B0604020202020204" pitchFamily="34" charset="0"/>
                </a:rPr>
                <a:t> of new electrochemical sensors </a:t>
              </a:r>
            </a:p>
          </p:txBody>
        </p:sp>
      </p:grpSp>
    </p:spTree>
    <p:extLst>
      <p:ext uri="{BB962C8B-B14F-4D97-AF65-F5344CB8AC3E}">
        <p14:creationId xmlns:p14="http://schemas.microsoft.com/office/powerpoint/2010/main" val="3899701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E95C4C-B5AA-4237-BF12-8922BA50D607}"/>
              </a:ext>
            </a:extLst>
          </p:cNvPr>
          <p:cNvGrpSpPr/>
          <p:nvPr/>
        </p:nvGrpSpPr>
        <p:grpSpPr>
          <a:xfrm>
            <a:off x="100384" y="-1464182"/>
            <a:ext cx="12091616" cy="8220596"/>
            <a:chOff x="100384" y="-1464182"/>
            <a:chExt cx="12091616" cy="8220596"/>
          </a:xfrm>
        </p:grpSpPr>
        <p:grpSp>
          <p:nvGrpSpPr>
            <p:cNvPr id="12" name="Group 11">
              <a:extLst>
                <a:ext uri="{FF2B5EF4-FFF2-40B4-BE49-F238E27FC236}">
                  <a16:creationId xmlns:a16="http://schemas.microsoft.com/office/drawing/2014/main" id="{06658D66-5017-46FF-B740-06E63E958C58}"/>
                </a:ext>
              </a:extLst>
            </p:cNvPr>
            <p:cNvGrpSpPr/>
            <p:nvPr/>
          </p:nvGrpSpPr>
          <p:grpSpPr>
            <a:xfrm>
              <a:off x="100384" y="-1464182"/>
              <a:ext cx="12091616" cy="8220596"/>
              <a:chOff x="100384" y="-1464182"/>
              <a:chExt cx="12091616" cy="8220596"/>
            </a:xfrm>
          </p:grpSpPr>
          <p:sp>
            <p:nvSpPr>
              <p:cNvPr id="2" name="TextBox 1">
                <a:extLst>
                  <a:ext uri="{FF2B5EF4-FFF2-40B4-BE49-F238E27FC236}">
                    <a16:creationId xmlns:a16="http://schemas.microsoft.com/office/drawing/2014/main" id="{6D6E2CB5-67F6-49E9-9DBD-32E208029667}"/>
                  </a:ext>
                </a:extLst>
              </p:cNvPr>
              <p:cNvSpPr txBox="1"/>
              <p:nvPr/>
            </p:nvSpPr>
            <p:spPr>
              <a:xfrm flipH="1">
                <a:off x="261072" y="41235"/>
                <a:ext cx="5116287"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2022</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4B68CEB3-462E-48FE-8C8A-25D2792F2E4C}"/>
                  </a:ext>
                </a:extLst>
              </p:cNvPr>
              <p:cNvSpPr txBox="1"/>
              <p:nvPr/>
            </p:nvSpPr>
            <p:spPr>
              <a:xfrm>
                <a:off x="4527532" y="133059"/>
                <a:ext cx="5743880"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a:solidFill>
                      <a:srgbClr val="C00000"/>
                    </a:solidFill>
                    <a:latin typeface="Comic Sans MS" panose="030F0702030302020204" pitchFamily="66" charset="0"/>
                    <a:cs typeface="Arial" panose="020B0604020202020204" pitchFamily="34" charset="0"/>
                  </a:rPr>
                  <a:t>Participation to international conferences</a:t>
                </a:r>
              </a:p>
            </p:txBody>
          </p:sp>
          <p:sp>
            <p:nvSpPr>
              <p:cNvPr id="4" name="Rectangle 2">
                <a:extLst>
                  <a:ext uri="{FF2B5EF4-FFF2-40B4-BE49-F238E27FC236}">
                    <a16:creationId xmlns:a16="http://schemas.microsoft.com/office/drawing/2014/main" id="{009D8615-F710-4214-9165-8D6F6727AA6A}"/>
                  </a:ext>
                </a:extLst>
              </p:cNvPr>
              <p:cNvSpPr>
                <a:spLocks noChangeArrowheads="1"/>
              </p:cNvSpPr>
              <p:nvPr/>
            </p:nvSpPr>
            <p:spPr bwMode="auto">
              <a:xfrm flipV="1">
                <a:off x="5041593" y="-1464182"/>
                <a:ext cx="7150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B54BAFE6-4020-48FB-80FC-F3F9264C5B11}"/>
                  </a:ext>
                </a:extLst>
              </p:cNvPr>
              <p:cNvSpPr txBox="1"/>
              <p:nvPr/>
            </p:nvSpPr>
            <p:spPr>
              <a:xfrm>
                <a:off x="100384" y="654910"/>
                <a:ext cx="11991231" cy="369332"/>
              </a:xfrm>
              <a:prstGeom prst="rect">
                <a:avLst/>
              </a:prstGeom>
              <a:solidFill>
                <a:schemeClr val="accent4">
                  <a:lumMod val="20000"/>
                  <a:lumOff val="80000"/>
                </a:schemeClr>
              </a:solidFill>
              <a:ln>
                <a:solidFill>
                  <a:schemeClr val="accent1"/>
                </a:solidFill>
              </a:ln>
            </p:spPr>
            <p:txBody>
              <a:bodyPr wrap="none" rtlCol="0">
                <a:spAutoFit/>
              </a:bodyPr>
              <a:lstStyle/>
              <a:p>
                <a:r>
                  <a:rPr lang="ro-RO" sz="1800" b="1" dirty="0">
                    <a:effectLst/>
                    <a:latin typeface="Arial" panose="020B0604020202020204" pitchFamily="34" charset="0"/>
                    <a:ea typeface="Calibri" panose="020F0502020204030204" pitchFamily="34" charset="0"/>
                    <a:cs typeface="Arial" panose="020B0604020202020204" pitchFamily="34" charset="0"/>
                  </a:rPr>
                  <a:t>The 3rd Advances in Green Chemistry Conference – AGChem 2022 (26-30 September 2022) Poznań, Poland</a:t>
                </a: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774FF33-F82B-4C8A-9350-94801D33243B}"/>
                  </a:ext>
                </a:extLst>
              </p:cNvPr>
              <p:cNvSpPr txBox="1"/>
              <p:nvPr/>
            </p:nvSpPr>
            <p:spPr>
              <a:xfrm>
                <a:off x="1022422" y="5456431"/>
                <a:ext cx="3913727" cy="1015663"/>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G. </a:t>
                </a:r>
                <a:r>
                  <a:rPr lang="en-US" sz="1200" b="1" dirty="0" err="1">
                    <a:latin typeface="Arial" panose="020B0604020202020204" pitchFamily="34" charset="0"/>
                    <a:cs typeface="Arial" panose="020B0604020202020204" pitchFamily="34" charset="0"/>
                  </a:rPr>
                  <a:t>Socoteanu</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Patrinoiu</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J. M. Calderon Moreno, S. </a:t>
                </a:r>
                <a:r>
                  <a:rPr lang="en-US" sz="1200" dirty="0" err="1">
                    <a:latin typeface="Arial" panose="020B0604020202020204" pitchFamily="34" charset="0"/>
                    <a:cs typeface="Arial" panose="020B0604020202020204" pitchFamily="34" charset="0"/>
                  </a:rPr>
                  <a:t>Somacescu</a:t>
                </a:r>
                <a:r>
                  <a:rPr lang="en-US" sz="1200" dirty="0">
                    <a:latin typeface="Arial" panose="020B0604020202020204" pitchFamily="34" charset="0"/>
                    <a:cs typeface="Arial" panose="020B0604020202020204" pitchFamily="34" charset="0"/>
                  </a:rPr>
                  <a:t>, A.M. </a:t>
                </a:r>
                <a:r>
                  <a:rPr lang="en-US" sz="1200" dirty="0" err="1">
                    <a:latin typeface="Arial" panose="020B0604020202020204" pitchFamily="34" charset="0"/>
                    <a:cs typeface="Arial" panose="020B0604020202020204" pitchFamily="34" charset="0"/>
                  </a:rPr>
                  <a:t>Musuc</a:t>
                </a:r>
                <a:r>
                  <a:rPr lang="en-US" sz="1200" dirty="0">
                    <a:latin typeface="Arial" panose="020B0604020202020204" pitchFamily="34" charset="0"/>
                    <a:cs typeface="Arial" panose="020B0604020202020204" pitchFamily="34" charset="0"/>
                  </a:rPr>
                  <a:t>, T. </a:t>
                </a:r>
                <a:r>
                  <a:rPr lang="en-US" sz="1200" dirty="0" err="1">
                    <a:latin typeface="Arial" panose="020B0604020202020204" pitchFamily="34" charset="0"/>
                    <a:cs typeface="Arial" panose="020B0604020202020204" pitchFamily="34" charset="0"/>
                  </a:rPr>
                  <a:t>Spataru</a:t>
                </a:r>
                <a:r>
                  <a:rPr lang="en-US" sz="1200" dirty="0">
                    <a:latin typeface="Arial" panose="020B0604020202020204" pitchFamily="34" charset="0"/>
                    <a:cs typeface="Arial" panose="020B0604020202020204" pitchFamily="34" charset="0"/>
                  </a:rPr>
                  <a:t>,  P. </a:t>
                </a:r>
                <a:r>
                  <a:rPr lang="en-US" sz="1200" dirty="0" err="1">
                    <a:latin typeface="Arial" panose="020B0604020202020204" pitchFamily="34" charset="0"/>
                    <a:cs typeface="Arial" panose="020B0604020202020204" pitchFamily="34" charset="0"/>
                  </a:rPr>
                  <a:t>Ionita</a:t>
                </a:r>
                <a:endParaRPr lang="en-US" sz="1200"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Novel Redox-Active Stable Free Radical Carbonaceous Composites. Blackberry-like </a:t>
                </a:r>
                <a:r>
                  <a:rPr lang="en-US" sz="1200" b="1" dirty="0" err="1">
                    <a:latin typeface="Arial" panose="020B0604020202020204" pitchFamily="34" charset="0"/>
                    <a:cs typeface="Arial" panose="020B0604020202020204" pitchFamily="34" charset="0"/>
                  </a:rPr>
                  <a:t>Hydrochars</a:t>
                </a:r>
                <a:r>
                  <a:rPr lang="en-US" sz="1200" b="1" dirty="0">
                    <a:latin typeface="Arial" panose="020B0604020202020204" pitchFamily="34" charset="0"/>
                    <a:cs typeface="Arial" panose="020B0604020202020204" pitchFamily="34" charset="0"/>
                  </a:rPr>
                  <a:t> with Enhanced Electrocatalytic Activity</a:t>
                </a:r>
              </a:p>
            </p:txBody>
          </p:sp>
          <p:pic>
            <p:nvPicPr>
              <p:cNvPr id="9" name="Picture 8">
                <a:extLst>
                  <a:ext uri="{FF2B5EF4-FFF2-40B4-BE49-F238E27FC236}">
                    <a16:creationId xmlns:a16="http://schemas.microsoft.com/office/drawing/2014/main" id="{B6D60357-D876-4715-B26A-B7E3D316D4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1555" y="1315406"/>
                <a:ext cx="2290611" cy="4036999"/>
              </a:xfrm>
              <a:prstGeom prst="rect">
                <a:avLst/>
              </a:prstGeom>
            </p:spPr>
          </p:pic>
          <p:sp>
            <p:nvSpPr>
              <p:cNvPr id="10" name="TextBox 9">
                <a:extLst>
                  <a:ext uri="{FF2B5EF4-FFF2-40B4-BE49-F238E27FC236}">
                    <a16:creationId xmlns:a16="http://schemas.microsoft.com/office/drawing/2014/main" id="{0A431F31-8315-4B76-88B7-246D33396F69}"/>
                  </a:ext>
                </a:extLst>
              </p:cNvPr>
              <p:cNvSpPr txBox="1"/>
              <p:nvPr/>
            </p:nvSpPr>
            <p:spPr>
              <a:xfrm>
                <a:off x="6217109" y="5371419"/>
                <a:ext cx="3619501" cy="1384995"/>
              </a:xfrm>
              <a:prstGeom prst="rect">
                <a:avLst/>
              </a:prstGeom>
              <a:noFill/>
            </p:spPr>
            <p:txBody>
              <a:bodyPr wrap="square" rtlCol="0">
                <a:spAutoFit/>
              </a:bodyPr>
              <a:lstStyle/>
              <a:p>
                <a:pPr algn="just"/>
                <a:endParaRPr lang="en-US" sz="1200" b="0" i="0" u="none" strike="noStrike" baseline="0" dirty="0">
                  <a:solidFill>
                    <a:srgbClr val="000000"/>
                  </a:solidFill>
                  <a:latin typeface="Arial" panose="020B0604020202020204" pitchFamily="34" charset="0"/>
                  <a:cs typeface="Arial" panose="020B0604020202020204" pitchFamily="34" charset="0"/>
                </a:endParaRPr>
              </a:p>
              <a:p>
                <a:pPr marR="0" algn="just"/>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1" i="0" strike="noStrike" baseline="0" dirty="0">
                    <a:solidFill>
                      <a:srgbClr val="000000"/>
                    </a:solidFill>
                    <a:latin typeface="Arial" panose="020B0604020202020204" pitchFamily="34" charset="0"/>
                    <a:cs typeface="Arial" panose="020B0604020202020204" pitchFamily="34" charset="0"/>
                  </a:rPr>
                  <a:t>A.-</a:t>
                </a:r>
                <a:r>
                  <a:rPr lang="en-US" sz="1200" b="1" i="0" strike="noStrike" baseline="0" dirty="0" err="1">
                    <a:solidFill>
                      <a:srgbClr val="000000"/>
                    </a:solidFill>
                    <a:latin typeface="Arial" panose="020B0604020202020204" pitchFamily="34" charset="0"/>
                    <a:cs typeface="Arial" panose="020B0604020202020204" pitchFamily="34" charset="0"/>
                  </a:rPr>
                  <a:t>M.Spinciu</a:t>
                </a:r>
                <a:r>
                  <a:rPr lang="en-US" sz="1200" b="0" i="0" strike="noStrike" baseline="0" dirty="0">
                    <a:solidFill>
                      <a:srgbClr val="000000"/>
                    </a:solidFill>
                    <a:latin typeface="Arial" panose="020B0604020202020204" pitchFamily="34" charset="0"/>
                    <a:cs typeface="Arial" panose="020B0604020202020204" pitchFamily="34" charset="0"/>
                  </a:rPr>
                  <a:t>, C. D. </a:t>
                </a:r>
                <a:r>
                  <a:rPr lang="en-US" sz="1200" b="0" i="0" strike="noStrike" baseline="0" dirty="0" err="1">
                    <a:solidFill>
                      <a:srgbClr val="000000"/>
                    </a:solidFill>
                    <a:latin typeface="Arial" panose="020B0604020202020204" pitchFamily="34" charset="0"/>
                    <a:cs typeface="Arial" panose="020B0604020202020204" pitchFamily="34" charset="0"/>
                  </a:rPr>
                  <a:t>Ene</a:t>
                </a:r>
                <a:r>
                  <a:rPr lang="en-US" sz="1200" b="0" i="0" strike="noStrike" baseline="0" dirty="0">
                    <a:solidFill>
                      <a:srgbClr val="000000"/>
                    </a:solidFill>
                    <a:latin typeface="Arial" panose="020B0604020202020204" pitchFamily="34" charset="0"/>
                    <a:cs typeface="Arial" panose="020B0604020202020204" pitchFamily="34" charset="0"/>
                  </a:rPr>
                  <a:t>, S. </a:t>
                </a:r>
                <a:r>
                  <a:rPr lang="en-US" sz="1200" b="0" i="0" strike="noStrike" baseline="0" dirty="0" err="1">
                    <a:solidFill>
                      <a:srgbClr val="000000"/>
                    </a:solidFill>
                    <a:latin typeface="Arial" panose="020B0604020202020204" pitchFamily="34" charset="0"/>
                    <a:cs typeface="Arial" panose="020B0604020202020204" pitchFamily="34" charset="0"/>
                  </a:rPr>
                  <a:t>Predaa</a:t>
                </a:r>
                <a:r>
                  <a:rPr lang="en-US" sz="1200" b="0" i="0" strike="noStrike" baseline="0" dirty="0">
                    <a:solidFill>
                      <a:srgbClr val="000000"/>
                    </a:solidFill>
                    <a:latin typeface="Arial" panose="020B0604020202020204" pitchFamily="34" charset="0"/>
                    <a:cs typeface="Arial" panose="020B0604020202020204" pitchFamily="34" charset="0"/>
                  </a:rPr>
                  <a:t>, J. Calderon Moreno, C. </a:t>
                </a:r>
                <a:r>
                  <a:rPr lang="en-US" sz="1200" b="0" i="0" strike="noStrike" baseline="0" dirty="0" err="1">
                    <a:solidFill>
                      <a:srgbClr val="000000"/>
                    </a:solidFill>
                    <a:latin typeface="Arial" panose="020B0604020202020204" pitchFamily="34" charset="0"/>
                    <a:cs typeface="Arial" panose="020B0604020202020204" pitchFamily="34" charset="0"/>
                  </a:rPr>
                  <a:t>Lete</a:t>
                </a:r>
                <a:r>
                  <a:rPr lang="en-US" sz="1200" b="0" i="0" strike="noStrike" baseline="0" dirty="0">
                    <a:solidFill>
                      <a:srgbClr val="000000"/>
                    </a:solidFill>
                    <a:latin typeface="Arial" panose="020B0604020202020204" pitchFamily="34" charset="0"/>
                    <a:cs typeface="Arial" panose="020B0604020202020204" pitchFamily="34" charset="0"/>
                  </a:rPr>
                  <a:t>, D. Visinescu</a:t>
                </a:r>
              </a:p>
              <a:p>
                <a:pPr marR="0" algn="just"/>
                <a:r>
                  <a:rPr lang="en-US" sz="1200" b="0" i="0" strike="noStrike" baseline="0" dirty="0">
                    <a:solidFill>
                      <a:srgbClr val="000000"/>
                    </a:solidFill>
                    <a:latin typeface="Arial" panose="020B0604020202020204" pitchFamily="34" charset="0"/>
                    <a:cs typeface="Arial" panose="020B0604020202020204" pitchFamily="34" charset="0"/>
                  </a:rPr>
                  <a:t> </a:t>
                </a:r>
                <a:r>
                  <a:rPr lang="en-US" sz="1200" b="1" strike="noStrike" baseline="0" dirty="0">
                    <a:solidFill>
                      <a:srgbClr val="000000"/>
                    </a:solidFill>
                    <a:latin typeface="Arial" panose="020B0604020202020204" pitchFamily="34" charset="0"/>
                    <a:cs typeface="Arial" panose="020B0604020202020204" pitchFamily="34" charset="0"/>
                  </a:rPr>
                  <a:t>Design of new copper/</a:t>
                </a:r>
                <a:r>
                  <a:rPr lang="en-US" sz="1200" b="1" strike="noStrike" baseline="0" dirty="0" err="1">
                    <a:solidFill>
                      <a:srgbClr val="000000"/>
                    </a:solidFill>
                    <a:latin typeface="Arial" panose="020B0604020202020204" pitchFamily="34" charset="0"/>
                    <a:cs typeface="Arial" panose="020B0604020202020204" pitchFamily="34" charset="0"/>
                  </a:rPr>
                  <a:t>hc</a:t>
                </a:r>
                <a:r>
                  <a:rPr lang="en-US" sz="1200" b="1" strike="noStrike" baseline="0" dirty="0">
                    <a:solidFill>
                      <a:srgbClr val="000000"/>
                    </a:solidFill>
                    <a:latin typeface="Arial" panose="020B0604020202020204" pitchFamily="34" charset="0"/>
                    <a:cs typeface="Arial" panose="020B0604020202020204" pitchFamily="34" charset="0"/>
                  </a:rPr>
                  <a:t> composites for the development of “green” electrochemical sensors (</a:t>
                </a:r>
                <a:r>
                  <a:rPr lang="en-US" sz="1200" b="1" strike="noStrike" baseline="0" dirty="0" err="1">
                    <a:solidFill>
                      <a:srgbClr val="000000"/>
                    </a:solidFill>
                    <a:latin typeface="Arial" panose="020B0604020202020204" pitchFamily="34" charset="0"/>
                    <a:cs typeface="Arial" panose="020B0604020202020204" pitchFamily="34" charset="0"/>
                  </a:rPr>
                  <a:t>hc</a:t>
                </a:r>
                <a:r>
                  <a:rPr lang="en-US" sz="1200" b="1" strike="noStrike" baseline="0" dirty="0">
                    <a:solidFill>
                      <a:srgbClr val="000000"/>
                    </a:solidFill>
                    <a:latin typeface="Arial" panose="020B0604020202020204" pitchFamily="34" charset="0"/>
                    <a:cs typeface="Arial" panose="020B0604020202020204" pitchFamily="34" charset="0"/>
                  </a:rPr>
                  <a:t> = carbonaceous-based support derived from (poly)saccharides)</a:t>
                </a:r>
                <a:endParaRPr lang="en-US" sz="1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9F8F7DA-2C08-4C4B-886A-50E2B93942E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87978" y="1114697"/>
                <a:ext cx="2578761" cy="924288"/>
              </a:xfrm>
              <a:prstGeom prst="rect">
                <a:avLst/>
              </a:prstGeom>
            </p:spPr>
          </p:pic>
        </p:grpSp>
        <p:pic>
          <p:nvPicPr>
            <p:cNvPr id="13" name="Picture 12" descr="Diagram&#10;&#10;Description automatically generated with low confidence">
              <a:extLst>
                <a:ext uri="{FF2B5EF4-FFF2-40B4-BE49-F238E27FC236}">
                  <a16:creationId xmlns:a16="http://schemas.microsoft.com/office/drawing/2014/main" id="{FE1F5BF6-8DB4-4B64-BE59-1D2DCDF48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7497" y="1405333"/>
              <a:ext cx="2205665" cy="3857143"/>
            </a:xfrm>
            <a:prstGeom prst="rect">
              <a:avLst/>
            </a:prstGeom>
          </p:spPr>
        </p:pic>
      </p:grpSp>
    </p:spTree>
    <p:extLst>
      <p:ext uri="{BB962C8B-B14F-4D97-AF65-F5344CB8AC3E}">
        <p14:creationId xmlns:p14="http://schemas.microsoft.com/office/powerpoint/2010/main" val="248239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3878C-2198-4F1B-8594-822D68A2E62B}"/>
              </a:ext>
            </a:extLst>
          </p:cNvPr>
          <p:cNvSpPr txBox="1"/>
          <p:nvPr/>
        </p:nvSpPr>
        <p:spPr>
          <a:xfrm>
            <a:off x="113489" y="865201"/>
            <a:ext cx="11965021" cy="5591467"/>
          </a:xfrm>
          <a:prstGeom prst="rect">
            <a:avLst/>
          </a:prstGeom>
          <a:noFill/>
        </p:spPr>
        <p:txBody>
          <a:bodyPr wrap="square" rtlCol="0">
            <a:spAutoFit/>
          </a:bodyPr>
          <a:lstStyle/>
          <a:p>
            <a:pPr algn="just">
              <a:lnSpc>
                <a:spcPct val="150000"/>
              </a:lnSpc>
            </a:pPr>
            <a:r>
              <a:rPr lang="en-GB" sz="1600" dirty="0">
                <a:solidFill>
                  <a:srgbClr val="C00000"/>
                </a:solidFill>
                <a:latin typeface="Comic Sans MS" panose="030F0902030302020204" pitchFamily="66" charset="0"/>
              </a:rPr>
              <a:t>O1. Design-ul </a:t>
            </a:r>
            <a:r>
              <a:rPr lang="en-GB" sz="1600" dirty="0" err="1">
                <a:solidFill>
                  <a:srgbClr val="C00000"/>
                </a:solidFill>
                <a:latin typeface="Comic Sans MS" panose="030F0902030302020204" pitchFamily="66" charset="0"/>
              </a:rPr>
              <a:t>compozitelor</a:t>
            </a:r>
            <a:r>
              <a:rPr lang="en-GB" sz="1600" dirty="0">
                <a:solidFill>
                  <a:srgbClr val="C00000"/>
                </a:solidFill>
                <a:latin typeface="Comic Sans MS" panose="030F0902030302020204" pitchFamily="66" charset="0"/>
              </a:rPr>
              <a:t> pe </a:t>
            </a:r>
            <a:r>
              <a:rPr lang="en-GB" sz="1600" dirty="0" err="1">
                <a:solidFill>
                  <a:srgbClr val="C00000"/>
                </a:solidFill>
                <a:latin typeface="Comic Sans MS" panose="030F0902030302020204" pitchFamily="66" charset="0"/>
              </a:rPr>
              <a:t>bază</a:t>
            </a:r>
            <a:r>
              <a:rPr lang="en-GB" sz="1600" dirty="0">
                <a:solidFill>
                  <a:srgbClr val="C00000"/>
                </a:solidFill>
                <a:latin typeface="Comic Sans MS" panose="030F0902030302020204" pitchFamily="66" charset="0"/>
              </a:rPr>
              <a:t> de </a:t>
            </a:r>
            <a:r>
              <a:rPr lang="en-GB" sz="1600" dirty="0" err="1">
                <a:solidFill>
                  <a:srgbClr val="C00000"/>
                </a:solidFill>
                <a:latin typeface="Comic Sans MS" panose="030F0902030302020204" pitchFamily="66" charset="0"/>
              </a:rPr>
              <a:t>nanoparticule</a:t>
            </a:r>
            <a:r>
              <a:rPr lang="en-GB" sz="1600" dirty="0">
                <a:solidFill>
                  <a:srgbClr val="C00000"/>
                </a:solidFill>
                <a:latin typeface="Comic Sans MS" panose="030F0902030302020204" pitchFamily="66" charset="0"/>
              </a:rPr>
              <a:t> de Cu </a:t>
            </a:r>
            <a:r>
              <a:rPr lang="en-GB" sz="1600" dirty="0" err="1">
                <a:solidFill>
                  <a:srgbClr val="C00000"/>
                </a:solidFill>
                <a:latin typeface="Comic Sans MS" panose="030F0902030302020204" pitchFamily="66" charset="0"/>
              </a:rPr>
              <a:t>depuse</a:t>
            </a:r>
            <a:r>
              <a:rPr lang="en-GB" sz="1600" dirty="0">
                <a:solidFill>
                  <a:srgbClr val="C00000"/>
                </a:solidFill>
                <a:latin typeface="Comic Sans MS" panose="030F0902030302020204" pitchFamily="66" charset="0"/>
              </a:rPr>
              <a:t> pe </a:t>
            </a:r>
            <a:r>
              <a:rPr lang="en-GB" sz="1600" dirty="0" err="1">
                <a:solidFill>
                  <a:srgbClr val="C00000"/>
                </a:solidFill>
                <a:latin typeface="Comic Sans MS" panose="030F0902030302020204" pitchFamily="66" charset="0"/>
              </a:rPr>
              <a:t>matrice</a:t>
            </a:r>
            <a:r>
              <a:rPr lang="en-GB" sz="1600" dirty="0">
                <a:solidFill>
                  <a:srgbClr val="C00000"/>
                </a:solidFill>
                <a:latin typeface="Comic Sans MS" panose="030F0902030302020204" pitchFamily="66" charset="0"/>
              </a:rPr>
              <a:t> </a:t>
            </a:r>
            <a:r>
              <a:rPr lang="en-GB" sz="1600" dirty="0" err="1">
                <a:solidFill>
                  <a:srgbClr val="C00000"/>
                </a:solidFill>
                <a:latin typeface="Comic Sans MS" panose="030F0902030302020204" pitchFamily="66" charset="0"/>
              </a:rPr>
              <a:t>carbonatoase</a:t>
            </a:r>
            <a:r>
              <a:rPr lang="en-GB" sz="1600" dirty="0">
                <a:solidFill>
                  <a:srgbClr val="C00000"/>
                </a:solidFill>
                <a:latin typeface="Comic Sans MS" panose="030F0902030302020204" pitchFamily="66" charset="0"/>
              </a:rPr>
              <a:t> derivate de la (poli)</a:t>
            </a:r>
            <a:r>
              <a:rPr lang="en-GB" sz="1600" dirty="0" err="1">
                <a:solidFill>
                  <a:srgbClr val="C00000"/>
                </a:solidFill>
                <a:latin typeface="Comic Sans MS" panose="030F0902030302020204" pitchFamily="66" charset="0"/>
              </a:rPr>
              <a:t>zaharide</a:t>
            </a:r>
            <a:r>
              <a:rPr lang="en-GB" sz="1600" dirty="0">
                <a:solidFill>
                  <a:srgbClr val="C00000"/>
                </a:solidFill>
                <a:latin typeface="Comic Sans MS" panose="030F0902030302020204" pitchFamily="66" charset="0"/>
              </a:rPr>
              <a:t>. </a:t>
            </a:r>
            <a:br>
              <a:rPr lang="en-GB" sz="1600" dirty="0">
                <a:latin typeface="Comic Sans MS" panose="030F0902030302020204" pitchFamily="66" charset="0"/>
              </a:rPr>
            </a:br>
            <a:r>
              <a:rPr lang="en-GB" sz="1600" dirty="0">
                <a:latin typeface="Comic Sans MS" panose="030F0902030302020204" pitchFamily="66" charset="0"/>
              </a:rPr>
              <a:t> </a:t>
            </a:r>
          </a:p>
          <a:p>
            <a:pPr marL="400050" indent="-400050" algn="just">
              <a:lnSpc>
                <a:spcPct val="150000"/>
              </a:lnSpc>
              <a:buAutoNum type="romanUcPeriod"/>
            </a:pPr>
            <a:r>
              <a:rPr lang="en-GB" sz="1600" dirty="0" err="1">
                <a:latin typeface="Comic Sans MS" panose="030F0902030302020204" pitchFamily="66" charset="0"/>
              </a:rPr>
              <a:t>Ingineria</a:t>
            </a:r>
            <a:r>
              <a:rPr lang="en-GB" sz="1600" dirty="0">
                <a:latin typeface="Comic Sans MS" panose="030F0902030302020204" pitchFamily="66" charset="0"/>
              </a:rPr>
              <a:t> </a:t>
            </a:r>
            <a:r>
              <a:rPr lang="en-GB" sz="1600" dirty="0" err="1">
                <a:latin typeface="Comic Sans MS" panose="030F0902030302020204" pitchFamily="66" charset="0"/>
              </a:rPr>
              <a:t>suportulului</a:t>
            </a:r>
            <a:r>
              <a:rPr lang="en-GB" sz="1600" dirty="0">
                <a:latin typeface="Comic Sans MS" panose="030F0902030302020204" pitchFamily="66" charset="0"/>
              </a:rPr>
              <a:t> </a:t>
            </a:r>
            <a:r>
              <a:rPr lang="en-GB" sz="1600" dirty="0" err="1">
                <a:latin typeface="Comic Sans MS" panose="030F0902030302020204" pitchFamily="66" charset="0"/>
              </a:rPr>
              <a:t>carbonatos</a:t>
            </a:r>
            <a:r>
              <a:rPr lang="en-GB" sz="1600" dirty="0">
                <a:latin typeface="Comic Sans MS" panose="030F0902030302020204" pitchFamily="66" charset="0"/>
              </a:rPr>
              <a:t> (HC) </a:t>
            </a:r>
            <a:r>
              <a:rPr lang="en-GB" sz="1600" dirty="0" err="1">
                <a:latin typeface="Comic Sans MS" panose="030F0902030302020204" pitchFamily="66" charset="0"/>
              </a:rPr>
              <a:t>derivat</a:t>
            </a:r>
            <a:r>
              <a:rPr lang="en-GB" sz="1600" dirty="0">
                <a:latin typeface="Comic Sans MS" panose="030F0902030302020204" pitchFamily="66" charset="0"/>
              </a:rPr>
              <a:t> de la (poli)</a:t>
            </a:r>
            <a:r>
              <a:rPr lang="en-GB" sz="1600" dirty="0" err="1">
                <a:latin typeface="Comic Sans MS" panose="030F0902030302020204" pitchFamily="66" charset="0"/>
              </a:rPr>
              <a:t>zaharide</a:t>
            </a:r>
            <a:r>
              <a:rPr lang="en-GB" sz="1600" dirty="0">
                <a:latin typeface="Comic Sans MS" panose="030F0902030302020204" pitchFamily="66" charset="0"/>
              </a:rPr>
              <a:t>. </a:t>
            </a:r>
            <a:r>
              <a:rPr lang="en-GB" sz="1600" dirty="0" err="1">
                <a:latin typeface="Comic Sans MS" panose="030F0902030302020204" pitchFamily="66" charset="0"/>
              </a:rPr>
              <a:t>Scopul</a:t>
            </a:r>
            <a:r>
              <a:rPr lang="en-GB" sz="1600" dirty="0">
                <a:latin typeface="Comic Sans MS" panose="030F0902030302020204" pitchFamily="66" charset="0"/>
              </a:rPr>
              <a:t> </a:t>
            </a:r>
            <a:r>
              <a:rPr lang="en-GB" sz="1600" dirty="0" err="1">
                <a:latin typeface="Comic Sans MS" panose="030F0902030302020204" pitchFamily="66" charset="0"/>
              </a:rPr>
              <a:t>este</a:t>
            </a:r>
            <a:r>
              <a:rPr lang="en-GB" sz="1600" dirty="0">
                <a:latin typeface="Comic Sans MS" panose="030F0902030302020204" pitchFamily="66" charset="0"/>
              </a:rPr>
              <a:t> </a:t>
            </a:r>
            <a:r>
              <a:rPr lang="en-GB" sz="1600" dirty="0" err="1">
                <a:latin typeface="Comic Sans MS" panose="030F0902030302020204" pitchFamily="66" charset="0"/>
              </a:rPr>
              <a:t>obţinerea</a:t>
            </a:r>
            <a:r>
              <a:rPr lang="en-GB" sz="1600" dirty="0">
                <a:latin typeface="Comic Sans MS" panose="030F0902030302020204" pitchFamily="66" charset="0"/>
              </a:rPr>
              <a:t> </a:t>
            </a:r>
            <a:r>
              <a:rPr lang="en-GB" sz="1600" dirty="0" err="1">
                <a:latin typeface="Comic Sans MS" panose="030F0902030302020204" pitchFamily="66" charset="0"/>
              </a:rPr>
              <a:t>unui</a:t>
            </a:r>
            <a:r>
              <a:rPr lang="en-GB" sz="1600" dirty="0">
                <a:latin typeface="Comic Sans MS" panose="030F0902030302020204" pitchFamily="66" charset="0"/>
              </a:rPr>
              <a:t> material </a:t>
            </a:r>
            <a:r>
              <a:rPr lang="en-GB" sz="1600" dirty="0" err="1">
                <a:latin typeface="Comic Sans MS" panose="030F0902030302020204" pitchFamily="66" charset="0"/>
              </a:rPr>
              <a:t>carbonatos</a:t>
            </a:r>
            <a:r>
              <a:rPr lang="en-GB" sz="1600" dirty="0">
                <a:latin typeface="Comic Sans MS" panose="030F0902030302020204" pitchFamily="66" charset="0"/>
              </a:rPr>
              <a:t> HC cu o </a:t>
            </a:r>
            <a:r>
              <a:rPr lang="en-GB" sz="1600" dirty="0" err="1">
                <a:latin typeface="Comic Sans MS" panose="030F0902030302020204" pitchFamily="66" charset="0"/>
              </a:rPr>
              <a:t>conductibilitate</a:t>
            </a:r>
            <a:r>
              <a:rPr lang="en-GB" sz="1600" dirty="0">
                <a:latin typeface="Comic Sans MS" panose="030F0902030302020204" pitchFamily="66" charset="0"/>
              </a:rPr>
              <a:t> </a:t>
            </a:r>
            <a:r>
              <a:rPr lang="en-GB" sz="1600" dirty="0" err="1">
                <a:latin typeface="Comic Sans MS" panose="030F0902030302020204" pitchFamily="66" charset="0"/>
              </a:rPr>
              <a:t>electrică</a:t>
            </a:r>
            <a:r>
              <a:rPr lang="en-GB" sz="1600" dirty="0">
                <a:latin typeface="Comic Sans MS" panose="030F0902030302020204" pitchFamily="66" charset="0"/>
              </a:rPr>
              <a:t> </a:t>
            </a:r>
            <a:r>
              <a:rPr lang="en-GB" sz="1600" dirty="0" err="1">
                <a:latin typeface="Comic Sans MS" panose="030F0902030302020204" pitchFamily="66" charset="0"/>
              </a:rPr>
              <a:t>ridicată</a:t>
            </a:r>
            <a:r>
              <a:rPr lang="en-GB" sz="1600" dirty="0">
                <a:latin typeface="Comic Sans MS" panose="030F0902030302020204" pitchFamily="66" charset="0"/>
              </a:rPr>
              <a:t>, </a:t>
            </a:r>
            <a:r>
              <a:rPr lang="en-GB" sz="1600" dirty="0" err="1">
                <a:latin typeface="Comic Sans MS" panose="030F0902030302020204" pitchFamily="66" charset="0"/>
              </a:rPr>
              <a:t>prin</a:t>
            </a:r>
            <a:r>
              <a:rPr lang="en-GB" sz="1600" dirty="0">
                <a:latin typeface="Comic Sans MS" panose="030F0902030302020204" pitchFamily="66" charset="0"/>
              </a:rPr>
              <a:t> </a:t>
            </a:r>
            <a:r>
              <a:rPr lang="en-GB" sz="1600" dirty="0" err="1">
                <a:latin typeface="Comic Sans MS" panose="030F0902030302020204" pitchFamily="66" charset="0"/>
              </a:rPr>
              <a:t>ajustarea</a:t>
            </a:r>
            <a:r>
              <a:rPr lang="en-GB" sz="1600" dirty="0">
                <a:latin typeface="Comic Sans MS" panose="030F0902030302020204" pitchFamily="66" charset="0"/>
              </a:rPr>
              <a:t> </a:t>
            </a:r>
            <a:r>
              <a:rPr lang="en-GB" sz="1600" dirty="0" err="1">
                <a:latin typeface="Comic Sans MS" panose="030F0902030302020204" pitchFamily="66" charset="0"/>
              </a:rPr>
              <a:t>fină</a:t>
            </a:r>
            <a:r>
              <a:rPr lang="en-GB" sz="1600" dirty="0">
                <a:latin typeface="Comic Sans MS" panose="030F0902030302020204" pitchFamily="66" charset="0"/>
              </a:rPr>
              <a:t> a </a:t>
            </a:r>
            <a:r>
              <a:rPr lang="en-GB" sz="1600" dirty="0" err="1">
                <a:latin typeface="Comic Sans MS" panose="030F0902030302020204" pitchFamily="66" charset="0"/>
              </a:rPr>
              <a:t>caracteristicilor</a:t>
            </a:r>
            <a:r>
              <a:rPr lang="en-GB" sz="1600" dirty="0">
                <a:latin typeface="Comic Sans MS" panose="030F0902030302020204" pitchFamily="66" charset="0"/>
              </a:rPr>
              <a:t> </a:t>
            </a:r>
            <a:r>
              <a:rPr lang="en-GB" sz="1600" dirty="0" err="1">
                <a:latin typeface="Comic Sans MS" panose="030F0902030302020204" pitchFamily="66" charset="0"/>
              </a:rPr>
              <a:t>morfologice</a:t>
            </a:r>
            <a:r>
              <a:rPr lang="en-GB" sz="1600" dirty="0">
                <a:latin typeface="Comic Sans MS" panose="030F0902030302020204" pitchFamily="66" charset="0"/>
              </a:rPr>
              <a:t> </a:t>
            </a:r>
            <a:r>
              <a:rPr lang="en-GB" sz="1600" dirty="0" err="1">
                <a:latin typeface="Comic Sans MS" panose="030F0902030302020204" pitchFamily="66" charset="0"/>
              </a:rPr>
              <a:t>și</a:t>
            </a:r>
            <a:r>
              <a:rPr lang="en-GB" sz="1600" dirty="0">
                <a:latin typeface="Comic Sans MS" panose="030F0902030302020204" pitchFamily="66" charset="0"/>
              </a:rPr>
              <a:t> </a:t>
            </a:r>
            <a:r>
              <a:rPr lang="en-GB" sz="1600" dirty="0" err="1">
                <a:latin typeface="Comic Sans MS" panose="030F0902030302020204" pitchFamily="66" charset="0"/>
              </a:rPr>
              <a:t>texturale</a:t>
            </a:r>
            <a:r>
              <a:rPr lang="en-GB" sz="1600" dirty="0">
                <a:latin typeface="Comic Sans MS" panose="030F0902030302020204" pitchFamily="66" charset="0"/>
              </a:rPr>
              <a:t> ale </a:t>
            </a:r>
            <a:r>
              <a:rPr lang="en-GB" sz="1600" dirty="0" err="1">
                <a:latin typeface="Comic Sans MS" panose="030F0902030302020204" pitchFamily="66" charset="0"/>
              </a:rPr>
              <a:t>platformelor</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Se </a:t>
            </a:r>
            <a:r>
              <a:rPr lang="en-GB" sz="1600" dirty="0" err="1">
                <a:latin typeface="Comic Sans MS" panose="030F0902030302020204" pitchFamily="66" charset="0"/>
              </a:rPr>
              <a:t>intenţionează</a:t>
            </a:r>
            <a:r>
              <a:rPr lang="en-GB" sz="1600" dirty="0">
                <a:latin typeface="Comic Sans MS" panose="030F0902030302020204" pitchFamily="66" charset="0"/>
              </a:rPr>
              <a:t> </a:t>
            </a:r>
            <a:r>
              <a:rPr lang="en-GB" sz="1600" dirty="0" err="1">
                <a:latin typeface="Comic Sans MS" panose="030F0902030302020204" pitchFamily="66" charset="0"/>
              </a:rPr>
              <a:t>obţinerea</a:t>
            </a:r>
            <a:r>
              <a:rPr lang="en-GB" sz="1600" dirty="0">
                <a:latin typeface="Comic Sans MS" panose="030F0902030302020204" pitchFamily="66" charset="0"/>
              </a:rPr>
              <a:t> de </a:t>
            </a:r>
            <a:r>
              <a:rPr lang="en-GB" sz="1600" dirty="0" err="1">
                <a:latin typeface="Comic Sans MS" panose="030F0902030302020204" pitchFamily="66" charset="0"/>
              </a:rPr>
              <a:t>materiale</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HC </a:t>
            </a:r>
            <a:r>
              <a:rPr lang="en-GB" sz="1600" dirty="0" err="1">
                <a:latin typeface="Comic Sans MS" panose="030F0902030302020204" pitchFamily="66" charset="0"/>
              </a:rPr>
              <a:t>poroase</a:t>
            </a:r>
            <a:r>
              <a:rPr lang="en-GB" sz="1600" dirty="0">
                <a:latin typeface="Comic Sans MS" panose="030F0902030302020204" pitchFamily="66" charset="0"/>
              </a:rPr>
              <a:t> (</a:t>
            </a:r>
            <a:r>
              <a:rPr lang="en-GB" sz="1600" dirty="0" err="1">
                <a:latin typeface="Comic Sans MS" panose="030F0902030302020204" pitchFamily="66" charset="0"/>
              </a:rPr>
              <a:t>și</a:t>
            </a:r>
            <a:r>
              <a:rPr lang="en-GB" sz="1600" dirty="0">
                <a:latin typeface="Comic Sans MS" panose="030F0902030302020204" pitchFamily="66" charset="0"/>
              </a:rPr>
              <a:t>/</a:t>
            </a:r>
            <a:r>
              <a:rPr lang="en-GB" sz="1600" dirty="0" err="1">
                <a:latin typeface="Comic Sans MS" panose="030F0902030302020204" pitchFamily="66" charset="0"/>
              </a:rPr>
              <a:t>sau</a:t>
            </a:r>
            <a:r>
              <a:rPr lang="en-GB" sz="1600" dirty="0">
                <a:latin typeface="Comic Sans MS" panose="030F0902030302020204" pitchFamily="66" charset="0"/>
              </a:rPr>
              <a:t> </a:t>
            </a:r>
            <a:r>
              <a:rPr lang="en-GB" sz="1600" dirty="0" err="1">
                <a:latin typeface="Comic Sans MS" panose="030F0902030302020204" pitchFamily="66" charset="0"/>
              </a:rPr>
              <a:t>dopate</a:t>
            </a:r>
            <a:r>
              <a:rPr lang="en-GB" sz="1600" dirty="0">
                <a:latin typeface="Comic Sans MS" panose="030F0902030302020204" pitchFamily="66" charset="0"/>
              </a:rPr>
              <a:t> cu N </a:t>
            </a:r>
            <a:r>
              <a:rPr lang="en-GB" sz="1600" dirty="0" err="1">
                <a:latin typeface="Comic Sans MS" panose="030F0902030302020204" pitchFamily="66" charset="0"/>
              </a:rPr>
              <a:t>și</a:t>
            </a:r>
            <a:r>
              <a:rPr lang="en-GB" sz="1600" dirty="0">
                <a:latin typeface="Comic Sans MS" panose="030F0902030302020204" pitchFamily="66" charset="0"/>
              </a:rPr>
              <a:t>/</a:t>
            </a:r>
            <a:r>
              <a:rPr lang="en-GB" sz="1600" dirty="0" err="1">
                <a:latin typeface="Comic Sans MS" panose="030F0902030302020204" pitchFamily="66" charset="0"/>
              </a:rPr>
              <a:t>sau</a:t>
            </a:r>
            <a:r>
              <a:rPr lang="en-GB" sz="1600" dirty="0">
                <a:latin typeface="Comic Sans MS" panose="030F0902030302020204" pitchFamily="66" charset="0"/>
              </a:rPr>
              <a:t> S), </a:t>
            </a:r>
            <a:r>
              <a:rPr lang="en-GB" sz="1600" dirty="0" err="1">
                <a:latin typeface="Comic Sans MS" panose="030F0902030302020204" pitchFamily="66" charset="0"/>
              </a:rPr>
              <a:t>cunoscându</a:t>
            </a:r>
            <a:r>
              <a:rPr lang="en-GB" sz="1600" dirty="0">
                <a:latin typeface="Comic Sans MS" panose="030F0902030302020204" pitchFamily="66" charset="0"/>
              </a:rPr>
              <a:t>-se </a:t>
            </a:r>
            <a:r>
              <a:rPr lang="en-GB" sz="1600" dirty="0" err="1">
                <a:latin typeface="Comic Sans MS" panose="030F0902030302020204" pitchFamily="66" charset="0"/>
              </a:rPr>
              <a:t>faptul</a:t>
            </a:r>
            <a:r>
              <a:rPr lang="en-GB" sz="1600" dirty="0">
                <a:latin typeface="Comic Sans MS" panose="030F0902030302020204" pitchFamily="66" charset="0"/>
              </a:rPr>
              <a:t> </a:t>
            </a:r>
            <a:r>
              <a:rPr lang="en-GB" sz="1600" dirty="0" err="1">
                <a:latin typeface="Comic Sans MS" panose="030F0902030302020204" pitchFamily="66" charset="0"/>
              </a:rPr>
              <a:t>că</a:t>
            </a:r>
            <a:r>
              <a:rPr lang="en-GB" sz="1600" dirty="0">
                <a:latin typeface="Comic Sans MS" panose="030F0902030302020204" pitchFamily="66" charset="0"/>
              </a:rPr>
              <a:t> o </a:t>
            </a:r>
            <a:r>
              <a:rPr lang="en-GB" sz="1600" dirty="0" err="1">
                <a:latin typeface="Comic Sans MS" panose="030F0902030302020204" pitchFamily="66" charset="0"/>
              </a:rPr>
              <a:t>suprafaţă</a:t>
            </a:r>
            <a:r>
              <a:rPr lang="en-GB" sz="1600" dirty="0">
                <a:latin typeface="Comic Sans MS" panose="030F0902030302020204" pitchFamily="66" charset="0"/>
              </a:rPr>
              <a:t> </a:t>
            </a:r>
            <a:r>
              <a:rPr lang="en-GB" sz="1600" dirty="0" err="1">
                <a:latin typeface="Comic Sans MS" panose="030F0902030302020204" pitchFamily="66" charset="0"/>
              </a:rPr>
              <a:t>specifică</a:t>
            </a:r>
            <a:r>
              <a:rPr lang="en-GB" sz="1600" dirty="0">
                <a:latin typeface="Comic Sans MS" panose="030F0902030302020204" pitchFamily="66" charset="0"/>
              </a:rPr>
              <a:t> mare </a:t>
            </a:r>
            <a:r>
              <a:rPr lang="en-GB" sz="1600" dirty="0" err="1">
                <a:latin typeface="Comic Sans MS" panose="030F0902030302020204" pitchFamily="66" charset="0"/>
              </a:rPr>
              <a:t>generează</a:t>
            </a:r>
            <a:r>
              <a:rPr lang="en-GB" sz="1600" dirty="0">
                <a:latin typeface="Comic Sans MS" panose="030F0902030302020204" pitchFamily="66" charset="0"/>
              </a:rPr>
              <a:t> </a:t>
            </a:r>
            <a:r>
              <a:rPr lang="en-GB" sz="1600" dirty="0" err="1">
                <a:latin typeface="Comic Sans MS" panose="030F0902030302020204" pitchFamily="66" charset="0"/>
              </a:rPr>
              <a:t>multe</a:t>
            </a:r>
            <a:r>
              <a:rPr lang="en-GB" sz="1600" dirty="0">
                <a:latin typeface="Comic Sans MS" panose="030F0902030302020204" pitchFamily="66" charset="0"/>
              </a:rPr>
              <a:t> situs-</a:t>
            </a:r>
            <a:r>
              <a:rPr lang="en-GB" sz="1600" dirty="0" err="1">
                <a:latin typeface="Comic Sans MS" panose="030F0902030302020204" pitchFamily="66" charset="0"/>
              </a:rPr>
              <a:t>uri</a:t>
            </a:r>
            <a:r>
              <a:rPr lang="en-GB" sz="1600" dirty="0">
                <a:latin typeface="Comic Sans MS" panose="030F0902030302020204" pitchFamily="66" charset="0"/>
              </a:rPr>
              <a:t> electroactive care pot </a:t>
            </a:r>
            <a:r>
              <a:rPr lang="en-GB" sz="1600" dirty="0" err="1">
                <a:latin typeface="Comic Sans MS" panose="030F0902030302020204" pitchFamily="66" charset="0"/>
              </a:rPr>
              <a:t>crește</a:t>
            </a:r>
            <a:r>
              <a:rPr lang="en-GB" sz="1600" dirty="0">
                <a:latin typeface="Comic Sans MS" panose="030F0902030302020204" pitchFamily="66" charset="0"/>
              </a:rPr>
              <a:t> </a:t>
            </a:r>
            <a:r>
              <a:rPr lang="en-GB" sz="1600" dirty="0" err="1">
                <a:latin typeface="Comic Sans MS" panose="030F0902030302020204" pitchFamily="66" charset="0"/>
              </a:rPr>
              <a:t>semnificativ</a:t>
            </a:r>
            <a:r>
              <a:rPr lang="en-GB" sz="1600" dirty="0">
                <a:latin typeface="Comic Sans MS" panose="030F0902030302020204" pitchFamily="66" charset="0"/>
              </a:rPr>
              <a:t> </a:t>
            </a:r>
            <a:r>
              <a:rPr lang="en-GB" sz="1600" dirty="0" err="1">
                <a:latin typeface="Comic Sans MS" panose="030F0902030302020204" pitchFamily="66" charset="0"/>
              </a:rPr>
              <a:t>conductibilitatea</a:t>
            </a:r>
            <a:r>
              <a:rPr lang="en-GB" sz="1600" dirty="0">
                <a:latin typeface="Comic Sans MS" panose="030F0902030302020204" pitchFamily="66" charset="0"/>
              </a:rPr>
              <a:t> </a:t>
            </a:r>
            <a:r>
              <a:rPr lang="en-GB" sz="1600" dirty="0" err="1">
                <a:latin typeface="Comic Sans MS" panose="030F0902030302020204" pitchFamily="66" charset="0"/>
              </a:rPr>
              <a:t>electrică</a:t>
            </a:r>
            <a:r>
              <a:rPr lang="en-GB" sz="1600" dirty="0">
                <a:latin typeface="Comic Sans MS" panose="030F0902030302020204" pitchFamily="66" charset="0"/>
              </a:rPr>
              <a:t> a </a:t>
            </a:r>
            <a:r>
              <a:rPr lang="en-GB" sz="1600" dirty="0" err="1">
                <a:latin typeface="Comic Sans MS" panose="030F0902030302020204" pitchFamily="66" charset="0"/>
              </a:rPr>
              <a:t>platformei</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a:t>
            </a:r>
            <a:r>
              <a:rPr lang="en-GB" sz="1600" dirty="0" err="1">
                <a:latin typeface="Comic Sans MS" panose="030F0902030302020204" pitchFamily="66" charset="0"/>
              </a:rPr>
              <a:t>ceea</a:t>
            </a:r>
            <a:r>
              <a:rPr lang="en-GB" sz="1600" dirty="0">
                <a:latin typeface="Comic Sans MS" panose="030F0902030302020204" pitchFamily="66" charset="0"/>
              </a:rPr>
              <a:t> </a:t>
            </a:r>
            <a:r>
              <a:rPr lang="en-GB" sz="1600" dirty="0" err="1">
                <a:latin typeface="Comic Sans MS" panose="030F0902030302020204" pitchFamily="66" charset="0"/>
              </a:rPr>
              <a:t>ce</a:t>
            </a:r>
            <a:r>
              <a:rPr lang="en-GB" sz="1600" dirty="0">
                <a:latin typeface="Comic Sans MS" panose="030F0902030302020204" pitchFamily="66" charset="0"/>
              </a:rPr>
              <a:t> </a:t>
            </a:r>
            <a:r>
              <a:rPr lang="en-GB" sz="1600" dirty="0" err="1">
                <a:latin typeface="Comic Sans MS" panose="030F0902030302020204" pitchFamily="66" charset="0"/>
              </a:rPr>
              <a:t>este</a:t>
            </a:r>
            <a:r>
              <a:rPr lang="en-GB" sz="1600" dirty="0">
                <a:latin typeface="Comic Sans MS" panose="030F0902030302020204" pitchFamily="66" charset="0"/>
              </a:rPr>
              <a:t> </a:t>
            </a:r>
            <a:r>
              <a:rPr lang="en-GB" sz="1600" dirty="0" err="1">
                <a:latin typeface="Comic Sans MS" panose="030F0902030302020204" pitchFamily="66" charset="0"/>
              </a:rPr>
              <a:t>esential</a:t>
            </a:r>
            <a:r>
              <a:rPr lang="en-GB" sz="1600" dirty="0">
                <a:latin typeface="Comic Sans MS" panose="030F0902030302020204" pitchFamily="66" charset="0"/>
              </a:rPr>
              <a:t> in </a:t>
            </a:r>
            <a:r>
              <a:rPr lang="en-GB" sz="1600" dirty="0" err="1">
                <a:latin typeface="Comic Sans MS" panose="030F0902030302020204" pitchFamily="66" charset="0"/>
              </a:rPr>
              <a:t>vederea</a:t>
            </a:r>
            <a:r>
              <a:rPr lang="en-GB" sz="1600" dirty="0">
                <a:latin typeface="Comic Sans MS" panose="030F0902030302020204" pitchFamily="66" charset="0"/>
              </a:rPr>
              <a:t> </a:t>
            </a:r>
            <a:r>
              <a:rPr lang="en-GB" sz="1600" dirty="0" err="1">
                <a:latin typeface="Comic Sans MS" panose="030F0902030302020204" pitchFamily="66" charset="0"/>
              </a:rPr>
              <a:t>obtinerii</a:t>
            </a:r>
            <a:r>
              <a:rPr lang="en-GB" sz="1600" dirty="0">
                <a:latin typeface="Comic Sans MS" panose="030F0902030302020204" pitchFamily="66" charset="0"/>
              </a:rPr>
              <a:t> de </a:t>
            </a:r>
            <a:r>
              <a:rPr lang="en-GB" sz="1600" dirty="0" err="1">
                <a:latin typeface="Comic Sans MS" panose="030F0902030302020204" pitchFamily="66" charset="0"/>
              </a:rPr>
              <a:t>senzori</a:t>
            </a:r>
            <a:r>
              <a:rPr lang="en-GB" sz="1600" dirty="0">
                <a:latin typeface="Comic Sans MS" panose="030F0902030302020204" pitchFamily="66" charset="0"/>
              </a:rPr>
              <a:t>. </a:t>
            </a:r>
            <a:r>
              <a:rPr lang="en-GB" sz="1600" dirty="0" err="1">
                <a:latin typeface="Comic Sans MS" panose="030F0902030302020204" pitchFamily="66" charset="0"/>
              </a:rPr>
              <a:t>Scopul</a:t>
            </a:r>
            <a:r>
              <a:rPr lang="en-GB" sz="1600" dirty="0">
                <a:latin typeface="Comic Sans MS" panose="030F0902030302020204" pitchFamily="66" charset="0"/>
              </a:rPr>
              <a:t> </a:t>
            </a:r>
            <a:r>
              <a:rPr lang="en-GB" sz="1600" dirty="0" err="1">
                <a:latin typeface="Comic Sans MS" panose="030F0902030302020204" pitchFamily="66" charset="0"/>
              </a:rPr>
              <a:t>este</a:t>
            </a:r>
            <a:r>
              <a:rPr lang="en-GB" sz="1600" dirty="0">
                <a:latin typeface="Comic Sans MS" panose="030F0902030302020204" pitchFamily="66" charset="0"/>
              </a:rPr>
              <a:t> </a:t>
            </a:r>
            <a:r>
              <a:rPr lang="en-GB" sz="1600" i="1" dirty="0">
                <a:latin typeface="Comic Sans MS" panose="030F0902030302020204" pitchFamily="66" charset="0"/>
              </a:rPr>
              <a:t>design</a:t>
            </a:r>
            <a:r>
              <a:rPr lang="en-GB" sz="1600" dirty="0">
                <a:latin typeface="Comic Sans MS" panose="030F0902030302020204" pitchFamily="66" charset="0"/>
              </a:rPr>
              <a:t>-ul </a:t>
            </a:r>
            <a:r>
              <a:rPr lang="en-GB" sz="1600" dirty="0" err="1">
                <a:latin typeface="Comic Sans MS" panose="030F0902030302020204" pitchFamily="66" charset="0"/>
              </a:rPr>
              <a:t>materialelor</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cu </a:t>
            </a:r>
            <a:r>
              <a:rPr lang="en-GB" sz="1600" dirty="0" err="1">
                <a:latin typeface="Comic Sans MS" panose="030F0902030302020204" pitchFamily="66" charset="0"/>
              </a:rPr>
              <a:t>structuri</a:t>
            </a:r>
            <a:r>
              <a:rPr lang="en-GB" sz="1600" dirty="0">
                <a:latin typeface="Comic Sans MS" panose="030F0902030302020204" pitchFamily="66" charset="0"/>
              </a:rPr>
              <a:t> </a:t>
            </a:r>
            <a:r>
              <a:rPr lang="en-GB" sz="1600" dirty="0" err="1">
                <a:latin typeface="Comic Sans MS" panose="030F0902030302020204" pitchFamily="66" charset="0"/>
              </a:rPr>
              <a:t>sferice</a:t>
            </a:r>
            <a:r>
              <a:rPr lang="en-GB" sz="1600" dirty="0">
                <a:latin typeface="Comic Sans MS" panose="030F0902030302020204" pitchFamily="66" charset="0"/>
              </a:rPr>
              <a:t>, a </a:t>
            </a:r>
            <a:r>
              <a:rPr lang="en-GB" sz="1600" dirty="0" err="1">
                <a:latin typeface="Comic Sans MS" panose="030F0902030302020204" pitchFamily="66" charset="0"/>
              </a:rPr>
              <a:t>suportului</a:t>
            </a:r>
            <a:r>
              <a:rPr lang="en-GB" sz="1600" dirty="0">
                <a:latin typeface="Comic Sans MS" panose="030F0902030302020204" pitchFamily="66" charset="0"/>
              </a:rPr>
              <a:t> </a:t>
            </a:r>
            <a:r>
              <a:rPr lang="en-GB" sz="1600" dirty="0" err="1">
                <a:latin typeface="Comic Sans MS" panose="030F0902030302020204" pitchFamily="66" charset="0"/>
              </a:rPr>
              <a:t>carbonatoas</a:t>
            </a:r>
            <a:r>
              <a:rPr lang="en-GB" sz="1600" dirty="0">
                <a:latin typeface="Comic Sans MS" panose="030F0902030302020204" pitchFamily="66" charset="0"/>
              </a:rPr>
              <a:t> </a:t>
            </a:r>
            <a:r>
              <a:rPr lang="en-GB" sz="1600" dirty="0" err="1">
                <a:latin typeface="Comic Sans MS" panose="030F0902030302020204" pitchFamily="66" charset="0"/>
              </a:rPr>
              <a:t>poros</a:t>
            </a:r>
            <a:r>
              <a:rPr lang="en-GB" sz="1600" dirty="0">
                <a:latin typeface="Comic Sans MS" panose="030F0902030302020204" pitchFamily="66" charset="0"/>
              </a:rPr>
              <a:t>, </a:t>
            </a:r>
            <a:r>
              <a:rPr lang="en-GB" sz="1600" dirty="0" err="1">
                <a:latin typeface="Comic Sans MS" panose="030F0902030302020204" pitchFamily="66" charset="0"/>
              </a:rPr>
              <a:t>utilizând</a:t>
            </a:r>
            <a:r>
              <a:rPr lang="en-GB" sz="1600" dirty="0">
                <a:latin typeface="Comic Sans MS" panose="030F0902030302020204" pitchFamily="66" charset="0"/>
              </a:rPr>
              <a:t> </a:t>
            </a:r>
            <a:r>
              <a:rPr lang="en-GB" sz="1600" dirty="0" err="1">
                <a:latin typeface="Comic Sans MS" panose="030F0902030302020204" pitchFamily="66" charset="0"/>
              </a:rPr>
              <a:t>materiale</a:t>
            </a:r>
            <a:r>
              <a:rPr lang="en-GB" sz="1600" dirty="0">
                <a:latin typeface="Comic Sans MS" panose="030F0902030302020204" pitchFamily="66" charset="0"/>
              </a:rPr>
              <a:t> </a:t>
            </a:r>
            <a:r>
              <a:rPr lang="en-GB" sz="1600" dirty="0" err="1">
                <a:latin typeface="Comic Sans MS" panose="030F0902030302020204" pitchFamily="66" charset="0"/>
              </a:rPr>
              <a:t>anorganice</a:t>
            </a:r>
            <a:r>
              <a:rPr lang="en-GB" sz="1600" dirty="0">
                <a:latin typeface="Comic Sans MS" panose="030F0902030302020204" pitchFamily="66" charset="0"/>
              </a:rPr>
              <a:t> </a:t>
            </a:r>
            <a:r>
              <a:rPr lang="en-GB" sz="1600" dirty="0" err="1">
                <a:latin typeface="Comic Sans MS" panose="030F0902030302020204" pitchFamily="66" charset="0"/>
              </a:rPr>
              <a:t>mezoporoase</a:t>
            </a:r>
            <a:r>
              <a:rPr lang="en-GB" sz="1600" dirty="0">
                <a:latin typeface="Comic Sans MS" panose="030F0902030302020204" pitchFamily="66" charset="0"/>
              </a:rPr>
              <a:t> ca </a:t>
            </a:r>
            <a:r>
              <a:rPr lang="en-GB" sz="1600" i="1" dirty="0">
                <a:latin typeface="Comic Sans MS" panose="030F0902030302020204" pitchFamily="66" charset="0"/>
              </a:rPr>
              <a:t>hard template</a:t>
            </a:r>
            <a:r>
              <a:rPr lang="en-GB" sz="1600" dirty="0">
                <a:latin typeface="Comic Sans MS" panose="030F0902030302020204" pitchFamily="66" charset="0"/>
              </a:rPr>
              <a:t> de </a:t>
            </a:r>
            <a:r>
              <a:rPr lang="en-GB" sz="1600" dirty="0" err="1">
                <a:latin typeface="Comic Sans MS" panose="030F0902030302020204" pitchFamily="66" charset="0"/>
              </a:rPr>
              <a:t>sacrificiu</a:t>
            </a:r>
            <a:r>
              <a:rPr lang="en-GB" sz="1600" dirty="0">
                <a:latin typeface="Comic Sans MS" panose="030F0902030302020204" pitchFamily="66" charset="0"/>
              </a:rPr>
              <a:t> </a:t>
            </a:r>
            <a:r>
              <a:rPr lang="en-GB" sz="1600" dirty="0" err="1">
                <a:latin typeface="Comic Sans MS" panose="030F0902030302020204" pitchFamily="66" charset="0"/>
              </a:rPr>
              <a:t>sau</a:t>
            </a:r>
            <a:r>
              <a:rPr lang="en-GB" sz="1600" dirty="0">
                <a:latin typeface="Comic Sans MS" panose="030F0902030302020204" pitchFamily="66" charset="0"/>
              </a:rPr>
              <a:t> </a:t>
            </a:r>
            <a:r>
              <a:rPr lang="en-GB" sz="1600" dirty="0" err="1">
                <a:latin typeface="Comic Sans MS" panose="030F0902030302020204" pitchFamily="66" charset="0"/>
              </a:rPr>
              <a:t>polimeri</a:t>
            </a:r>
            <a:r>
              <a:rPr lang="en-GB" sz="1600" dirty="0">
                <a:latin typeface="Comic Sans MS" panose="030F0902030302020204" pitchFamily="66" charset="0"/>
              </a:rPr>
              <a:t> ca </a:t>
            </a:r>
            <a:r>
              <a:rPr lang="en-GB" sz="1600" i="1" dirty="0">
                <a:latin typeface="Comic Sans MS" panose="030F0902030302020204" pitchFamily="66" charset="0"/>
              </a:rPr>
              <a:t>soft template</a:t>
            </a:r>
            <a:r>
              <a:rPr lang="en-GB" sz="1600" dirty="0">
                <a:latin typeface="Comic Sans MS" panose="030F0902030302020204" pitchFamily="66" charset="0"/>
              </a:rPr>
              <a:t>. De </a:t>
            </a:r>
            <a:r>
              <a:rPr lang="en-GB" sz="1600" dirty="0" err="1">
                <a:latin typeface="Comic Sans MS" panose="030F0902030302020204" pitchFamily="66" charset="0"/>
              </a:rPr>
              <a:t>asemenea</a:t>
            </a:r>
            <a:r>
              <a:rPr lang="en-GB" sz="1600" dirty="0">
                <a:latin typeface="Comic Sans MS" panose="030F0902030302020204" pitchFamily="66" charset="0"/>
              </a:rPr>
              <a:t>, se </a:t>
            </a:r>
            <a:r>
              <a:rPr lang="en-GB" sz="1600" dirty="0" err="1">
                <a:latin typeface="Comic Sans MS" panose="030F0902030302020204" pitchFamily="66" charset="0"/>
              </a:rPr>
              <a:t>intenţionează</a:t>
            </a:r>
            <a:r>
              <a:rPr lang="en-GB" sz="1600" dirty="0">
                <a:latin typeface="Comic Sans MS" panose="030F0902030302020204" pitchFamily="66" charset="0"/>
              </a:rPr>
              <a:t> </a:t>
            </a:r>
            <a:r>
              <a:rPr lang="en-GB" sz="1600" dirty="0" err="1">
                <a:latin typeface="Comic Sans MS" panose="030F0902030302020204" pitchFamily="66" charset="0"/>
              </a:rPr>
              <a:t>obţinerea</a:t>
            </a:r>
            <a:r>
              <a:rPr lang="en-GB" sz="1600" dirty="0">
                <a:latin typeface="Comic Sans MS" panose="030F0902030302020204" pitchFamily="66" charset="0"/>
              </a:rPr>
              <a:t> de </a:t>
            </a:r>
            <a:r>
              <a:rPr lang="en-GB" sz="1600" dirty="0" err="1">
                <a:latin typeface="Comic Sans MS" panose="030F0902030302020204" pitchFamily="66" charset="0"/>
              </a:rPr>
              <a:t>materiale</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a:t>
            </a:r>
            <a:r>
              <a:rPr lang="en-GB" sz="1600" dirty="0" err="1">
                <a:latin typeface="Comic Sans MS" panose="030F0902030302020204" pitchFamily="66" charset="0"/>
              </a:rPr>
              <a:t>dopate</a:t>
            </a:r>
            <a:r>
              <a:rPr lang="en-GB" sz="1600" dirty="0">
                <a:latin typeface="Comic Sans MS" panose="030F0902030302020204" pitchFamily="66" charset="0"/>
              </a:rPr>
              <a:t> cu N </a:t>
            </a:r>
            <a:r>
              <a:rPr lang="en-GB" sz="1600" dirty="0" err="1">
                <a:latin typeface="Comic Sans MS" panose="030F0902030302020204" pitchFamily="66" charset="0"/>
              </a:rPr>
              <a:t>și</a:t>
            </a:r>
            <a:r>
              <a:rPr lang="en-GB" sz="1600" dirty="0">
                <a:latin typeface="Comic Sans MS" panose="030F0902030302020204" pitchFamily="66" charset="0"/>
              </a:rPr>
              <a:t>/</a:t>
            </a:r>
            <a:r>
              <a:rPr lang="en-GB" sz="1600" dirty="0" err="1">
                <a:latin typeface="Comic Sans MS" panose="030F0902030302020204" pitchFamily="66" charset="0"/>
              </a:rPr>
              <a:t>sau</a:t>
            </a:r>
            <a:r>
              <a:rPr lang="en-GB" sz="1600" dirty="0">
                <a:latin typeface="Comic Sans MS" panose="030F0902030302020204" pitchFamily="66" charset="0"/>
              </a:rPr>
              <a:t> S </a:t>
            </a:r>
            <a:r>
              <a:rPr lang="en-GB" sz="1600" dirty="0" err="1">
                <a:latin typeface="Comic Sans MS" panose="030F0902030302020204" pitchFamily="66" charset="0"/>
              </a:rPr>
              <a:t>sau</a:t>
            </a:r>
            <a:r>
              <a:rPr lang="en-GB" sz="1600" dirty="0">
                <a:latin typeface="Comic Sans MS" panose="030F0902030302020204" pitchFamily="66" charset="0"/>
              </a:rPr>
              <a:t> </a:t>
            </a:r>
            <a:r>
              <a:rPr lang="en-GB" sz="1600" dirty="0" err="1">
                <a:latin typeface="Comic Sans MS" panose="030F0902030302020204" pitchFamily="66" charset="0"/>
              </a:rPr>
              <a:t>materiale</a:t>
            </a:r>
            <a:r>
              <a:rPr lang="en-GB" sz="1600" dirty="0">
                <a:latin typeface="Comic Sans MS" panose="030F0902030302020204" pitchFamily="66" charset="0"/>
              </a:rPr>
              <a:t> </a:t>
            </a:r>
            <a:r>
              <a:rPr lang="en-GB" sz="1600" dirty="0" err="1">
                <a:latin typeface="Comic Sans MS" panose="030F0902030302020204" pitchFamily="66" charset="0"/>
              </a:rPr>
              <a:t>carbonatoase</a:t>
            </a:r>
            <a:r>
              <a:rPr lang="en-GB" sz="1600" dirty="0">
                <a:latin typeface="Comic Sans MS" panose="030F0902030302020204" pitchFamily="66" charset="0"/>
              </a:rPr>
              <a:t> </a:t>
            </a:r>
            <a:r>
              <a:rPr lang="en-GB" sz="1600" dirty="0" err="1">
                <a:latin typeface="Comic Sans MS" panose="030F0902030302020204" pitchFamily="66" charset="0"/>
              </a:rPr>
              <a:t>hibride</a:t>
            </a:r>
            <a:r>
              <a:rPr lang="en-GB" sz="1600" dirty="0">
                <a:latin typeface="Comic Sans MS" panose="030F0902030302020204" pitchFamily="66" charset="0"/>
              </a:rPr>
              <a:t> HC/CNT (CNT – </a:t>
            </a:r>
            <a:r>
              <a:rPr lang="en-GB" sz="1600" dirty="0" err="1">
                <a:latin typeface="Comic Sans MS" panose="030F0902030302020204" pitchFamily="66" charset="0"/>
              </a:rPr>
              <a:t>nanotuburi</a:t>
            </a:r>
            <a:r>
              <a:rPr lang="en-GB" sz="1600" dirty="0">
                <a:latin typeface="Comic Sans MS" panose="030F0902030302020204" pitchFamily="66" charset="0"/>
              </a:rPr>
              <a:t> de carbon) cu un </a:t>
            </a:r>
            <a:r>
              <a:rPr lang="en-GB" sz="1600" dirty="0" err="1">
                <a:latin typeface="Comic Sans MS" panose="030F0902030302020204" pitchFamily="66" charset="0"/>
              </a:rPr>
              <a:t>singur</a:t>
            </a:r>
            <a:r>
              <a:rPr lang="en-GB" sz="1600" dirty="0">
                <a:latin typeface="Comic Sans MS" panose="030F0902030302020204" pitchFamily="66" charset="0"/>
              </a:rPr>
              <a:t> </a:t>
            </a:r>
            <a:r>
              <a:rPr lang="en-GB" sz="1600" dirty="0" err="1">
                <a:latin typeface="Comic Sans MS" panose="030F0902030302020204" pitchFamily="66" charset="0"/>
              </a:rPr>
              <a:t>perete</a:t>
            </a:r>
            <a:r>
              <a:rPr lang="en-GB" sz="1600" dirty="0">
                <a:latin typeface="Comic Sans MS" panose="030F0902030302020204" pitchFamily="66" charset="0"/>
              </a:rPr>
              <a:t> </a:t>
            </a:r>
            <a:r>
              <a:rPr lang="en-GB" sz="1600" dirty="0" err="1">
                <a:latin typeface="Comic Sans MS" panose="030F0902030302020204" pitchFamily="66" charset="0"/>
              </a:rPr>
              <a:t>sau</a:t>
            </a:r>
            <a:r>
              <a:rPr lang="en-GB" sz="1600" dirty="0">
                <a:latin typeface="Comic Sans MS" panose="030F0902030302020204" pitchFamily="66" charset="0"/>
              </a:rPr>
              <a:t> cu </a:t>
            </a:r>
            <a:r>
              <a:rPr lang="en-GB" sz="1600" dirty="0" err="1">
                <a:latin typeface="Comic Sans MS" panose="030F0902030302020204" pitchFamily="66" charset="0"/>
              </a:rPr>
              <a:t>pereţi</a:t>
            </a:r>
            <a:r>
              <a:rPr lang="en-GB" sz="1600" dirty="0">
                <a:latin typeface="Comic Sans MS" panose="030F0902030302020204" pitchFamily="66" charset="0"/>
              </a:rPr>
              <a:t> </a:t>
            </a:r>
            <a:r>
              <a:rPr lang="en-GB" sz="1600" dirty="0" err="1">
                <a:latin typeface="Comic Sans MS" panose="030F0902030302020204" pitchFamily="66" charset="0"/>
              </a:rPr>
              <a:t>multipli</a:t>
            </a:r>
            <a:r>
              <a:rPr lang="en-GB" sz="1600" dirty="0">
                <a:latin typeface="Comic Sans MS" panose="030F0902030302020204" pitchFamily="66" charset="0"/>
              </a:rPr>
              <a:t>.</a:t>
            </a:r>
          </a:p>
          <a:p>
            <a:pPr algn="just">
              <a:lnSpc>
                <a:spcPct val="150000"/>
              </a:lnSpc>
            </a:pPr>
            <a:endParaRPr lang="en-GB" sz="1600" dirty="0">
              <a:latin typeface="Comic Sans MS" panose="030F0902030302020204" pitchFamily="66" charset="0"/>
            </a:endParaRPr>
          </a:p>
          <a:p>
            <a:pPr marL="339725" indent="-280988" algn="just">
              <a:lnSpc>
                <a:spcPct val="150000"/>
              </a:lnSpc>
            </a:pPr>
            <a:r>
              <a:rPr lang="en-GB" sz="1600" dirty="0">
                <a:latin typeface="Comic Sans MS" panose="030F0902030302020204" pitchFamily="66" charset="0"/>
              </a:rPr>
              <a:t>II.  </a:t>
            </a:r>
            <a:r>
              <a:rPr lang="en-GB" sz="1600" i="1" dirty="0">
                <a:latin typeface="Comic Sans MS" panose="030F0902030302020204" pitchFamily="66" charset="0"/>
              </a:rPr>
              <a:t>Design</a:t>
            </a:r>
            <a:r>
              <a:rPr lang="en-GB" sz="1600" dirty="0">
                <a:latin typeface="Comic Sans MS" panose="030F0902030302020204" pitchFamily="66" charset="0"/>
              </a:rPr>
              <a:t>-ul </a:t>
            </a:r>
            <a:r>
              <a:rPr lang="en-GB" sz="1600" dirty="0" err="1">
                <a:latin typeface="Comic Sans MS" panose="030F0902030302020204" pitchFamily="66" charset="0"/>
              </a:rPr>
              <a:t>și</a:t>
            </a:r>
            <a:r>
              <a:rPr lang="en-GB" sz="1600" dirty="0">
                <a:latin typeface="Comic Sans MS" panose="030F0902030302020204" pitchFamily="66" charset="0"/>
              </a:rPr>
              <a:t> </a:t>
            </a:r>
            <a:r>
              <a:rPr lang="en-GB" sz="1600" dirty="0" err="1">
                <a:latin typeface="Comic Sans MS" panose="030F0902030302020204" pitchFamily="66" charset="0"/>
              </a:rPr>
              <a:t>sinteza</a:t>
            </a:r>
            <a:r>
              <a:rPr lang="en-GB" sz="1600" dirty="0">
                <a:latin typeface="Comic Sans MS" panose="030F0902030302020204" pitchFamily="66" charset="0"/>
              </a:rPr>
              <a:t> </a:t>
            </a:r>
            <a:r>
              <a:rPr lang="en-GB" sz="1600" dirty="0" err="1">
                <a:latin typeface="Comic Sans MS" panose="030F0902030302020204" pitchFamily="66" charset="0"/>
              </a:rPr>
              <a:t>compozitelor</a:t>
            </a:r>
            <a:r>
              <a:rPr lang="en-GB" sz="1600" dirty="0">
                <a:latin typeface="Comic Sans MS" panose="030F0902030302020204" pitchFamily="66" charset="0"/>
              </a:rPr>
              <a:t> Cu/HC </a:t>
            </a:r>
            <a:r>
              <a:rPr lang="en-GB" sz="1600" dirty="0" err="1">
                <a:latin typeface="Comic Sans MS" panose="030F0902030302020204" pitchFamily="66" charset="0"/>
              </a:rPr>
              <a:t>derivat</a:t>
            </a:r>
            <a:r>
              <a:rPr lang="en-GB" sz="1600" dirty="0">
                <a:latin typeface="Comic Sans MS" panose="030F0902030302020204" pitchFamily="66" charset="0"/>
              </a:rPr>
              <a:t> de la (poli)</a:t>
            </a:r>
            <a:r>
              <a:rPr lang="en-GB" sz="1600" dirty="0" err="1">
                <a:latin typeface="Comic Sans MS" panose="030F0902030302020204" pitchFamily="66" charset="0"/>
              </a:rPr>
              <a:t>zaharide</a:t>
            </a:r>
            <a:r>
              <a:rPr lang="en-GB" sz="1600" dirty="0">
                <a:latin typeface="Comic Sans MS" panose="030F0902030302020204" pitchFamily="66" charset="0"/>
              </a:rPr>
              <a:t>. Se </a:t>
            </a:r>
            <a:r>
              <a:rPr lang="en-GB" sz="1600" dirty="0" err="1">
                <a:latin typeface="Comic Sans MS" panose="030F0902030302020204" pitchFamily="66" charset="0"/>
              </a:rPr>
              <a:t>intenţionează</a:t>
            </a:r>
            <a:r>
              <a:rPr lang="en-GB" sz="1600" dirty="0">
                <a:latin typeface="Comic Sans MS" panose="030F0902030302020204" pitchFamily="66" charset="0"/>
              </a:rPr>
              <a:t> </a:t>
            </a:r>
            <a:r>
              <a:rPr lang="en-GB" sz="1600" dirty="0" err="1">
                <a:latin typeface="Comic Sans MS" panose="030F0902030302020204" pitchFamily="66" charset="0"/>
              </a:rPr>
              <a:t>obţinerea</a:t>
            </a:r>
            <a:r>
              <a:rPr lang="en-GB" sz="1600" dirty="0">
                <a:latin typeface="Comic Sans MS" panose="030F0902030302020204" pitchFamily="66" charset="0"/>
              </a:rPr>
              <a:t> de </a:t>
            </a:r>
            <a:r>
              <a:rPr lang="en-GB" sz="1600" dirty="0" err="1">
                <a:latin typeface="Comic Sans MS" panose="030F0902030302020204" pitchFamily="66" charset="0"/>
              </a:rPr>
              <a:t>nanoparticule</a:t>
            </a:r>
            <a:r>
              <a:rPr lang="en-GB" sz="1600" dirty="0">
                <a:latin typeface="Comic Sans MS" panose="030F0902030302020204" pitchFamily="66" charset="0"/>
              </a:rPr>
              <a:t> de Cu (</a:t>
            </a:r>
            <a:r>
              <a:rPr lang="en-GB" sz="1600" dirty="0" err="1">
                <a:latin typeface="Comic Sans MS" panose="030F0902030302020204" pitchFamily="66" charset="0"/>
              </a:rPr>
              <a:t>CuNPs</a:t>
            </a:r>
            <a:r>
              <a:rPr lang="en-GB" sz="1600" dirty="0">
                <a:latin typeface="Comic Sans MS" panose="030F0902030302020204" pitchFamily="66" charset="0"/>
              </a:rPr>
              <a:t>) </a:t>
            </a:r>
            <a:r>
              <a:rPr lang="en-GB" sz="1600" dirty="0" err="1">
                <a:latin typeface="Comic Sans MS" panose="030F0902030302020204" pitchFamily="66" charset="0"/>
              </a:rPr>
              <a:t>și</a:t>
            </a:r>
            <a:r>
              <a:rPr lang="en-GB" sz="1600" dirty="0">
                <a:latin typeface="Comic Sans MS" panose="030F0902030302020204" pitchFamily="66" charset="0"/>
              </a:rPr>
              <a:t>/</a:t>
            </a:r>
            <a:r>
              <a:rPr lang="en-GB" sz="1600" dirty="0" err="1">
                <a:latin typeface="Comic Sans MS" panose="030F0902030302020204" pitchFamily="66" charset="0"/>
              </a:rPr>
              <a:t>sau</a:t>
            </a:r>
            <a:r>
              <a:rPr lang="en-GB" sz="1600" dirty="0">
                <a:latin typeface="Comic Sans MS" panose="030F0902030302020204" pitchFamily="66" charset="0"/>
              </a:rPr>
              <a:t> de </a:t>
            </a:r>
            <a:r>
              <a:rPr lang="en-GB" sz="1600" dirty="0" err="1">
                <a:latin typeface="Comic Sans MS" panose="030F0902030302020204" pitchFamily="66" charset="0"/>
              </a:rPr>
              <a:t>oxid</a:t>
            </a:r>
            <a:r>
              <a:rPr lang="en-GB" sz="1600" dirty="0">
                <a:latin typeface="Comic Sans MS" panose="030F0902030302020204" pitchFamily="66" charset="0"/>
              </a:rPr>
              <a:t> de Cu (</a:t>
            </a:r>
            <a:r>
              <a:rPr lang="en-GB" sz="1600" dirty="0" err="1">
                <a:latin typeface="Comic Sans MS" panose="030F0902030302020204" pitchFamily="66" charset="0"/>
              </a:rPr>
              <a:t>Cu</a:t>
            </a:r>
            <a:r>
              <a:rPr lang="en-GB" sz="1600" baseline="-25000" dirty="0" err="1">
                <a:latin typeface="Comic Sans MS" panose="030F0902030302020204" pitchFamily="66" charset="0"/>
              </a:rPr>
              <a:t>x</a:t>
            </a:r>
            <a:r>
              <a:rPr lang="en-GB" sz="1600" dirty="0" err="1">
                <a:latin typeface="Comic Sans MS" panose="030F0902030302020204" pitchFamily="66" charset="0"/>
              </a:rPr>
              <a:t>ONP</a:t>
            </a:r>
            <a:r>
              <a:rPr lang="en-GB" sz="1600" dirty="0">
                <a:latin typeface="Comic Sans MS" panose="030F0902030302020204" pitchFamily="66" charset="0"/>
              </a:rPr>
              <a:t>, x = 1, 2), fie </a:t>
            </a:r>
            <a:r>
              <a:rPr lang="en-GB" sz="1600" dirty="0" err="1">
                <a:latin typeface="Comic Sans MS" panose="030F0902030302020204" pitchFamily="66" charset="0"/>
              </a:rPr>
              <a:t>încorporate</a:t>
            </a:r>
            <a:r>
              <a:rPr lang="en-GB" sz="1600" dirty="0">
                <a:latin typeface="Comic Sans MS" panose="030F0902030302020204" pitchFamily="66" charset="0"/>
              </a:rPr>
              <a:t> </a:t>
            </a:r>
            <a:r>
              <a:rPr lang="en-GB" sz="1600" dirty="0" err="1">
                <a:latin typeface="Comic Sans MS" panose="030F0902030302020204" pitchFamily="66" charset="0"/>
              </a:rPr>
              <a:t>în</a:t>
            </a:r>
            <a:r>
              <a:rPr lang="en-GB" sz="1600" dirty="0">
                <a:latin typeface="Comic Sans MS" panose="030F0902030302020204" pitchFamily="66" charset="0"/>
              </a:rPr>
              <a:t> </a:t>
            </a:r>
            <a:r>
              <a:rPr lang="en-GB" sz="1600" dirty="0" err="1">
                <a:latin typeface="Comic Sans MS" panose="030F0902030302020204" pitchFamily="66" charset="0"/>
              </a:rPr>
              <a:t>matricea</a:t>
            </a:r>
            <a:r>
              <a:rPr lang="en-GB" sz="1600" dirty="0">
                <a:latin typeface="Comic Sans MS" panose="030F0902030302020204" pitchFamily="66" charset="0"/>
              </a:rPr>
              <a:t> </a:t>
            </a:r>
            <a:r>
              <a:rPr lang="en-GB" sz="1600" dirty="0" err="1">
                <a:latin typeface="Comic Sans MS" panose="030F0902030302020204" pitchFamily="66" charset="0"/>
              </a:rPr>
              <a:t>carbonatoasă</a:t>
            </a:r>
            <a:r>
              <a:rPr lang="en-GB" sz="1600" dirty="0">
                <a:latin typeface="Comic Sans MS" panose="030F0902030302020204" pitchFamily="66" charset="0"/>
              </a:rPr>
              <a:t>, fie </a:t>
            </a:r>
            <a:r>
              <a:rPr lang="en-GB" sz="1600" dirty="0" err="1">
                <a:latin typeface="Comic Sans MS" panose="030F0902030302020204" pitchFamily="66" charset="0"/>
              </a:rPr>
              <a:t>depuse</a:t>
            </a:r>
            <a:r>
              <a:rPr lang="en-GB" sz="1600" dirty="0">
                <a:latin typeface="Comic Sans MS" panose="030F0902030302020204" pitchFamily="66" charset="0"/>
              </a:rPr>
              <a:t> </a:t>
            </a:r>
            <a:r>
              <a:rPr lang="en-GB" sz="1600" dirty="0" err="1">
                <a:latin typeface="Comic Sans MS" panose="030F0902030302020204" pitchFamily="66" charset="0"/>
              </a:rPr>
              <a:t>chimic</a:t>
            </a:r>
            <a:r>
              <a:rPr lang="en-GB" sz="1600" dirty="0">
                <a:latin typeface="Comic Sans MS" panose="030F0902030302020204" pitchFamily="66" charset="0"/>
              </a:rPr>
              <a:t> pe </a:t>
            </a:r>
            <a:r>
              <a:rPr lang="en-GB" sz="1600" dirty="0" err="1">
                <a:latin typeface="Comic Sans MS" panose="030F0902030302020204" pitchFamily="66" charset="0"/>
              </a:rPr>
              <a:t>materialul</a:t>
            </a:r>
            <a:r>
              <a:rPr lang="en-GB" sz="1600" dirty="0">
                <a:latin typeface="Comic Sans MS" panose="030F0902030302020204" pitchFamily="66" charset="0"/>
              </a:rPr>
              <a:t> </a:t>
            </a:r>
            <a:r>
              <a:rPr lang="en-GB" sz="1600" dirty="0" err="1">
                <a:latin typeface="Comic Sans MS" panose="030F0902030302020204" pitchFamily="66" charset="0"/>
              </a:rPr>
              <a:t>carbonatos</a:t>
            </a:r>
            <a:r>
              <a:rPr lang="en-GB" sz="1600" dirty="0">
                <a:latin typeface="Comic Sans MS" panose="030F0902030302020204" pitchFamily="66" charset="0"/>
              </a:rPr>
              <a:t> HC.</a:t>
            </a:r>
          </a:p>
        </p:txBody>
      </p:sp>
      <p:sp>
        <p:nvSpPr>
          <p:cNvPr id="3" name="TextBox 2">
            <a:extLst>
              <a:ext uri="{FF2B5EF4-FFF2-40B4-BE49-F238E27FC236}">
                <a16:creationId xmlns:a16="http://schemas.microsoft.com/office/drawing/2014/main" id="{2CE6C72C-532C-415D-B157-05ECC1C0A570}"/>
              </a:ext>
            </a:extLst>
          </p:cNvPr>
          <p:cNvSpPr txBox="1"/>
          <p:nvPr/>
        </p:nvSpPr>
        <p:spPr>
          <a:xfrm>
            <a:off x="145915" y="126619"/>
            <a:ext cx="3493264" cy="523220"/>
          </a:xfrm>
          <a:prstGeom prst="rect">
            <a:avLst/>
          </a:prstGeom>
          <a:noFill/>
        </p:spPr>
        <p:txBody>
          <a:bodyPr wrap="none" rtlCol="0">
            <a:spAutoFit/>
          </a:bodyPr>
          <a:lstStyle/>
          <a:p>
            <a:r>
              <a:rPr lang="en-US" sz="2800" b="1" dirty="0" err="1">
                <a:solidFill>
                  <a:schemeClr val="accent6">
                    <a:lumMod val="75000"/>
                  </a:schemeClr>
                </a:solidFill>
                <a:latin typeface="Comic Sans MS" panose="030F0702030302020204" pitchFamily="66" charset="0"/>
              </a:rPr>
              <a:t>Obiective</a:t>
            </a:r>
            <a:r>
              <a:rPr lang="en-US" sz="2800" b="1" dirty="0">
                <a:solidFill>
                  <a:schemeClr val="accent6">
                    <a:lumMod val="75000"/>
                  </a:schemeClr>
                </a:solidFill>
                <a:latin typeface="Comic Sans MS" panose="030F0702030302020204" pitchFamily="66" charset="0"/>
              </a:rPr>
              <a:t> </a:t>
            </a:r>
            <a:r>
              <a:rPr lang="en-US" sz="2800" b="1" dirty="0" err="1">
                <a:solidFill>
                  <a:schemeClr val="accent6">
                    <a:lumMod val="75000"/>
                  </a:schemeClr>
                </a:solidFill>
                <a:latin typeface="Comic Sans MS" panose="030F0702030302020204" pitchFamily="66" charset="0"/>
              </a:rPr>
              <a:t>specifice</a:t>
            </a:r>
            <a:endParaRPr lang="en-US" sz="2800" b="1"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576797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D957DD1-EE55-44AC-9624-1903C02E52C8}"/>
              </a:ext>
            </a:extLst>
          </p:cNvPr>
          <p:cNvGrpSpPr/>
          <p:nvPr/>
        </p:nvGrpSpPr>
        <p:grpSpPr>
          <a:xfrm>
            <a:off x="254356" y="115732"/>
            <a:ext cx="11362491" cy="6134093"/>
            <a:chOff x="254356" y="115732"/>
            <a:chExt cx="11362491" cy="6134093"/>
          </a:xfrm>
        </p:grpSpPr>
        <p:sp>
          <p:nvSpPr>
            <p:cNvPr id="2" name="TextBox 1">
              <a:extLst>
                <a:ext uri="{FF2B5EF4-FFF2-40B4-BE49-F238E27FC236}">
                  <a16:creationId xmlns:a16="http://schemas.microsoft.com/office/drawing/2014/main" id="{EACBD61D-FA58-45FE-9B16-6FB6F8C0FAE8}"/>
                </a:ext>
              </a:extLst>
            </p:cNvPr>
            <p:cNvSpPr txBox="1"/>
            <p:nvPr/>
          </p:nvSpPr>
          <p:spPr>
            <a:xfrm flipH="1">
              <a:off x="280799" y="115732"/>
              <a:ext cx="5116287" cy="523220"/>
            </a:xfrm>
            <a:prstGeom prst="rect">
              <a:avLst/>
            </a:prstGeom>
            <a:noFill/>
          </p:spPr>
          <p:txBody>
            <a:bodyPr wrap="square" rtlCol="0">
              <a:spAutoFit/>
            </a:bodyPr>
            <a:lstStyle/>
            <a:p>
              <a:pPr algn="just"/>
              <a:r>
                <a:rPr lang="en-US" sz="2800" b="1" dirty="0">
                  <a:solidFill>
                    <a:schemeClr val="accent6">
                      <a:lumMod val="75000"/>
                    </a:schemeClr>
                  </a:solidFill>
                  <a:latin typeface="Comic Sans MS" panose="030F0902030302020204" pitchFamily="66" charset="0"/>
                </a:rPr>
                <a:t>Dissemination - 2022 </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934E61DE-F06A-437D-8184-072D1E13AC24}"/>
                </a:ext>
              </a:extLst>
            </p:cNvPr>
            <p:cNvSpPr txBox="1"/>
            <p:nvPr/>
          </p:nvSpPr>
          <p:spPr>
            <a:xfrm>
              <a:off x="254356" y="763378"/>
              <a:ext cx="4737194" cy="338554"/>
            </a:xfrm>
            <a:prstGeom prst="rect">
              <a:avLst/>
            </a:prstGeom>
            <a:noFill/>
          </p:spPr>
          <p:txBody>
            <a:bodyPr wrap="none" rtlCol="0">
              <a:spAutoFit/>
            </a:bodyPr>
            <a:lstStyle/>
            <a:p>
              <a:pPr algn="just"/>
              <a:r>
                <a:rPr lang="en-US" sz="1600" b="1" dirty="0">
                  <a:solidFill>
                    <a:srgbClr val="C00000"/>
                  </a:solidFill>
                  <a:latin typeface="Comic Sans MS" panose="030F0902030302020204" pitchFamily="66" charset="0"/>
                </a:rPr>
                <a:t>Two published articles in ISI ranked journals</a:t>
              </a:r>
              <a:endParaRPr lang="x-none" sz="1600" b="1" dirty="0">
                <a:solidFill>
                  <a:srgbClr val="C00000"/>
                </a:solidFill>
                <a:latin typeface="Comic Sans MS" panose="030F0902030302020204" pitchFamily="66" charset="0"/>
              </a:endParaRPr>
            </a:p>
          </p:txBody>
        </p:sp>
        <p:sp>
          <p:nvSpPr>
            <p:cNvPr id="4" name="TextBox 3">
              <a:extLst>
                <a:ext uri="{FF2B5EF4-FFF2-40B4-BE49-F238E27FC236}">
                  <a16:creationId xmlns:a16="http://schemas.microsoft.com/office/drawing/2014/main" id="{D3EEAD4B-60FE-4751-840E-B54F8303EF37}"/>
                </a:ext>
              </a:extLst>
            </p:cNvPr>
            <p:cNvSpPr txBox="1"/>
            <p:nvPr/>
          </p:nvSpPr>
          <p:spPr>
            <a:xfrm>
              <a:off x="280799" y="2169726"/>
              <a:ext cx="10847865" cy="830997"/>
            </a:xfrm>
            <a:prstGeom prst="rect">
              <a:avLst/>
            </a:prstGeom>
            <a:noFill/>
          </p:spPr>
          <p:txBody>
            <a:bodyPr wrap="square" rtlCol="0">
              <a:spAutoFit/>
            </a:bodyPr>
            <a:lstStyle/>
            <a:p>
              <a:pPr algn="just"/>
              <a:r>
                <a:rPr lang="en-US" sz="1600" i="1" dirty="0">
                  <a:latin typeface="Comic Sans MS" panose="030F0702030302020204" pitchFamily="66" charset="0"/>
                </a:rPr>
                <a:t>Copper(II) Oxide Nanoparticles Embedded within a PEDOT Matrix for Hydrogen Peroxide Electrochemical Sensing </a:t>
              </a:r>
              <a:r>
                <a:rPr lang="en-US" sz="1600" dirty="0">
                  <a:latin typeface="Comic Sans MS" panose="030F0702030302020204" pitchFamily="66" charset="0"/>
                </a:rPr>
                <a:t>, C. </a:t>
              </a:r>
              <a:r>
                <a:rPr lang="en-US" sz="1600" dirty="0" err="1">
                  <a:latin typeface="Comic Sans MS" panose="030F0702030302020204" pitchFamily="66" charset="0"/>
                </a:rPr>
                <a:t>Lete</a:t>
              </a:r>
              <a:r>
                <a:rPr lang="en-US" sz="1600" dirty="0">
                  <a:latin typeface="Comic Sans MS" panose="030F0702030302020204" pitchFamily="66" charset="0"/>
                </a:rPr>
                <a:t>, A.-M. </a:t>
              </a:r>
              <a:r>
                <a:rPr lang="en-US" sz="1600" dirty="0" err="1">
                  <a:latin typeface="Comic Sans MS" panose="030F0702030302020204" pitchFamily="66" charset="0"/>
                </a:rPr>
                <a:t>Spinciu</a:t>
              </a:r>
              <a:r>
                <a:rPr lang="en-US" sz="1600" dirty="0">
                  <a:latin typeface="Comic Sans MS" panose="030F0702030302020204" pitchFamily="66" charset="0"/>
                </a:rPr>
                <a:t>, M.-G. </a:t>
              </a:r>
              <a:r>
                <a:rPr lang="en-US" sz="1600" dirty="0" err="1">
                  <a:latin typeface="Comic Sans MS" panose="030F0702030302020204" pitchFamily="66" charset="0"/>
                </a:rPr>
                <a:t>Alexandru</a:t>
              </a:r>
              <a:r>
                <a:rPr lang="en-US" sz="1600" dirty="0">
                  <a:latin typeface="Comic Sans MS" panose="030F0702030302020204" pitchFamily="66" charset="0"/>
                </a:rPr>
                <a:t>, J. Calderon Moreno, S.-A. </a:t>
              </a:r>
              <a:r>
                <a:rPr lang="en-US" sz="1600" dirty="0" err="1">
                  <a:latin typeface="Comic Sans MS" panose="030F0702030302020204" pitchFamily="66" charset="0"/>
                </a:rPr>
                <a:t>Leau</a:t>
              </a:r>
              <a:r>
                <a:rPr lang="en-US" sz="1600" dirty="0">
                  <a:latin typeface="Comic Sans MS" panose="030F0702030302020204" pitchFamily="66" charset="0"/>
                </a:rPr>
                <a:t>, M. Marin, D. Visinescu, Sensors, </a:t>
              </a:r>
              <a:r>
                <a:rPr lang="en-US" sz="1600" b="1" dirty="0">
                  <a:latin typeface="Comic Sans MS" panose="030F0702030302020204" pitchFamily="66" charset="0"/>
                </a:rPr>
                <a:t>2022</a:t>
              </a:r>
              <a:r>
                <a:rPr lang="en-US" sz="1600" dirty="0">
                  <a:latin typeface="Comic Sans MS" panose="030F0702030302020204" pitchFamily="66" charset="0"/>
                </a:rPr>
                <a:t>, </a:t>
              </a:r>
              <a:r>
                <a:rPr lang="en-US" sz="1600" i="1" dirty="0">
                  <a:latin typeface="Comic Sans MS" panose="030F0702030302020204" pitchFamily="66" charset="0"/>
                </a:rPr>
                <a:t>22</a:t>
              </a:r>
              <a:r>
                <a:rPr lang="en-US" sz="1600" dirty="0">
                  <a:latin typeface="Comic Sans MS" panose="030F0702030302020204" pitchFamily="66" charset="0"/>
                </a:rPr>
                <a:t>, 8252</a:t>
              </a:r>
              <a:endParaRPr lang="x-none" sz="1600" dirty="0">
                <a:latin typeface="Comic Sans MS" panose="030F0702030302020204" pitchFamily="66" charset="0"/>
              </a:endParaRPr>
            </a:p>
          </p:txBody>
        </p:sp>
        <p:sp>
          <p:nvSpPr>
            <p:cNvPr id="5" name="TextBox 4">
              <a:extLst>
                <a:ext uri="{FF2B5EF4-FFF2-40B4-BE49-F238E27FC236}">
                  <a16:creationId xmlns:a16="http://schemas.microsoft.com/office/drawing/2014/main" id="{ACCF7FF1-5D99-46C9-B38C-C7C54ACA0E26}"/>
                </a:ext>
              </a:extLst>
            </p:cNvPr>
            <p:cNvSpPr txBox="1"/>
            <p:nvPr/>
          </p:nvSpPr>
          <p:spPr>
            <a:xfrm>
              <a:off x="280799" y="1172605"/>
              <a:ext cx="10694041" cy="830997"/>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Benign by design: porous spherical </a:t>
              </a:r>
              <a:r>
                <a:rPr lang="en-US" sz="1600" i="1" dirty="0" err="1">
                  <a:effectLst/>
                  <a:latin typeface="Comic Sans MS" panose="030F0702030302020204" pitchFamily="66" charset="0"/>
                  <a:ea typeface="Calibri" panose="020F0502020204030204" pitchFamily="34" charset="0"/>
                </a:rPr>
                <a:t>ZnO</a:t>
              </a:r>
              <a:r>
                <a:rPr lang="en-US" sz="1600" i="1" dirty="0">
                  <a:effectLst/>
                  <a:latin typeface="Comic Sans MS" panose="030F0702030302020204" pitchFamily="66" charset="0"/>
                  <a:ea typeface="Calibri" panose="020F0502020204030204" pitchFamily="34" charset="0"/>
                </a:rPr>
                <a:t>-alginate family via a dual-template synthesis</a:t>
              </a:r>
              <a:r>
                <a:rPr lang="en-US" sz="1600" dirty="0">
                  <a:effectLst/>
                  <a:latin typeface="Comic Sans MS" panose="030F0702030302020204" pitchFamily="66" charset="0"/>
                  <a:ea typeface="Calibri" panose="020F0502020204030204" pitchFamily="34" charset="0"/>
                </a:rPr>
                <a:t>, C. D. </a:t>
              </a:r>
              <a:r>
                <a:rPr lang="en-US" sz="1600" dirty="0" err="1">
                  <a:effectLst/>
                  <a:latin typeface="Comic Sans MS" panose="030F0702030302020204" pitchFamily="66" charset="0"/>
                  <a:ea typeface="Calibri" panose="020F0502020204030204" pitchFamily="34" charset="0"/>
                </a:rPr>
                <a:t>Ene</a:t>
              </a:r>
              <a:r>
                <a:rPr lang="en-US" sz="1600" dirty="0">
                  <a:effectLst/>
                  <a:latin typeface="Comic Sans MS" panose="030F0702030302020204" pitchFamily="66" charset="0"/>
                  <a:ea typeface="Calibri" panose="020F0502020204030204" pitchFamily="34" charset="0"/>
                </a:rPr>
                <a:t>, P.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a:t>
              </a:r>
              <a:r>
                <a:rPr lang="en-US" sz="1600" baseline="30000"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E. M. </a:t>
              </a:r>
              <a:r>
                <a:rPr lang="en-US" sz="1600" dirty="0" err="1">
                  <a:effectLst/>
                  <a:latin typeface="Comic Sans MS" panose="030F0702030302020204" pitchFamily="66" charset="0"/>
                  <a:ea typeface="Calibri" panose="020F0502020204030204" pitchFamily="34" charset="0"/>
                </a:rPr>
                <a:t>Anghel</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I. Atkinson, M. C. </a:t>
              </a:r>
              <a:r>
                <a:rPr lang="en-US" sz="1600" dirty="0" err="1">
                  <a:effectLst/>
                  <a:latin typeface="Comic Sans MS" panose="030F0702030302020204" pitchFamily="66" charset="0"/>
                  <a:ea typeface="Calibri" panose="020F0502020204030204" pitchFamily="34" charset="0"/>
                </a:rPr>
                <a:t>Chifiriuc</a:t>
              </a:r>
              <a:r>
                <a:rPr lang="en-US" sz="1600" dirty="0">
                  <a:effectLst/>
                  <a:latin typeface="Comic Sans MS" panose="030F0702030302020204" pitchFamily="66" charset="0"/>
                  <a:ea typeface="Calibri" panose="020F0502020204030204" pitchFamily="34" charset="0"/>
                </a:rPr>
                <a:t>, J. M. Calderón-Moreno, O. Carp,  </a:t>
              </a:r>
              <a:r>
                <a:rPr lang="en-US" sz="1600" i="1" dirty="0">
                  <a:effectLst/>
                  <a:latin typeface="Comic Sans MS" panose="030F0702030302020204" pitchFamily="66" charset="0"/>
                  <a:ea typeface="Calibri" panose="020F0502020204030204" pitchFamily="34" charset="0"/>
                </a:rPr>
                <a:t>Appl. Surf. Sci.</a:t>
              </a:r>
              <a:r>
                <a:rPr lang="en-US" sz="1600" dirty="0">
                  <a:effectLst/>
                  <a:latin typeface="Comic Sans MS" panose="030F0702030302020204" pitchFamily="66" charset="0"/>
                  <a:ea typeface="Calibri" panose="020F0502020204030204" pitchFamily="34" charset="0"/>
                </a:rPr>
                <a:t> </a:t>
              </a:r>
              <a:r>
                <a:rPr lang="en-US" sz="1600" b="1" dirty="0">
                  <a:effectLst/>
                  <a:latin typeface="Comic Sans MS" panose="030F0702030302020204" pitchFamily="66" charset="0"/>
                  <a:ea typeface="Calibri" panose="020F0502020204030204" pitchFamily="34" charset="0"/>
                </a:rPr>
                <a:t>2022, </a:t>
              </a:r>
              <a:r>
                <a:rPr lang="en-US" sz="1600" i="1" dirty="0">
                  <a:effectLst/>
                  <a:latin typeface="Comic Sans MS" panose="030F0702030302020204" pitchFamily="66" charset="0"/>
                  <a:ea typeface="Calibri" panose="020F0502020204030204" pitchFamily="34" charset="0"/>
                </a:rPr>
                <a:t>580</a:t>
              </a:r>
              <a:r>
                <a:rPr lang="en-US" sz="1600" b="1"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nr. 152231</a:t>
              </a:r>
              <a:endParaRPr lang="en-US" sz="1600" dirty="0">
                <a:latin typeface="Comic Sans MS" panose="030F0702030302020204" pitchFamily="66" charset="0"/>
              </a:endParaRPr>
            </a:p>
          </p:txBody>
        </p:sp>
        <p:sp>
          <p:nvSpPr>
            <p:cNvPr id="6" name="TextBox 5">
              <a:extLst>
                <a:ext uri="{FF2B5EF4-FFF2-40B4-BE49-F238E27FC236}">
                  <a16:creationId xmlns:a16="http://schemas.microsoft.com/office/drawing/2014/main" id="{D7E59B84-EFB7-4C48-8A10-59F327C093DF}"/>
                </a:ext>
              </a:extLst>
            </p:cNvPr>
            <p:cNvSpPr txBox="1"/>
            <p:nvPr/>
          </p:nvSpPr>
          <p:spPr>
            <a:xfrm>
              <a:off x="280800" y="3163697"/>
              <a:ext cx="2735044" cy="338554"/>
            </a:xfrm>
            <a:prstGeom prst="rect">
              <a:avLst/>
            </a:prstGeom>
            <a:noFill/>
          </p:spPr>
          <p:txBody>
            <a:bodyPr wrap="none" rtlCol="0">
              <a:spAutoFit/>
            </a:bodyPr>
            <a:lstStyle/>
            <a:p>
              <a:pPr algn="just"/>
              <a:r>
                <a:rPr lang="en-US" sz="1600" b="1" dirty="0">
                  <a:solidFill>
                    <a:srgbClr val="C00000"/>
                  </a:solidFill>
                  <a:latin typeface="Comic Sans MS" panose="030F0702030302020204" pitchFamily="66" charset="0"/>
                </a:rPr>
                <a:t>Manuscript in preparation</a:t>
              </a:r>
            </a:p>
          </p:txBody>
        </p:sp>
        <p:sp>
          <p:nvSpPr>
            <p:cNvPr id="7" name="TextBox 6">
              <a:extLst>
                <a:ext uri="{FF2B5EF4-FFF2-40B4-BE49-F238E27FC236}">
                  <a16:creationId xmlns:a16="http://schemas.microsoft.com/office/drawing/2014/main" id="{0B4206ED-2A88-4315-9EFB-76A0839161F2}"/>
                </a:ext>
              </a:extLst>
            </p:cNvPr>
            <p:cNvSpPr txBox="1"/>
            <p:nvPr/>
          </p:nvSpPr>
          <p:spPr>
            <a:xfrm>
              <a:off x="280800" y="3699715"/>
              <a:ext cx="10619264" cy="584775"/>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Scrutinizing copper-based materials for the development of “green” non-enzymatic electrochemical sensors</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sp>
          <p:nvSpPr>
            <p:cNvPr id="9" name="TextBox 8">
              <a:extLst>
                <a:ext uri="{FF2B5EF4-FFF2-40B4-BE49-F238E27FC236}">
                  <a16:creationId xmlns:a16="http://schemas.microsoft.com/office/drawing/2014/main" id="{EE9974CD-52F7-4272-AD6B-BB2F487FD4B7}"/>
                </a:ext>
              </a:extLst>
            </p:cNvPr>
            <p:cNvSpPr txBox="1"/>
            <p:nvPr/>
          </p:nvSpPr>
          <p:spPr>
            <a:xfrm>
              <a:off x="280799" y="4926386"/>
              <a:ext cx="11336048" cy="1323439"/>
            </a:xfrm>
            <a:prstGeom prst="rect">
              <a:avLst/>
            </a:prstGeom>
            <a:noFill/>
          </p:spPr>
          <p:txBody>
            <a:bodyPr wrap="square" rtlCol="0">
              <a:spAutoFit/>
            </a:bodyPr>
            <a:lstStyle/>
            <a:p>
              <a:pPr algn="just"/>
              <a:r>
                <a:rPr lang="en-US" sz="1600" i="1" dirty="0">
                  <a:latin typeface="Comic Sans MS" panose="030F0702030302020204" pitchFamily="66" charset="0"/>
                </a:rPr>
                <a:t>Synthesis method of </a:t>
              </a:r>
              <a:r>
                <a:rPr lang="en-US" sz="1600" i="1" dirty="0" err="1">
                  <a:latin typeface="Comic Sans MS" panose="030F0702030302020204" pitchFamily="66" charset="0"/>
                </a:rPr>
                <a:t>ethyleneglycol</a:t>
              </a:r>
              <a:r>
                <a:rPr lang="en-US" sz="1600" i="1" dirty="0">
                  <a:latin typeface="Comic Sans MS" panose="030F0702030302020204" pitchFamily="66" charset="0"/>
                </a:rPr>
                <a:t> functionalized </a:t>
              </a:r>
              <a:r>
                <a:rPr lang="en-US" sz="1600" i="1" dirty="0" err="1">
                  <a:latin typeface="Comic Sans MS" panose="030F0702030302020204" pitchFamily="66" charset="0"/>
                </a:rPr>
                <a:t>biochars</a:t>
              </a:r>
              <a:r>
                <a:rPr lang="en-US" sz="1600" i="1" dirty="0">
                  <a:latin typeface="Comic Sans MS" panose="030F0702030302020204" pitchFamily="66" charset="0"/>
                </a:rPr>
                <a:t> type advanced biomaterials  for residual water purification and metals recovering. </a:t>
              </a:r>
            </a:p>
            <a:p>
              <a:pPr algn="just"/>
              <a:r>
                <a:rPr lang="en-US" sz="1600" dirty="0">
                  <a:latin typeface="Comic Sans MS" panose="030F0702030302020204" pitchFamily="66" charset="0"/>
                </a:rPr>
                <a:t>G. M. </a:t>
              </a:r>
              <a:r>
                <a:rPr lang="en-US" sz="1600" dirty="0" err="1">
                  <a:latin typeface="Comic Sans MS" panose="030F0702030302020204" pitchFamily="66" charset="0"/>
                </a:rPr>
                <a:t>Socoteanu</a:t>
              </a:r>
              <a:r>
                <a:rPr lang="en-US" sz="1600" dirty="0">
                  <a:latin typeface="Comic Sans MS" panose="030F0702030302020204" pitchFamily="66" charset="0"/>
                </a:rPr>
                <a:t>, A.-C. </a:t>
              </a:r>
              <a:r>
                <a:rPr lang="en-US" sz="1600" dirty="0" err="1">
                  <a:latin typeface="Comic Sans MS" panose="030F0702030302020204" pitchFamily="66" charset="0"/>
                </a:rPr>
                <a:t>Ianculescu</a:t>
              </a:r>
              <a:r>
                <a:rPr lang="en-US" sz="1600" dirty="0">
                  <a:latin typeface="Comic Sans MS" panose="030F0702030302020204" pitchFamily="66" charset="0"/>
                </a:rPr>
                <a:t>, A. M. </a:t>
              </a:r>
              <a:r>
                <a:rPr lang="en-US" sz="1600" dirty="0" err="1">
                  <a:latin typeface="Comic Sans MS" panose="030F0702030302020204" pitchFamily="66" charset="0"/>
                </a:rPr>
                <a:t>Musuc</a:t>
              </a:r>
              <a:r>
                <a:rPr lang="en-US" sz="1600" dirty="0">
                  <a:latin typeface="Comic Sans MS" panose="030F0702030302020204" pitchFamily="66" charset="0"/>
                </a:rPr>
                <a:t>, M. </a:t>
              </a:r>
              <a:r>
                <a:rPr lang="en-US" sz="1600" dirty="0" err="1">
                  <a:latin typeface="Comic Sans MS" panose="030F0702030302020204" pitchFamily="66" charset="0"/>
                </a:rPr>
                <a:t>Florea</a:t>
              </a:r>
              <a:r>
                <a:rPr lang="en-US" sz="1600" dirty="0">
                  <a:latin typeface="Comic Sans MS" panose="030F0702030302020204" pitchFamily="66" charset="0"/>
                </a:rPr>
                <a:t>, F. </a:t>
              </a:r>
              <a:r>
                <a:rPr lang="en-US" sz="1600" dirty="0" err="1">
                  <a:latin typeface="Comic Sans MS" panose="030F0702030302020204" pitchFamily="66" charset="0"/>
                </a:rPr>
                <a:t>Neatu</a:t>
              </a:r>
              <a:r>
                <a:rPr lang="en-US" sz="1600" dirty="0">
                  <a:latin typeface="Comic Sans MS" panose="030F0702030302020204" pitchFamily="66" charset="0"/>
                </a:rPr>
                <a:t>, A. </a:t>
              </a:r>
              <a:r>
                <a:rPr lang="en-US" sz="1600" dirty="0" err="1">
                  <a:latin typeface="Comic Sans MS" panose="030F0702030302020204" pitchFamily="66" charset="0"/>
                </a:rPr>
                <a:t>Cucos</a:t>
              </a:r>
              <a:r>
                <a:rPr lang="en-US" sz="1600" dirty="0">
                  <a:latin typeface="Comic Sans MS" panose="030F0702030302020204" pitchFamily="66" charset="0"/>
                </a:rPr>
                <a:t>, S. M. </a:t>
              </a:r>
              <a:r>
                <a:rPr lang="en-US" sz="1600" dirty="0" err="1">
                  <a:latin typeface="Comic Sans MS" panose="030F0702030302020204" pitchFamily="66" charset="0"/>
                </a:rPr>
                <a:t>Avramescu</a:t>
              </a:r>
              <a:r>
                <a:rPr lang="en-US" sz="1600" dirty="0">
                  <a:latin typeface="Comic Sans MS" panose="030F0702030302020204" pitchFamily="66" charset="0"/>
                </a:rPr>
                <a:t>, P. </a:t>
              </a:r>
              <a:r>
                <a:rPr lang="en-US" sz="1600" dirty="0" err="1">
                  <a:latin typeface="Comic Sans MS" panose="030F0702030302020204" pitchFamily="66" charset="0"/>
                </a:rPr>
                <a:t>Ionita</a:t>
              </a:r>
              <a:endParaRPr lang="en-US" sz="1600" dirty="0">
                <a:latin typeface="Comic Sans MS" panose="030F0702030302020204" pitchFamily="66" charset="0"/>
              </a:endParaRPr>
            </a:p>
            <a:p>
              <a:pPr algn="just"/>
              <a:r>
                <a:rPr lang="en-US" sz="1600" dirty="0">
                  <a:latin typeface="Comic Sans MS" panose="030F0702030302020204" pitchFamily="66" charset="0"/>
                </a:rPr>
                <a:t>A/00436 din 22.07.2022</a:t>
              </a:r>
            </a:p>
            <a:p>
              <a:pPr algn="just"/>
              <a:endParaRPr lang="en-US" sz="1600" dirty="0">
                <a:latin typeface="Comic Sans MS" panose="030F0702030302020204" pitchFamily="66" charset="0"/>
              </a:endParaRPr>
            </a:p>
          </p:txBody>
        </p:sp>
        <p:sp>
          <p:nvSpPr>
            <p:cNvPr id="10" name="TextBox 9">
              <a:extLst>
                <a:ext uri="{FF2B5EF4-FFF2-40B4-BE49-F238E27FC236}">
                  <a16:creationId xmlns:a16="http://schemas.microsoft.com/office/drawing/2014/main" id="{C835D9BF-FA5B-4615-B819-11677A0EA38F}"/>
                </a:ext>
              </a:extLst>
            </p:cNvPr>
            <p:cNvSpPr txBox="1"/>
            <p:nvPr/>
          </p:nvSpPr>
          <p:spPr>
            <a:xfrm>
              <a:off x="280800" y="4481954"/>
              <a:ext cx="3068469" cy="338554"/>
            </a:xfrm>
            <a:prstGeom prst="rect">
              <a:avLst/>
            </a:prstGeom>
            <a:noFill/>
          </p:spPr>
          <p:txBody>
            <a:bodyPr wrap="none" rtlCol="0">
              <a:spAutoFit/>
            </a:bodyPr>
            <a:lstStyle/>
            <a:p>
              <a:r>
                <a:rPr lang="en-US" sz="1600" b="1" dirty="0">
                  <a:solidFill>
                    <a:srgbClr val="C00000"/>
                  </a:solidFill>
                  <a:latin typeface="Comic Sans MS" panose="030F0702030302020204" pitchFamily="66" charset="0"/>
                </a:rPr>
                <a:t>One national patent request </a:t>
              </a:r>
            </a:p>
          </p:txBody>
        </p:sp>
      </p:grpSp>
    </p:spTree>
    <p:extLst>
      <p:ext uri="{BB962C8B-B14F-4D97-AF65-F5344CB8AC3E}">
        <p14:creationId xmlns:p14="http://schemas.microsoft.com/office/powerpoint/2010/main" val="1600005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E96490-909A-F781-8DDC-A26BA2D2FE94}"/>
              </a:ext>
            </a:extLst>
          </p:cNvPr>
          <p:cNvSpPr txBox="1"/>
          <p:nvPr/>
        </p:nvSpPr>
        <p:spPr>
          <a:xfrm>
            <a:off x="131298" y="153387"/>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Stage 3 (2023)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graphicFrame>
        <p:nvGraphicFramePr>
          <p:cNvPr id="14" name="Table 13">
            <a:extLst>
              <a:ext uri="{FF2B5EF4-FFF2-40B4-BE49-F238E27FC236}">
                <a16:creationId xmlns:a16="http://schemas.microsoft.com/office/drawing/2014/main" id="{45CD1D9D-9717-4CE6-E730-85B2EC986D74}"/>
              </a:ext>
            </a:extLst>
          </p:cNvPr>
          <p:cNvGraphicFramePr>
            <a:graphicFrameLocks noGrp="1"/>
          </p:cNvGraphicFramePr>
          <p:nvPr>
            <p:extLst>
              <p:ext uri="{D42A27DB-BD31-4B8C-83A1-F6EECF244321}">
                <p14:modId xmlns:p14="http://schemas.microsoft.com/office/powerpoint/2010/main" val="1156639251"/>
              </p:ext>
            </p:extLst>
          </p:nvPr>
        </p:nvGraphicFramePr>
        <p:xfrm>
          <a:off x="745589" y="799383"/>
          <a:ext cx="9842694" cy="5557520"/>
        </p:xfrm>
        <a:graphic>
          <a:graphicData uri="http://schemas.openxmlformats.org/drawingml/2006/table">
            <a:tbl>
              <a:tblPr firstRow="1" bandRow="1">
                <a:tableStyleId>{93296810-A885-4BE3-A3E7-6D5BEEA58F35}</a:tableStyleId>
              </a:tblPr>
              <a:tblGrid>
                <a:gridCol w="3280898">
                  <a:extLst>
                    <a:ext uri="{9D8B030D-6E8A-4147-A177-3AD203B41FA5}">
                      <a16:colId xmlns:a16="http://schemas.microsoft.com/office/drawing/2014/main" val="4046774200"/>
                    </a:ext>
                  </a:extLst>
                </a:gridCol>
                <a:gridCol w="3280898">
                  <a:extLst>
                    <a:ext uri="{9D8B030D-6E8A-4147-A177-3AD203B41FA5}">
                      <a16:colId xmlns:a16="http://schemas.microsoft.com/office/drawing/2014/main" val="159385179"/>
                    </a:ext>
                  </a:extLst>
                </a:gridCol>
                <a:gridCol w="3280898">
                  <a:extLst>
                    <a:ext uri="{9D8B030D-6E8A-4147-A177-3AD203B41FA5}">
                      <a16:colId xmlns:a16="http://schemas.microsoft.com/office/drawing/2014/main" val="3254528236"/>
                    </a:ext>
                  </a:extLst>
                </a:gridCol>
              </a:tblGrid>
              <a:tr h="356643">
                <a:tc gridSpan="3">
                  <a:txBody>
                    <a:bodyPr/>
                    <a:lstStyle/>
                    <a:p>
                      <a:pPr algn="ctr"/>
                      <a:r>
                        <a:rPr lang="en-US" dirty="0">
                          <a:latin typeface="Comic Sans MS" panose="030F0702030302020204" pitchFamily="66" charset="0"/>
                        </a:rPr>
                        <a:t>Project Research Team</a:t>
                      </a:r>
                    </a:p>
                  </a:txBody>
                  <a:tcPr/>
                </a:tc>
                <a:tc hMerge="1">
                  <a:txBody>
                    <a:bodyPr/>
                    <a:lstStyle/>
                    <a:p>
                      <a:pPr algn="ctr"/>
                      <a:endParaRPr lang="en-US" dirty="0">
                        <a:latin typeface="Comic Sans MS" panose="030F0702030302020204" pitchFamily="66" charset="0"/>
                      </a:endParaRPr>
                    </a:p>
                  </a:txBody>
                  <a:tcPr/>
                </a:tc>
                <a:tc hMerge="1">
                  <a:txBody>
                    <a:bodyPr/>
                    <a:lstStyle/>
                    <a:p>
                      <a:pPr algn="ctr"/>
                      <a:r>
                        <a:rPr lang="en-US" dirty="0">
                          <a:latin typeface="Comic Sans MS" panose="030F0702030302020204" pitchFamily="66" charset="0"/>
                        </a:rPr>
                        <a:t>ECHIPA DE CERCETARE</a:t>
                      </a:r>
                    </a:p>
                  </a:txBody>
                  <a:tcPr/>
                </a:tc>
                <a:extLst>
                  <a:ext uri="{0D108BD9-81ED-4DB2-BD59-A6C34878D82A}">
                    <a16:rowId xmlns:a16="http://schemas.microsoft.com/office/drawing/2014/main" val="3720559609"/>
                  </a:ext>
                </a:extLst>
              </a:tr>
              <a:tr h="370840">
                <a:tc>
                  <a:txBody>
                    <a:bodyPr/>
                    <a:lstStyle/>
                    <a:p>
                      <a:pPr algn="ctr"/>
                      <a:r>
                        <a:rPr lang="en-US" dirty="0">
                          <a:latin typeface="Comic Sans MS" panose="030F0702030302020204" pitchFamily="66" charset="0"/>
                        </a:rPr>
                        <a:t>Name</a:t>
                      </a:r>
                    </a:p>
                  </a:txBody>
                  <a:tcPr/>
                </a:tc>
                <a:tc>
                  <a:txBody>
                    <a:bodyPr/>
                    <a:lstStyle/>
                    <a:p>
                      <a:pPr algn="ctr"/>
                      <a:r>
                        <a:rPr lang="en-US" dirty="0">
                          <a:latin typeface="Comic Sans MS" panose="030F0702030302020204" pitchFamily="66" charset="0"/>
                        </a:rPr>
                        <a:t>Position</a:t>
                      </a:r>
                    </a:p>
                  </a:txBody>
                  <a:tcPr/>
                </a:tc>
                <a:tc>
                  <a:txBody>
                    <a:bodyPr/>
                    <a:lstStyle/>
                    <a:p>
                      <a:pPr algn="ctr"/>
                      <a:r>
                        <a:rPr lang="en-US" dirty="0">
                          <a:latin typeface="Comic Sans MS" panose="030F0702030302020204" pitchFamily="66" charset="0"/>
                        </a:rPr>
                        <a:t>Role in project</a:t>
                      </a:r>
                    </a:p>
                  </a:txBody>
                  <a:tcPr/>
                </a:tc>
                <a:extLst>
                  <a:ext uri="{0D108BD9-81ED-4DB2-BD59-A6C34878D82A}">
                    <a16:rowId xmlns:a16="http://schemas.microsoft.com/office/drawing/2014/main" val="15151148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ș</a:t>
                      </a: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Principal investigator</a:t>
                      </a:r>
                    </a:p>
                  </a:txBody>
                  <a:tcPr/>
                </a:tc>
                <a:extLst>
                  <a:ext uri="{0D108BD9-81ED-4DB2-BD59-A6C34878D82A}">
                    <a16:rowId xmlns:a16="http://schemas.microsoft.com/office/drawing/2014/main" val="31872617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9095069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6764849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7714016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ţă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5626816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552472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Lecturer</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1398812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423951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Senior researcher </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1328985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Research assistant</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78875466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6">
                              <a:lumMod val="75000"/>
                            </a:schemeClr>
                          </a:solidFill>
                          <a:latin typeface="Comic Sans MS" panose="030F0902030302020204" pitchFamily="66" charset="0"/>
                        </a:rPr>
                        <a:t>Research Assistant</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32905745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Florina Dumitru</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Professor</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134534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Chim</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Andreia</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Luca</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Research assistant</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Team member</a:t>
                      </a:r>
                    </a:p>
                  </a:txBody>
                  <a:tcPr/>
                </a:tc>
                <a:extLst>
                  <a:ext uri="{0D108BD9-81ED-4DB2-BD59-A6C34878D82A}">
                    <a16:rowId xmlns:a16="http://schemas.microsoft.com/office/drawing/2014/main" val="2718229090"/>
                  </a:ext>
                </a:extLst>
              </a:tr>
            </a:tbl>
          </a:graphicData>
        </a:graphic>
      </p:graphicFrame>
    </p:spTree>
    <p:extLst>
      <p:ext uri="{BB962C8B-B14F-4D97-AF65-F5344CB8AC3E}">
        <p14:creationId xmlns:p14="http://schemas.microsoft.com/office/powerpoint/2010/main" val="307827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13847A7-35FC-87CD-A0F5-5982B2482905}"/>
              </a:ext>
            </a:extLst>
          </p:cNvPr>
          <p:cNvGrpSpPr/>
          <p:nvPr/>
        </p:nvGrpSpPr>
        <p:grpSpPr>
          <a:xfrm>
            <a:off x="131298" y="153387"/>
            <a:ext cx="11136338" cy="6220206"/>
            <a:chOff x="131298" y="153387"/>
            <a:chExt cx="11136338" cy="6220206"/>
          </a:xfrm>
        </p:grpSpPr>
        <p:sp>
          <p:nvSpPr>
            <p:cNvPr id="2" name="TextBox 1">
              <a:extLst>
                <a:ext uri="{FF2B5EF4-FFF2-40B4-BE49-F238E27FC236}">
                  <a16:creationId xmlns:a16="http://schemas.microsoft.com/office/drawing/2014/main" id="{56AF79C1-23E1-0795-5C2B-FD45B772B6B4}"/>
                </a:ext>
              </a:extLst>
            </p:cNvPr>
            <p:cNvSpPr txBox="1"/>
            <p:nvPr/>
          </p:nvSpPr>
          <p:spPr>
            <a:xfrm>
              <a:off x="131298" y="153387"/>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Stage 3(2023)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sp>
          <p:nvSpPr>
            <p:cNvPr id="3" name="TextBox 2">
              <a:extLst>
                <a:ext uri="{FF2B5EF4-FFF2-40B4-BE49-F238E27FC236}">
                  <a16:creationId xmlns:a16="http://schemas.microsoft.com/office/drawing/2014/main" id="{1CB6891C-61D1-FB77-B258-1AE5C031B089}"/>
                </a:ext>
              </a:extLst>
            </p:cNvPr>
            <p:cNvSpPr txBox="1"/>
            <p:nvPr/>
          </p:nvSpPr>
          <p:spPr>
            <a:xfrm>
              <a:off x="3179298" y="251547"/>
              <a:ext cx="7622888" cy="369332"/>
            </a:xfrm>
            <a:prstGeom prst="rect">
              <a:avLst/>
            </a:prstGeom>
            <a:noFill/>
          </p:spPr>
          <p:txBody>
            <a:bodyPr wrap="square">
              <a:spAutoFit/>
            </a:bodyPr>
            <a:lstStyle/>
            <a:p>
              <a:pPr marL="285750" indent="-285750">
                <a:buFont typeface="Wingdings" panose="05000000000000000000" pitchFamily="2" charset="2"/>
                <a:buChar char="Ø"/>
              </a:pPr>
              <a:r>
                <a:rPr lang="en-US" b="1" i="1" dirty="0">
                  <a:latin typeface="Arial" panose="020B0604020202020204" pitchFamily="34" charset="0"/>
                  <a:ea typeface="Calibri" panose="020F0502020204030204" pitchFamily="34" charset="0"/>
                  <a:cs typeface="Arial" panose="020B0604020202020204" pitchFamily="34" charset="0"/>
                </a:rPr>
                <a:t>Synthesis of mesoporous carbonaceous materials </a:t>
              </a:r>
              <a:r>
                <a:rPr lang="en-US" sz="1800" b="1" i="1" dirty="0">
                  <a:effectLst/>
                  <a:latin typeface="Arial" panose="020B0604020202020204" pitchFamily="34" charset="0"/>
                  <a:ea typeface="Calibri" panose="020F0502020204030204" pitchFamily="34" charset="0"/>
                  <a:cs typeface="Arial" panose="020B0604020202020204" pitchFamily="34" charset="0"/>
                </a:rPr>
                <a:t>, MHC (</a:t>
              </a:r>
              <a:r>
                <a:rPr lang="en-US" sz="18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O1</a:t>
              </a:r>
              <a:r>
                <a:rPr lang="en-US" sz="1800" b="1" i="1" dirty="0">
                  <a:effectLst/>
                  <a:latin typeface="Arial" panose="020B0604020202020204" pitchFamily="34" charset="0"/>
                  <a:ea typeface="Calibri" panose="020F0502020204030204" pitchFamily="34" charset="0"/>
                  <a:cs typeface="Arial" panose="020B0604020202020204" pitchFamily="34" charset="0"/>
                </a:rPr>
                <a:t>, </a:t>
              </a:r>
              <a:r>
                <a:rPr lang="en-US" sz="18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O3</a:t>
              </a:r>
              <a:r>
                <a:rPr lang="en-US" sz="1800" b="1" i="1"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505450-FE25-A5AC-51B8-553979CA407C}"/>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5453576" y="1303074"/>
              <a:ext cx="5814060" cy="1280160"/>
            </a:xfrm>
            <a:prstGeom prst="rect">
              <a:avLst/>
            </a:prstGeom>
            <a:noFill/>
            <a:ln>
              <a:noFill/>
              <a:prstDash/>
            </a:ln>
          </p:spPr>
        </p:pic>
        <p:pic>
          <p:nvPicPr>
            <p:cNvPr id="6" name="Picture 5">
              <a:extLst>
                <a:ext uri="{FF2B5EF4-FFF2-40B4-BE49-F238E27FC236}">
                  <a16:creationId xmlns:a16="http://schemas.microsoft.com/office/drawing/2014/main" id="{0E17A083-B6BC-5EC3-9EAC-D6AC2322A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7298" y="3393492"/>
              <a:ext cx="4456562" cy="1359526"/>
            </a:xfrm>
            <a:prstGeom prst="rect">
              <a:avLst/>
            </a:prstGeom>
          </p:spPr>
        </p:pic>
        <p:sp>
          <p:nvSpPr>
            <p:cNvPr id="7" name="Arrow: Right 6">
              <a:extLst>
                <a:ext uri="{FF2B5EF4-FFF2-40B4-BE49-F238E27FC236}">
                  <a16:creationId xmlns:a16="http://schemas.microsoft.com/office/drawing/2014/main" id="{080B9381-0BB1-C7E8-BD23-62FDAD146D04}"/>
                </a:ext>
              </a:extLst>
            </p:cNvPr>
            <p:cNvSpPr/>
            <p:nvPr/>
          </p:nvSpPr>
          <p:spPr>
            <a:xfrm>
              <a:off x="4693920" y="2955713"/>
              <a:ext cx="759656" cy="4592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B2C0A1-B649-9515-8956-481856B42F95}"/>
                </a:ext>
              </a:extLst>
            </p:cNvPr>
            <p:cNvSpPr txBox="1"/>
            <p:nvPr/>
          </p:nvSpPr>
          <p:spPr>
            <a:xfrm>
              <a:off x="158592" y="5715608"/>
              <a:ext cx="7311617" cy="276999"/>
            </a:xfrm>
            <a:prstGeom prst="rect">
              <a:avLst/>
            </a:prstGeom>
            <a:noFill/>
          </p:spPr>
          <p:txBody>
            <a:bodyPr wrap="none" rtlCol="0">
              <a:spAutoFit/>
            </a:bodyPr>
            <a:lstStyle/>
            <a:p>
              <a:r>
                <a:rPr lang="en-US" sz="1200" b="1" dirty="0">
                  <a:solidFill>
                    <a:srgbClr val="00B050"/>
                  </a:solidFill>
                  <a:effectLst/>
                  <a:latin typeface="Comic Sans MS" panose="030F0702030302020204" pitchFamily="66" charset="0"/>
                  <a:ea typeface="Calibri" panose="020F0502020204030204" pitchFamily="34" charset="0"/>
                </a:rPr>
                <a:t>MHC-G</a:t>
              </a:r>
              <a:r>
                <a:rPr lang="en-US" sz="1200" b="1" baseline="-25000" dirty="0">
                  <a:solidFill>
                    <a:srgbClr val="00B050"/>
                  </a:solidFill>
                  <a:effectLst/>
                  <a:latin typeface="Comic Sans MS" panose="030F0702030302020204" pitchFamily="66" charset="0"/>
                  <a:ea typeface="Calibri" panose="020F0502020204030204" pitchFamily="34" charset="0"/>
                </a:rPr>
                <a:t>F-127</a:t>
              </a:r>
              <a:r>
                <a:rPr lang="en-US" sz="1200" b="1" dirty="0">
                  <a:solidFill>
                    <a:srgbClr val="00B050"/>
                  </a:solidFill>
                  <a:effectLst/>
                  <a:latin typeface="Comic Sans MS" panose="030F0702030302020204" pitchFamily="66" charset="0"/>
                  <a:ea typeface="Calibri" panose="020F0502020204030204" pitchFamily="34" charset="0"/>
                </a:rPr>
                <a:t> = </a:t>
              </a:r>
              <a:r>
                <a:rPr lang="en-US" sz="1200" b="1" dirty="0">
                  <a:solidFill>
                    <a:srgbClr val="00B050"/>
                  </a:solidFill>
                  <a:latin typeface="Comic Sans MS" panose="030F0702030302020204" pitchFamily="66" charset="0"/>
                  <a:ea typeface="Calibri" panose="020F0502020204030204" pitchFamily="34" charset="0"/>
                </a:rPr>
                <a:t>mesoporous carbonaceous material derived from G and Pluronic F-127 copolymer</a:t>
              </a:r>
              <a:endParaRPr lang="en-US" sz="1200" dirty="0"/>
            </a:p>
          </p:txBody>
        </p:sp>
        <p:sp>
          <p:nvSpPr>
            <p:cNvPr id="9" name="TextBox 8">
              <a:extLst>
                <a:ext uri="{FF2B5EF4-FFF2-40B4-BE49-F238E27FC236}">
                  <a16:creationId xmlns:a16="http://schemas.microsoft.com/office/drawing/2014/main" id="{1365E0CA-88B2-73BA-9894-5D1C85DC3E09}"/>
                </a:ext>
              </a:extLst>
            </p:cNvPr>
            <p:cNvSpPr txBox="1"/>
            <p:nvPr/>
          </p:nvSpPr>
          <p:spPr>
            <a:xfrm>
              <a:off x="7784077" y="4945150"/>
              <a:ext cx="1681871" cy="369332"/>
            </a:xfrm>
            <a:prstGeom prst="rect">
              <a:avLst/>
            </a:prstGeom>
            <a:noFill/>
          </p:spPr>
          <p:txBody>
            <a:bodyPr wrap="none" rtlCol="0">
              <a:spAutoFit/>
            </a:bodyPr>
            <a:lstStyle/>
            <a:p>
              <a:r>
                <a:rPr lang="en-US" sz="1800" b="1" dirty="0">
                  <a:solidFill>
                    <a:srgbClr val="00B050"/>
                  </a:solidFill>
                  <a:effectLst/>
                  <a:latin typeface="Comic Sans MS" panose="030F0702030302020204" pitchFamily="66" charset="0"/>
                  <a:ea typeface="Calibri" panose="020F0502020204030204" pitchFamily="34" charset="0"/>
                </a:rPr>
                <a:t>MHC-CS</a:t>
              </a:r>
              <a:r>
                <a:rPr lang="en-US" sz="1800" b="1" baseline="-25000" dirty="0">
                  <a:solidFill>
                    <a:srgbClr val="00B050"/>
                  </a:solidFill>
                  <a:effectLst/>
                  <a:latin typeface="Comic Sans MS" panose="030F0702030302020204" pitchFamily="66" charset="0"/>
                  <a:ea typeface="Calibri" panose="020F0502020204030204" pitchFamily="34" charset="0"/>
                </a:rPr>
                <a:t>F-123</a:t>
              </a:r>
              <a:r>
                <a:rPr lang="en-US" sz="1800" dirty="0">
                  <a:effectLst/>
                  <a:latin typeface="Times New Roman" panose="02020603050405020304" pitchFamily="18" charset="0"/>
                  <a:ea typeface="Calibri" panose="020F0502020204030204" pitchFamily="34" charset="0"/>
                </a:rPr>
                <a:t> </a:t>
              </a:r>
              <a:endParaRPr lang="en-US" dirty="0"/>
            </a:p>
          </p:txBody>
        </p:sp>
        <p:sp>
          <p:nvSpPr>
            <p:cNvPr id="10" name="TextBox 9">
              <a:extLst>
                <a:ext uri="{FF2B5EF4-FFF2-40B4-BE49-F238E27FC236}">
                  <a16:creationId xmlns:a16="http://schemas.microsoft.com/office/drawing/2014/main" id="{EB9BA65B-5A4A-F91A-D791-9A3E0F84078B}"/>
                </a:ext>
              </a:extLst>
            </p:cNvPr>
            <p:cNvSpPr txBox="1"/>
            <p:nvPr/>
          </p:nvSpPr>
          <p:spPr>
            <a:xfrm>
              <a:off x="7825815" y="2871887"/>
              <a:ext cx="1593706" cy="369332"/>
            </a:xfrm>
            <a:prstGeom prst="rect">
              <a:avLst/>
            </a:prstGeom>
            <a:noFill/>
          </p:spPr>
          <p:txBody>
            <a:bodyPr wrap="none" rtlCol="0">
              <a:spAutoFit/>
            </a:bodyPr>
            <a:lstStyle/>
            <a:p>
              <a:r>
                <a:rPr lang="en-US" sz="1800" b="1" dirty="0">
                  <a:solidFill>
                    <a:srgbClr val="00B050"/>
                  </a:solidFill>
                  <a:effectLst/>
                  <a:latin typeface="Comic Sans MS" panose="030F0702030302020204" pitchFamily="66" charset="0"/>
                  <a:ea typeface="Calibri" panose="020F0502020204030204" pitchFamily="34" charset="0"/>
                </a:rPr>
                <a:t>MHC-G</a:t>
              </a:r>
              <a:r>
                <a:rPr lang="en-US" sz="1800" b="1" baseline="-25000" dirty="0">
                  <a:solidFill>
                    <a:srgbClr val="00B050"/>
                  </a:solidFill>
                  <a:effectLst/>
                  <a:latin typeface="Comic Sans MS" panose="030F0702030302020204" pitchFamily="66" charset="0"/>
                  <a:ea typeface="Calibri" panose="020F0502020204030204" pitchFamily="34" charset="0"/>
                </a:rPr>
                <a:t>F-127</a:t>
              </a:r>
              <a:r>
                <a:rPr lang="en-US" sz="1800" dirty="0">
                  <a:effectLst/>
                  <a:latin typeface="Times New Roman" panose="02020603050405020304" pitchFamily="18" charset="0"/>
                  <a:ea typeface="Calibri" panose="020F0502020204030204" pitchFamily="34" charset="0"/>
                </a:rPr>
                <a:t> </a:t>
              </a:r>
              <a:endParaRPr lang="en-US" dirty="0"/>
            </a:p>
          </p:txBody>
        </p:sp>
        <p:sp>
          <p:nvSpPr>
            <p:cNvPr id="11" name="TextBox 10">
              <a:extLst>
                <a:ext uri="{FF2B5EF4-FFF2-40B4-BE49-F238E27FC236}">
                  <a16:creationId xmlns:a16="http://schemas.microsoft.com/office/drawing/2014/main" id="{8D61C6DC-9E47-D6A2-82E1-D741D9FBB00C}"/>
                </a:ext>
              </a:extLst>
            </p:cNvPr>
            <p:cNvSpPr txBox="1"/>
            <p:nvPr/>
          </p:nvSpPr>
          <p:spPr>
            <a:xfrm>
              <a:off x="131298" y="6096594"/>
              <a:ext cx="7507183" cy="276999"/>
            </a:xfrm>
            <a:prstGeom prst="rect">
              <a:avLst/>
            </a:prstGeom>
            <a:noFill/>
          </p:spPr>
          <p:txBody>
            <a:bodyPr wrap="none" rtlCol="0">
              <a:spAutoFit/>
            </a:bodyPr>
            <a:lstStyle/>
            <a:p>
              <a:r>
                <a:rPr lang="en-US" sz="1200" b="1" dirty="0">
                  <a:solidFill>
                    <a:srgbClr val="00B050"/>
                  </a:solidFill>
                  <a:effectLst/>
                  <a:latin typeface="Comic Sans MS" panose="030F0702030302020204" pitchFamily="66" charset="0"/>
                  <a:ea typeface="Calibri" panose="020F0502020204030204" pitchFamily="34" charset="0"/>
                </a:rPr>
                <a:t>MHC-CS</a:t>
              </a:r>
              <a:r>
                <a:rPr lang="en-US" sz="1200" b="1" baseline="-25000" dirty="0">
                  <a:solidFill>
                    <a:srgbClr val="00B050"/>
                  </a:solidFill>
                  <a:effectLst/>
                  <a:latin typeface="Comic Sans MS" panose="030F0702030302020204" pitchFamily="66" charset="0"/>
                  <a:ea typeface="Calibri" panose="020F0502020204030204" pitchFamily="34" charset="0"/>
                </a:rPr>
                <a:t>F-123</a:t>
              </a:r>
              <a:r>
                <a:rPr lang="en-US" sz="1200" b="1" dirty="0">
                  <a:solidFill>
                    <a:srgbClr val="00B050"/>
                  </a:solidFill>
                  <a:effectLst/>
                  <a:latin typeface="Comic Sans MS" panose="030F0702030302020204" pitchFamily="66" charset="0"/>
                  <a:ea typeface="Calibri" panose="020F0502020204030204" pitchFamily="34" charset="0"/>
                </a:rPr>
                <a:t> = </a:t>
              </a:r>
              <a:r>
                <a:rPr lang="en-US" sz="1200" b="1" dirty="0">
                  <a:solidFill>
                    <a:srgbClr val="00B050"/>
                  </a:solidFill>
                  <a:latin typeface="Comic Sans MS" panose="030F0702030302020204" pitchFamily="66" charset="0"/>
                  <a:ea typeface="Calibri" panose="020F0502020204030204" pitchFamily="34" charset="0"/>
                </a:rPr>
                <a:t>mesoporous carbonaceous material derived from CS and Pluronic F-123 copolymer</a:t>
              </a:r>
              <a:endParaRPr lang="en-US" sz="1200" dirty="0"/>
            </a:p>
          </p:txBody>
        </p:sp>
      </p:grpSp>
      <p:pic>
        <p:nvPicPr>
          <p:cNvPr id="13" name="Picture 12">
            <a:extLst>
              <a:ext uri="{FF2B5EF4-FFF2-40B4-BE49-F238E27FC236}">
                <a16:creationId xmlns:a16="http://schemas.microsoft.com/office/drawing/2014/main" id="{4DF43D13-7F57-A944-D66B-EDB205E58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18" y="2073415"/>
            <a:ext cx="4535328" cy="1966276"/>
          </a:xfrm>
          <a:prstGeom prst="rect">
            <a:avLst/>
          </a:prstGeom>
          <a:ln>
            <a:solidFill>
              <a:schemeClr val="accent1"/>
            </a:solidFill>
          </a:ln>
        </p:spPr>
      </p:pic>
    </p:spTree>
    <p:extLst>
      <p:ext uri="{BB962C8B-B14F-4D97-AF65-F5344CB8AC3E}">
        <p14:creationId xmlns:p14="http://schemas.microsoft.com/office/powerpoint/2010/main" val="654561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881473-6AF3-A893-9F74-3B3823F885AE}"/>
              </a:ext>
            </a:extLst>
          </p:cNvPr>
          <p:cNvSpPr txBox="1"/>
          <p:nvPr/>
        </p:nvSpPr>
        <p:spPr>
          <a:xfrm>
            <a:off x="0" y="83458"/>
            <a:ext cx="36922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Stage 3 (2023)</a:t>
            </a:r>
            <a:endParaRPr kumimoji="0" lang="x-none" sz="2800" b="1"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p:txBody>
      </p:sp>
      <p:pic>
        <p:nvPicPr>
          <p:cNvPr id="7" name="Picture 6">
            <a:extLst>
              <a:ext uri="{FF2B5EF4-FFF2-40B4-BE49-F238E27FC236}">
                <a16:creationId xmlns:a16="http://schemas.microsoft.com/office/drawing/2014/main" id="{96D151E0-5E22-C5D4-12F2-A76440F8FC2F}"/>
              </a:ext>
            </a:extLst>
          </p:cNvPr>
          <p:cNvPicPr/>
          <p:nvPr/>
        </p:nvPicPr>
        <p:blipFill>
          <a:blip r:embed="rId2" cstate="email">
            <a:extLst>
              <a:ext uri="{28A0092B-C50C-407E-A947-70E740481C1C}">
                <a14:useLocalDpi xmlns:a14="http://schemas.microsoft.com/office/drawing/2010/main"/>
              </a:ext>
            </a:extLst>
          </a:blip>
          <a:srcRect l="5876" t="8455"/>
          <a:stretch>
            <a:fillRect/>
          </a:stretch>
        </p:blipFill>
        <p:spPr>
          <a:xfrm>
            <a:off x="6614946" y="940043"/>
            <a:ext cx="3082925" cy="2103120"/>
          </a:xfrm>
          <a:prstGeom prst="rect">
            <a:avLst/>
          </a:prstGeom>
          <a:noFill/>
          <a:ln>
            <a:noFill/>
            <a:prstDash/>
          </a:ln>
        </p:spPr>
      </p:pic>
      <p:sp>
        <p:nvSpPr>
          <p:cNvPr id="8" name="TextBox 7">
            <a:extLst>
              <a:ext uri="{FF2B5EF4-FFF2-40B4-BE49-F238E27FC236}">
                <a16:creationId xmlns:a16="http://schemas.microsoft.com/office/drawing/2014/main" id="{23EF42FA-161A-6E27-694F-33325AAF3544}"/>
              </a:ext>
            </a:extLst>
          </p:cNvPr>
          <p:cNvSpPr txBox="1"/>
          <p:nvPr/>
        </p:nvSpPr>
        <p:spPr>
          <a:xfrm>
            <a:off x="6614946" y="3068275"/>
            <a:ext cx="3396654" cy="738664"/>
          </a:xfrm>
          <a:prstGeom prst="rect">
            <a:avLst/>
          </a:prstGeom>
          <a:solidFill>
            <a:schemeClr val="accent4">
              <a:lumMod val="20000"/>
              <a:lumOff val="80000"/>
            </a:schemeClr>
          </a:solidFill>
        </p:spPr>
        <p:txBody>
          <a:bodyPr wrap="square" rtlCol="0">
            <a:spAutoFit/>
          </a:bodyPr>
          <a:lstStyle/>
          <a:p>
            <a:pPr algn="just"/>
            <a:r>
              <a:rPr lang="en-US" sz="1400" dirty="0">
                <a:latin typeface="Comic Sans MS" panose="030F0702030302020204" pitchFamily="66" charset="0"/>
              </a:rPr>
              <a:t>Remarkable thermal stability of the carbonaceous support (up to 400</a:t>
            </a:r>
            <a:r>
              <a:rPr lang="en-US" sz="1400" baseline="30000" dirty="0">
                <a:latin typeface="Comic Sans MS" panose="030F0702030302020204" pitchFamily="66" charset="0"/>
              </a:rPr>
              <a:t>o</a:t>
            </a:r>
            <a:r>
              <a:rPr lang="en-US" sz="1400" dirty="0">
                <a:latin typeface="Comic Sans MS" panose="030F0702030302020204" pitchFamily="66" charset="0"/>
              </a:rPr>
              <a:t>C) derived from G</a:t>
            </a:r>
          </a:p>
        </p:txBody>
      </p:sp>
      <p:pic>
        <p:nvPicPr>
          <p:cNvPr id="2053" name="Picture 4">
            <a:extLst>
              <a:ext uri="{FF2B5EF4-FFF2-40B4-BE49-F238E27FC236}">
                <a16:creationId xmlns:a16="http://schemas.microsoft.com/office/drawing/2014/main" id="{FE8D79C3-B8FB-42E3-ECF3-F66D8EBC2F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3709" y="3967176"/>
            <a:ext cx="45624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
            <a:extLst>
              <a:ext uri="{FF2B5EF4-FFF2-40B4-BE49-F238E27FC236}">
                <a16:creationId xmlns:a16="http://schemas.microsoft.com/office/drawing/2014/main" id="{B52E2222-15A5-A162-3EC5-A7AA57F677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6839" y="5186795"/>
            <a:ext cx="1366838"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
            <a:extLst>
              <a:ext uri="{FF2B5EF4-FFF2-40B4-BE49-F238E27FC236}">
                <a16:creationId xmlns:a16="http://schemas.microsoft.com/office/drawing/2014/main" id="{75704A9A-7439-A37A-95A8-604F19D1AC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3677" y="5186795"/>
            <a:ext cx="1338263" cy="1004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9" descr="A blue background with white text&#10;&#10;Description automatically generated">
            <a:extLst>
              <a:ext uri="{FF2B5EF4-FFF2-40B4-BE49-F238E27FC236}">
                <a16:creationId xmlns:a16="http://schemas.microsoft.com/office/drawing/2014/main" id="{4D3865CA-25BB-CE68-48C2-76158D31D88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1940" y="5186795"/>
            <a:ext cx="1333500"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4" descr="A green background with white text&#10;&#10;Description automatically generated">
            <a:extLst>
              <a:ext uri="{FF2B5EF4-FFF2-40B4-BE49-F238E27FC236}">
                <a16:creationId xmlns:a16="http://schemas.microsoft.com/office/drawing/2014/main" id="{796A9BF9-4982-D93C-6BCE-259E9A0D7B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5440" y="5186794"/>
            <a:ext cx="1343025" cy="1004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31">
            <a:extLst>
              <a:ext uri="{FF2B5EF4-FFF2-40B4-BE49-F238E27FC236}">
                <a16:creationId xmlns:a16="http://schemas.microsoft.com/office/drawing/2014/main" id="{FA12ADD6-DB54-1548-386D-FE6454287B34}"/>
              </a:ext>
            </a:extLst>
          </p:cNvPr>
          <p:cNvSpPr txBox="1">
            <a:spLocks noChangeArrowheads="1"/>
          </p:cNvSpPr>
          <p:nvPr/>
        </p:nvSpPr>
        <p:spPr bwMode="auto">
          <a:xfrm>
            <a:off x="4955440" y="5160823"/>
            <a:ext cx="447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Bahnschrift Light SemiCondensed" panose="020B0502040204020203" pitchFamily="34" charset="0"/>
                <a:ea typeface="Calibri" panose="020F0502020204030204" pitchFamily="34" charset="0"/>
                <a:cs typeface="Times New Roman" panose="020206030504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24037889-0F6F-FED9-7291-63A6C4FD1BD6}"/>
              </a:ext>
            </a:extLst>
          </p:cNvPr>
          <p:cNvSpPr>
            <a:spLocks noChangeArrowheads="1"/>
          </p:cNvSpPr>
          <p:nvPr/>
        </p:nvSpPr>
        <p:spPr bwMode="auto">
          <a:xfrm>
            <a:off x="1200500" y="3906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6B6BD2D7-859A-77E7-E850-D6FB874AE9FA}"/>
              </a:ext>
            </a:extLst>
          </p:cNvPr>
          <p:cNvSpPr>
            <a:spLocks noChangeArrowheads="1"/>
          </p:cNvSpPr>
          <p:nvPr/>
        </p:nvSpPr>
        <p:spPr bwMode="auto">
          <a:xfrm>
            <a:off x="1200500" y="43638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1786FBE6-94C3-F49F-1F58-F9151F7463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24519" y="4106066"/>
            <a:ext cx="2783804" cy="2313074"/>
          </a:xfrm>
          <a:prstGeom prst="rect">
            <a:avLst/>
          </a:prstGeom>
        </p:spPr>
      </p:pic>
      <p:sp>
        <p:nvSpPr>
          <p:cNvPr id="15" name="TextBox 14">
            <a:extLst>
              <a:ext uri="{FF2B5EF4-FFF2-40B4-BE49-F238E27FC236}">
                <a16:creationId xmlns:a16="http://schemas.microsoft.com/office/drawing/2014/main" id="{59570E0D-7162-A7E5-77E0-38C11E287F2A}"/>
              </a:ext>
            </a:extLst>
          </p:cNvPr>
          <p:cNvSpPr txBox="1"/>
          <p:nvPr/>
        </p:nvSpPr>
        <p:spPr>
          <a:xfrm>
            <a:off x="8019869" y="5702791"/>
            <a:ext cx="1805302" cy="307777"/>
          </a:xfrm>
          <a:prstGeom prst="rect">
            <a:avLst/>
          </a:prstGeom>
          <a:noFill/>
        </p:spPr>
        <p:txBody>
          <a:bodyPr wrap="none" rtlCol="0">
            <a:spAutoFit/>
          </a:bodyPr>
          <a:lstStyle/>
          <a:p>
            <a:r>
              <a:rPr lang="en-US" sz="1400" i="1" dirty="0">
                <a:latin typeface="Comic Sans MS" panose="030F0702030302020204" pitchFamily="66" charset="0"/>
              </a:rPr>
              <a:t>S</a:t>
            </a:r>
            <a:r>
              <a:rPr lang="en-US" sz="1400" baseline="-25000" dirty="0">
                <a:latin typeface="Comic Sans MS" panose="030F0702030302020204" pitchFamily="66" charset="0"/>
              </a:rPr>
              <a:t>BET</a:t>
            </a:r>
            <a:r>
              <a:rPr lang="en-US" sz="1400" dirty="0">
                <a:latin typeface="Comic Sans MS" panose="030F0702030302020204" pitchFamily="66" charset="0"/>
              </a:rPr>
              <a:t> = </a:t>
            </a:r>
            <a:r>
              <a:rPr lang="en-US" sz="1400" dirty="0">
                <a:effectLst/>
                <a:latin typeface="Comic Sans MS" panose="030F0702030302020204" pitchFamily="66" charset="0"/>
                <a:ea typeface="Calibri" panose="020F0502020204030204" pitchFamily="34" charset="0"/>
                <a:cs typeface="Arial" panose="020B0604020202020204" pitchFamily="34" charset="0"/>
              </a:rPr>
              <a:t>413.87 m</a:t>
            </a:r>
            <a:r>
              <a:rPr lang="en-US" sz="1400" baseline="30000" dirty="0">
                <a:effectLst/>
                <a:latin typeface="Comic Sans MS" panose="030F0702030302020204" pitchFamily="66" charset="0"/>
                <a:ea typeface="Calibri" panose="020F0502020204030204" pitchFamily="34" charset="0"/>
                <a:cs typeface="Arial" panose="020B0604020202020204" pitchFamily="34" charset="0"/>
              </a:rPr>
              <a:t>2</a:t>
            </a:r>
            <a:r>
              <a:rPr lang="en-US" sz="1400" dirty="0">
                <a:effectLst/>
                <a:latin typeface="Comic Sans MS" panose="030F0702030302020204" pitchFamily="66" charset="0"/>
                <a:ea typeface="Calibri" panose="020F0502020204030204" pitchFamily="34" charset="0"/>
                <a:cs typeface="Arial" panose="020B0604020202020204" pitchFamily="34" charset="0"/>
              </a:rPr>
              <a:t>/g </a:t>
            </a:r>
            <a:endParaRPr lang="en-US" sz="1400" dirty="0">
              <a:latin typeface="Comic Sans MS" panose="030F0702030302020204" pitchFamily="66" charset="0"/>
              <a:cs typeface="Arial" panose="020B0604020202020204" pitchFamily="34" charset="0"/>
            </a:endParaRPr>
          </a:p>
        </p:txBody>
      </p:sp>
      <p:sp>
        <p:nvSpPr>
          <p:cNvPr id="16" name="TextBox 15">
            <a:extLst>
              <a:ext uri="{FF2B5EF4-FFF2-40B4-BE49-F238E27FC236}">
                <a16:creationId xmlns:a16="http://schemas.microsoft.com/office/drawing/2014/main" id="{2B389D59-3836-9C9A-5124-F5F9B8F75FAD}"/>
              </a:ext>
            </a:extLst>
          </p:cNvPr>
          <p:cNvSpPr txBox="1"/>
          <p:nvPr/>
        </p:nvSpPr>
        <p:spPr>
          <a:xfrm>
            <a:off x="6909020" y="6460329"/>
            <a:ext cx="4026999" cy="307777"/>
          </a:xfrm>
          <a:prstGeom prst="rect">
            <a:avLst/>
          </a:prstGeom>
          <a:solidFill>
            <a:schemeClr val="accent4">
              <a:lumMod val="20000"/>
              <a:lumOff val="80000"/>
            </a:schemeClr>
          </a:solidFill>
        </p:spPr>
        <p:txBody>
          <a:bodyPr wrap="square" rtlCol="0">
            <a:spAutoFit/>
          </a:bodyPr>
          <a:lstStyle/>
          <a:p>
            <a:pPr algn="just"/>
            <a:r>
              <a:rPr lang="en-US" sz="1400" dirty="0">
                <a:latin typeface="Comic Sans MS" panose="030F0702030302020204" pitchFamily="66" charset="0"/>
              </a:rPr>
              <a:t>Mesoporous Cu/</a:t>
            </a:r>
            <a:r>
              <a:rPr lang="en-US" sz="1400" dirty="0" err="1">
                <a:latin typeface="Comic Sans MS" panose="030F0702030302020204" pitchFamily="66" charset="0"/>
              </a:rPr>
              <a:t>CuO</a:t>
            </a:r>
            <a:r>
              <a:rPr lang="en-US" sz="1400" i="1" baseline="-25000" dirty="0" err="1">
                <a:latin typeface="Comic Sans MS" panose="030F0702030302020204" pitchFamily="66" charset="0"/>
              </a:rPr>
              <a:t>x</a:t>
            </a:r>
            <a:r>
              <a:rPr lang="en-US" sz="1400" dirty="0">
                <a:latin typeface="Comic Sans MS" panose="030F0702030302020204" pitchFamily="66" charset="0"/>
              </a:rPr>
              <a:t>/C composite materials</a:t>
            </a:r>
          </a:p>
        </p:txBody>
      </p:sp>
      <p:sp>
        <p:nvSpPr>
          <p:cNvPr id="3" name="TextBox 2">
            <a:extLst>
              <a:ext uri="{FF2B5EF4-FFF2-40B4-BE49-F238E27FC236}">
                <a16:creationId xmlns:a16="http://schemas.microsoft.com/office/drawing/2014/main" id="{7EFC1841-21FF-7701-EAF7-AC627AA568B5}"/>
              </a:ext>
            </a:extLst>
          </p:cNvPr>
          <p:cNvSpPr txBox="1"/>
          <p:nvPr/>
        </p:nvSpPr>
        <p:spPr>
          <a:xfrm>
            <a:off x="2916965" y="182141"/>
            <a:ext cx="8398193" cy="659219"/>
          </a:xfrm>
          <a:prstGeom prst="rect">
            <a:avLst/>
          </a:prstGeom>
          <a:noFill/>
        </p:spPr>
        <p:txBody>
          <a:bodyPr wrap="square">
            <a:spAutoFit/>
          </a:bodyPr>
          <a:lstStyle/>
          <a:p>
            <a:pPr marL="285750" marR="0" lvl="0" indent="-285750" algn="just">
              <a:lnSpc>
                <a:spcPct val="105000"/>
              </a:lnSpc>
              <a:spcBef>
                <a:spcPts val="0"/>
              </a:spcBef>
              <a:spcAft>
                <a:spcPts val="800"/>
              </a:spcAft>
              <a:buFont typeface="Wingdings" panose="05000000000000000000" pitchFamily="2" charset="2"/>
              <a:buChar char="Ø"/>
            </a:pP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Synthesis and characterization </a:t>
            </a:r>
            <a:r>
              <a:rPr lang="en-US" b="1" i="1" kern="150" dirty="0">
                <a:latin typeface="Comic Sans MS" panose="030F0702030302020204" pitchFamily="66" charset="0"/>
                <a:ea typeface="Calibri" panose="020F0502020204030204" pitchFamily="34" charset="0"/>
                <a:cs typeface="Times New Roman" panose="02020603050405020304" pitchFamily="18" charset="0"/>
              </a:rPr>
              <a:t>of the Cu-G(CR, CS)-MHC composites; MHC – mesoporous composite materials</a:t>
            </a:r>
            <a:endParaRPr lang="en-US" sz="1600" kern="15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245AA-6B0E-62DB-74A1-DCD29E6651C7}"/>
              </a:ext>
            </a:extLst>
          </p:cNvPr>
          <p:cNvSpPr txBox="1"/>
          <p:nvPr/>
        </p:nvSpPr>
        <p:spPr>
          <a:xfrm>
            <a:off x="282947" y="6317749"/>
            <a:ext cx="6283792" cy="307777"/>
          </a:xfrm>
          <a:prstGeom prst="rect">
            <a:avLst/>
          </a:prstGeom>
          <a:solidFill>
            <a:schemeClr val="accent4">
              <a:lumMod val="20000"/>
              <a:lumOff val="80000"/>
            </a:schemeClr>
          </a:solidFill>
        </p:spPr>
        <p:txBody>
          <a:bodyPr wrap="square" rtlCol="0">
            <a:spAutoFit/>
          </a:bodyPr>
          <a:lstStyle/>
          <a:p>
            <a:pPr algn="just"/>
            <a:r>
              <a:rPr lang="en-US" sz="1400" dirty="0">
                <a:latin typeface="Comic Sans MS" panose="030F0702030302020204" pitchFamily="66" charset="0"/>
              </a:rPr>
              <a:t>Carbonaceous microsphere impregnated with copper-based particles</a:t>
            </a:r>
          </a:p>
        </p:txBody>
      </p:sp>
      <p:pic>
        <p:nvPicPr>
          <p:cNvPr id="12" name="Picture 11">
            <a:extLst>
              <a:ext uri="{FF2B5EF4-FFF2-40B4-BE49-F238E27FC236}">
                <a16:creationId xmlns:a16="http://schemas.microsoft.com/office/drawing/2014/main" id="{073224CE-328E-0D59-AD4C-5E7EB87781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523" y="1370058"/>
            <a:ext cx="5357477" cy="2079775"/>
          </a:xfrm>
          <a:prstGeom prst="rect">
            <a:avLst/>
          </a:prstGeom>
        </p:spPr>
      </p:pic>
    </p:spTree>
    <p:extLst>
      <p:ext uri="{BB962C8B-B14F-4D97-AF65-F5344CB8AC3E}">
        <p14:creationId xmlns:p14="http://schemas.microsoft.com/office/powerpoint/2010/main" val="379920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07996-548E-C694-46DB-DDD43A91B666}"/>
              </a:ext>
            </a:extLst>
          </p:cNvPr>
          <p:cNvSpPr txBox="1"/>
          <p:nvPr/>
        </p:nvSpPr>
        <p:spPr>
          <a:xfrm flipH="1">
            <a:off x="0" y="181966"/>
            <a:ext cx="3956622"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Stage 3 (2023)</a:t>
            </a:r>
            <a:endParaRPr lang="x-none" sz="2800" b="1" dirty="0">
              <a:solidFill>
                <a:schemeClr val="accent6">
                  <a:lumMod val="75000"/>
                </a:schemeClr>
              </a:solidFill>
              <a:latin typeface="Comic Sans MS" panose="030F0902030302020204" pitchFamily="66" charset="0"/>
            </a:endParaRPr>
          </a:p>
        </p:txBody>
      </p:sp>
      <p:pic>
        <p:nvPicPr>
          <p:cNvPr id="4" name="Picture 3" descr="A graph of different colored lines&#10;&#10;Description automatically generated">
            <a:extLst>
              <a:ext uri="{FF2B5EF4-FFF2-40B4-BE49-F238E27FC236}">
                <a16:creationId xmlns:a16="http://schemas.microsoft.com/office/drawing/2014/main" id="{F8280682-A1DA-ED86-E4F9-7A12AC609578}"/>
              </a:ext>
            </a:extLst>
          </p:cNvPr>
          <p:cNvPicPr/>
          <p:nvPr/>
        </p:nvPicPr>
        <p:blipFill>
          <a:blip r:embed="rId2" cstate="email">
            <a:extLst>
              <a:ext uri="{28A0092B-C50C-407E-A947-70E740481C1C}">
                <a14:useLocalDpi xmlns:a14="http://schemas.microsoft.com/office/drawing/2010/main"/>
              </a:ext>
            </a:extLst>
          </a:blip>
          <a:srcRect l="-1"/>
          <a:stretch>
            <a:fillRect/>
          </a:stretch>
        </p:blipFill>
        <p:spPr>
          <a:xfrm>
            <a:off x="1045995" y="1612250"/>
            <a:ext cx="3677684" cy="2278093"/>
          </a:xfrm>
          <a:prstGeom prst="rect">
            <a:avLst/>
          </a:prstGeom>
          <a:noFill/>
          <a:ln>
            <a:noFill/>
            <a:prstDash/>
          </a:ln>
        </p:spPr>
      </p:pic>
      <p:pic>
        <p:nvPicPr>
          <p:cNvPr id="5" name="Picture 4" descr="A graph of a graph with colored triangles&#10;&#10;Description automatically generated with medium confidence">
            <a:extLst>
              <a:ext uri="{FF2B5EF4-FFF2-40B4-BE49-F238E27FC236}">
                <a16:creationId xmlns:a16="http://schemas.microsoft.com/office/drawing/2014/main" id="{3AF58B04-F8F0-F645-98F3-33FBBC0EF203}"/>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6340224" y="1912518"/>
            <a:ext cx="3341711" cy="1920240"/>
          </a:xfrm>
          <a:prstGeom prst="rect">
            <a:avLst/>
          </a:prstGeom>
          <a:noFill/>
          <a:ln>
            <a:noFill/>
            <a:prstDash/>
          </a:ln>
        </p:spPr>
      </p:pic>
      <p:sp>
        <p:nvSpPr>
          <p:cNvPr id="7" name="TextBox 6">
            <a:extLst>
              <a:ext uri="{FF2B5EF4-FFF2-40B4-BE49-F238E27FC236}">
                <a16:creationId xmlns:a16="http://schemas.microsoft.com/office/drawing/2014/main" id="{DC969CA0-A29C-D5A1-C716-6A66C8DE9B7B}"/>
              </a:ext>
            </a:extLst>
          </p:cNvPr>
          <p:cNvSpPr txBox="1"/>
          <p:nvPr/>
        </p:nvSpPr>
        <p:spPr>
          <a:xfrm>
            <a:off x="1314681" y="4048240"/>
            <a:ext cx="4211223" cy="769441"/>
          </a:xfrm>
          <a:prstGeom prst="rect">
            <a:avLst/>
          </a:prstGeom>
          <a:noFill/>
        </p:spPr>
        <p:txBody>
          <a:bodyPr wrap="square">
            <a:spAutoFit/>
          </a:bodyPr>
          <a:lstStyle/>
          <a:p>
            <a:pPr algn="just"/>
            <a:r>
              <a:rPr lang="en-US" sz="1100" dirty="0">
                <a:latin typeface="Comic Sans MS" panose="030F0702030302020204" pitchFamily="66" charset="0"/>
              </a:rPr>
              <a:t>Cyclic voltammograms for the Cu-G(CR.CS)-(S)HC (G, CR,CS), Cu-CS/HC-EG </a:t>
            </a:r>
            <a:r>
              <a:rPr lang="en-US" sz="1100" dirty="0" err="1">
                <a:latin typeface="Comic Sans MS" panose="030F0702030302020204" pitchFamily="66" charset="0"/>
              </a:rPr>
              <a:t>si</a:t>
            </a:r>
            <a:r>
              <a:rPr lang="en-US" sz="1100" dirty="0">
                <a:latin typeface="Comic Sans MS" panose="030F0702030302020204" pitchFamily="66" charset="0"/>
              </a:rPr>
              <a:t> Cu-CR(CS)/HC-DEG composites modified GCE/PEDOT, in 0.5 M KNO3 containing 5 mM K</a:t>
            </a:r>
            <a:r>
              <a:rPr lang="en-US" sz="1100" baseline="-25000" dirty="0">
                <a:latin typeface="Comic Sans MS" panose="030F0702030302020204" pitchFamily="66" charset="0"/>
              </a:rPr>
              <a:t>4</a:t>
            </a:r>
            <a:r>
              <a:rPr lang="en-US" sz="1100" dirty="0">
                <a:latin typeface="Comic Sans MS" panose="030F0702030302020204" pitchFamily="66" charset="0"/>
              </a:rPr>
              <a:t>[Fe(CN)</a:t>
            </a:r>
            <a:r>
              <a:rPr lang="en-US" sz="1100" baseline="-25000" dirty="0">
                <a:latin typeface="Comic Sans MS" panose="030F0702030302020204" pitchFamily="66" charset="0"/>
              </a:rPr>
              <a:t>6</a:t>
            </a:r>
            <a:r>
              <a:rPr lang="en-US" sz="1100" dirty="0">
                <a:latin typeface="Comic Sans MS" panose="030F0702030302020204" pitchFamily="66" charset="0"/>
              </a:rPr>
              <a:t>] as redox sample; v = 50 mV/s.</a:t>
            </a:r>
          </a:p>
        </p:txBody>
      </p:sp>
      <p:sp>
        <p:nvSpPr>
          <p:cNvPr id="8" name="TextBox 7">
            <a:extLst>
              <a:ext uri="{FF2B5EF4-FFF2-40B4-BE49-F238E27FC236}">
                <a16:creationId xmlns:a16="http://schemas.microsoft.com/office/drawing/2014/main" id="{03C2EB0C-F927-2A20-600E-AC7C82C2B5FD}"/>
              </a:ext>
            </a:extLst>
          </p:cNvPr>
          <p:cNvSpPr txBox="1"/>
          <p:nvPr/>
        </p:nvSpPr>
        <p:spPr>
          <a:xfrm>
            <a:off x="6666098" y="3916072"/>
            <a:ext cx="4008158" cy="830997"/>
          </a:xfrm>
          <a:prstGeom prst="rect">
            <a:avLst/>
          </a:prstGeom>
          <a:noFill/>
        </p:spPr>
        <p:txBody>
          <a:bodyPr wrap="square" rtlCol="0">
            <a:spAutoFit/>
          </a:bodyPr>
          <a:lstStyle/>
          <a:p>
            <a:pPr algn="just"/>
            <a:r>
              <a:rPr lang="en-US" sz="1200" dirty="0">
                <a:latin typeface="Comic Sans MS" panose="030F0702030302020204" pitchFamily="66" charset="0"/>
              </a:rPr>
              <a:t>Nyquist </a:t>
            </a:r>
            <a:r>
              <a:rPr lang="en-US" sz="1200" dirty="0" err="1">
                <a:latin typeface="Comic Sans MS" panose="030F0702030302020204" pitchFamily="66" charset="0"/>
              </a:rPr>
              <a:t>Diagramms</a:t>
            </a:r>
            <a:r>
              <a:rPr lang="en-US" sz="1200" dirty="0">
                <a:latin typeface="Comic Sans MS" panose="030F0702030302020204" pitchFamily="66" charset="0"/>
              </a:rPr>
              <a:t> for the Cu-G(CR.CS)-(S)HC (G, CR,CS), Cu-CS/HC-EG </a:t>
            </a:r>
            <a:r>
              <a:rPr lang="en-US" sz="1200" dirty="0" err="1">
                <a:latin typeface="Comic Sans MS" panose="030F0702030302020204" pitchFamily="66" charset="0"/>
              </a:rPr>
              <a:t>si</a:t>
            </a:r>
            <a:r>
              <a:rPr lang="en-US" sz="1200" dirty="0">
                <a:latin typeface="Comic Sans MS" panose="030F0702030302020204" pitchFamily="66" charset="0"/>
              </a:rPr>
              <a:t> Cu-CR(CS)/HC-DEG composites modified GCE/PEDOT </a:t>
            </a:r>
            <a:r>
              <a:rPr kumimoji="0" lang="en-US"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containing 5 mM K</a:t>
            </a:r>
            <a:r>
              <a:rPr kumimoji="0" lang="en-US" sz="11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4</a:t>
            </a:r>
            <a:r>
              <a:rPr kumimoji="0" lang="en-US"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[Fe(CN)</a:t>
            </a:r>
            <a:r>
              <a:rPr kumimoji="0" lang="en-US" sz="11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6</a:t>
            </a:r>
            <a:r>
              <a:rPr kumimoji="0" lang="en-US"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lang="en-US" sz="1200" dirty="0">
                <a:latin typeface="Comic Sans MS" panose="030F0702030302020204" pitchFamily="66" charset="0"/>
              </a:rPr>
              <a:t>K</a:t>
            </a:r>
            <a:r>
              <a:rPr lang="en-US" sz="1200" baseline="-25000" dirty="0">
                <a:latin typeface="Comic Sans MS" panose="030F0702030302020204" pitchFamily="66" charset="0"/>
              </a:rPr>
              <a:t>4</a:t>
            </a:r>
            <a:r>
              <a:rPr lang="en-US" sz="1200" dirty="0">
                <a:latin typeface="Comic Sans MS" panose="030F0702030302020204" pitchFamily="66" charset="0"/>
              </a:rPr>
              <a:t>[Fe(CN)</a:t>
            </a:r>
            <a:r>
              <a:rPr lang="en-US" sz="1200" baseline="-25000" dirty="0">
                <a:latin typeface="Comic Sans MS" panose="030F0702030302020204" pitchFamily="66" charset="0"/>
              </a:rPr>
              <a:t>6</a:t>
            </a:r>
            <a:r>
              <a:rPr lang="en-US" sz="1200" dirty="0">
                <a:latin typeface="Comic Sans MS" panose="030F0702030302020204" pitchFamily="66" charset="0"/>
              </a:rPr>
              <a:t>]  </a:t>
            </a:r>
            <a:r>
              <a:rPr lang="en-US" sz="1200" dirty="0">
                <a:solidFill>
                  <a:prstClr val="black"/>
                </a:solidFill>
                <a:latin typeface="Comic Sans MS" panose="030F0702030302020204" pitchFamily="66" charset="0"/>
              </a:rPr>
              <a:t>as redox sample.</a:t>
            </a:r>
            <a:endParaRPr lang="en-US" sz="1200" dirty="0"/>
          </a:p>
        </p:txBody>
      </p:sp>
      <p:sp>
        <p:nvSpPr>
          <p:cNvPr id="9" name="TextBox 8">
            <a:extLst>
              <a:ext uri="{FF2B5EF4-FFF2-40B4-BE49-F238E27FC236}">
                <a16:creationId xmlns:a16="http://schemas.microsoft.com/office/drawing/2014/main" id="{8ABF7C51-D722-34F6-CF02-03835568301A}"/>
              </a:ext>
            </a:extLst>
          </p:cNvPr>
          <p:cNvSpPr txBox="1"/>
          <p:nvPr/>
        </p:nvSpPr>
        <p:spPr>
          <a:xfrm>
            <a:off x="952956" y="5188906"/>
            <a:ext cx="10879299" cy="954107"/>
          </a:xfrm>
          <a:prstGeom prst="rect">
            <a:avLst/>
          </a:prstGeom>
          <a:noFill/>
        </p:spPr>
        <p:txBody>
          <a:bodyPr wrap="square" rtlCol="0">
            <a:spAutoFit/>
          </a:bodyPr>
          <a:lstStyle/>
          <a:p>
            <a:pPr algn="just"/>
            <a:r>
              <a:rPr lang="en-US" sz="1400" dirty="0">
                <a:latin typeface="Comic Sans MS" panose="030F0702030302020204" pitchFamily="66" charset="0"/>
              </a:rPr>
              <a:t>The systematic electrochemical study of the seven samples revealed that the Cu-CS/HC-EG material showed the best </a:t>
            </a:r>
            <a:r>
              <a:rPr lang="en-US" sz="1400" dirty="0" err="1">
                <a:latin typeface="Comic Sans MS" panose="030F0702030302020204" pitchFamily="66" charset="0"/>
              </a:rPr>
              <a:t>electroctalaytic</a:t>
            </a:r>
            <a:r>
              <a:rPr lang="en-US" sz="1400" dirty="0">
                <a:latin typeface="Comic Sans MS" panose="030F0702030302020204" pitchFamily="66" charset="0"/>
              </a:rPr>
              <a:t> response and electric conductivity due to the more </a:t>
            </a:r>
            <a:r>
              <a:rPr lang="en-US" sz="1400" dirty="0" err="1">
                <a:latin typeface="Comic Sans MS" panose="030F0702030302020204" pitchFamily="66" charset="0"/>
              </a:rPr>
              <a:t>facil</a:t>
            </a:r>
            <a:r>
              <a:rPr lang="en-US" sz="1400" dirty="0">
                <a:latin typeface="Comic Sans MS" panose="030F0702030302020204" pitchFamily="66" charset="0"/>
              </a:rPr>
              <a:t> electron transfer at the electrode-electrolyte interface. This material has been selected and successfully used in the development of a potentiometric sensor responsive to epinephrine.  </a:t>
            </a:r>
          </a:p>
        </p:txBody>
      </p:sp>
      <p:sp>
        <p:nvSpPr>
          <p:cNvPr id="6" name="TextBox 5">
            <a:extLst>
              <a:ext uri="{FF2B5EF4-FFF2-40B4-BE49-F238E27FC236}">
                <a16:creationId xmlns:a16="http://schemas.microsoft.com/office/drawing/2014/main" id="{D6155429-2AD4-137B-80E0-A3431881539D}"/>
              </a:ext>
            </a:extLst>
          </p:cNvPr>
          <p:cNvSpPr txBox="1"/>
          <p:nvPr/>
        </p:nvSpPr>
        <p:spPr>
          <a:xfrm>
            <a:off x="2981550" y="211147"/>
            <a:ext cx="8850705" cy="659219"/>
          </a:xfrm>
          <a:prstGeom prst="rect">
            <a:avLst/>
          </a:prstGeom>
          <a:noFill/>
        </p:spPr>
        <p:txBody>
          <a:bodyPr wrap="square">
            <a:spAutoFit/>
          </a:bodyPr>
          <a:lstStyle/>
          <a:p>
            <a:pPr marL="285750" marR="0" lvl="0" indent="-285750" algn="just">
              <a:lnSpc>
                <a:spcPct val="105000"/>
              </a:lnSpc>
              <a:spcBef>
                <a:spcPts val="0"/>
              </a:spcBef>
              <a:spcAft>
                <a:spcPts val="800"/>
              </a:spcAft>
              <a:buFont typeface="Wingdings" panose="05000000000000000000" pitchFamily="2" charset="2"/>
              <a:buChar char="Ø"/>
            </a:pPr>
            <a:r>
              <a:rPr lang="en-US" sz="1800" b="1" i="1" kern="150" dirty="0">
                <a:effectLst/>
                <a:latin typeface="Comic Sans MS" panose="030F0702030302020204" pitchFamily="66" charset="0"/>
                <a:ea typeface="Calibri" panose="020F0502020204030204" pitchFamily="34" charset="0"/>
                <a:cs typeface="Times New Roman" panose="02020603050405020304" pitchFamily="18" charset="0"/>
              </a:rPr>
              <a:t>Systematic investigation of the electrocatalytic activity of the copper-based </a:t>
            </a:r>
            <a:r>
              <a:rPr lang="en-US" b="1" i="1" kern="150" dirty="0">
                <a:latin typeface="Comic Sans MS" panose="030F0702030302020204" pitchFamily="66" charset="0"/>
                <a:ea typeface="Calibri" panose="020F0502020204030204" pitchFamily="34" charset="0"/>
                <a:cs typeface="Times New Roman" panose="02020603050405020304" pitchFamily="18" charset="0"/>
              </a:rPr>
              <a:t>composites: composition/morphology-electrochemical response (O3)</a:t>
            </a:r>
            <a:endParaRPr lang="en-US" sz="1600" kern="15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350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BBBA4-F4A4-BD81-56E4-75D9B26717BD}"/>
              </a:ext>
            </a:extLst>
          </p:cNvPr>
          <p:cNvSpPr txBox="1"/>
          <p:nvPr/>
        </p:nvSpPr>
        <p:spPr>
          <a:xfrm flipH="1">
            <a:off x="44389" y="130010"/>
            <a:ext cx="3972904"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2023</a:t>
            </a:r>
            <a:endParaRPr lang="x-none" sz="2800" b="1" dirty="0">
              <a:solidFill>
                <a:schemeClr val="accent6">
                  <a:lumMod val="75000"/>
                </a:schemeClr>
              </a:solidFill>
              <a:latin typeface="Comic Sans MS" panose="030F0902030302020204" pitchFamily="66" charset="0"/>
            </a:endParaRPr>
          </a:p>
        </p:txBody>
      </p:sp>
      <p:sp>
        <p:nvSpPr>
          <p:cNvPr id="3" name="TextBox 2">
            <a:extLst>
              <a:ext uri="{FF2B5EF4-FFF2-40B4-BE49-F238E27FC236}">
                <a16:creationId xmlns:a16="http://schemas.microsoft.com/office/drawing/2014/main" id="{41951021-6F28-19B9-A4E9-ED00C53DB9C4}"/>
              </a:ext>
            </a:extLst>
          </p:cNvPr>
          <p:cNvSpPr txBox="1"/>
          <p:nvPr/>
        </p:nvSpPr>
        <p:spPr>
          <a:xfrm>
            <a:off x="4085158" y="170781"/>
            <a:ext cx="6197530"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a:solidFill>
                  <a:srgbClr val="C00000"/>
                </a:solidFill>
                <a:latin typeface="Comic Sans MS" panose="030F0702030302020204" pitchFamily="66" charset="0"/>
                <a:cs typeface="Arial" panose="020B0604020202020204" pitchFamily="34" charset="0"/>
              </a:rPr>
              <a:t>Participation to the international conferences</a:t>
            </a:r>
          </a:p>
        </p:txBody>
      </p:sp>
      <p:pic>
        <p:nvPicPr>
          <p:cNvPr id="5" name="Picture 4" descr="A close up of a paper&#10;&#10;Description automatically generated">
            <a:extLst>
              <a:ext uri="{FF2B5EF4-FFF2-40B4-BE49-F238E27FC236}">
                <a16:creationId xmlns:a16="http://schemas.microsoft.com/office/drawing/2014/main" id="{3CE6B0D3-E916-17A5-54B3-0D2755B89EB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4445" y="1608260"/>
            <a:ext cx="2361803" cy="3339076"/>
          </a:xfrm>
          <a:prstGeom prst="rect">
            <a:avLst/>
          </a:prstGeom>
        </p:spPr>
      </p:pic>
      <p:pic>
        <p:nvPicPr>
          <p:cNvPr id="9" name="Picture 8">
            <a:extLst>
              <a:ext uri="{FF2B5EF4-FFF2-40B4-BE49-F238E27FC236}">
                <a16:creationId xmlns:a16="http://schemas.microsoft.com/office/drawing/2014/main" id="{B1CC607C-D395-C047-B368-8BEFCAE858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921" y="876740"/>
            <a:ext cx="1643412" cy="731520"/>
          </a:xfrm>
          <a:prstGeom prst="rect">
            <a:avLst/>
          </a:prstGeom>
        </p:spPr>
      </p:pic>
      <p:sp>
        <p:nvSpPr>
          <p:cNvPr id="10" name="TextBox 9">
            <a:extLst>
              <a:ext uri="{FF2B5EF4-FFF2-40B4-BE49-F238E27FC236}">
                <a16:creationId xmlns:a16="http://schemas.microsoft.com/office/drawing/2014/main" id="{15F81258-CB82-DE85-4F1C-D58B50DB2A33}"/>
              </a:ext>
            </a:extLst>
          </p:cNvPr>
          <p:cNvSpPr txBox="1"/>
          <p:nvPr/>
        </p:nvSpPr>
        <p:spPr>
          <a:xfrm>
            <a:off x="689052" y="5036257"/>
            <a:ext cx="2691195" cy="861774"/>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C. D. </a:t>
            </a:r>
            <a:r>
              <a:rPr lang="fr-FR" sz="1000" b="1" dirty="0" err="1">
                <a:effectLst/>
                <a:latin typeface="Comic Sans MS" panose="030F0702030302020204" pitchFamily="66" charset="0"/>
                <a:ea typeface="Calibri" panose="020F0502020204030204" pitchFamily="34" charset="0"/>
              </a:rPr>
              <a:t>Ene</a:t>
            </a:r>
            <a:r>
              <a:rPr lang="fr-FR" sz="1000" dirty="0">
                <a:effectLst/>
                <a:latin typeface="Comic Sans MS" panose="030F0702030302020204" pitchFamily="66" charset="0"/>
                <a:ea typeface="Calibri" panose="020F0502020204030204" pitchFamily="34" charset="0"/>
              </a:rPr>
              <a:t>, P. </a:t>
            </a:r>
            <a:r>
              <a:rPr lang="fr-FR" sz="1000" dirty="0" err="1">
                <a:effectLst/>
                <a:latin typeface="Comic Sans MS" panose="030F0702030302020204" pitchFamily="66" charset="0"/>
                <a:ea typeface="Calibri" panose="020F0502020204030204" pitchFamily="34" charset="0"/>
              </a:rPr>
              <a:t>Cucos</a:t>
            </a:r>
            <a:r>
              <a:rPr lang="fr-FR" sz="1000" dirty="0">
                <a:effectLst/>
                <a:latin typeface="Comic Sans MS" panose="030F0702030302020204" pitchFamily="66" charset="0"/>
                <a:ea typeface="Calibri" panose="020F0502020204030204" pitchFamily="34" charset="0"/>
              </a:rPr>
              <a:t>, A. </a:t>
            </a:r>
            <a:r>
              <a:rPr lang="fr-FR" sz="1000" dirty="0" err="1">
                <a:effectLst/>
                <a:latin typeface="Comic Sans MS" panose="030F0702030302020204" pitchFamily="66" charset="0"/>
                <a:ea typeface="Calibri" panose="020F0502020204030204" pitchFamily="34" charset="0"/>
              </a:rPr>
              <a:t>Ianculescu</a:t>
            </a:r>
            <a:r>
              <a:rPr lang="fr-FR" sz="1000" dirty="0">
                <a:effectLst/>
                <a:latin typeface="Comic Sans MS" panose="030F0702030302020204" pitchFamily="66" charset="0"/>
                <a:ea typeface="Calibri" panose="020F0502020204030204" pitchFamily="34" charset="0"/>
              </a:rPr>
              <a:t>, D. C. </a:t>
            </a:r>
            <a:r>
              <a:rPr lang="fr-FR" sz="1000" dirty="0" err="1">
                <a:effectLst/>
                <a:latin typeface="Comic Sans MS" panose="030F0702030302020204" pitchFamily="66" charset="0"/>
                <a:ea typeface="Calibri" panose="020F0502020204030204" pitchFamily="34" charset="0"/>
              </a:rPr>
              <a:t>Culita</a:t>
            </a:r>
            <a:r>
              <a:rPr lang="fr-FR" sz="1000" dirty="0">
                <a:effectLst/>
                <a:latin typeface="Comic Sans MS" panose="030F0702030302020204" pitchFamily="66" charset="0"/>
                <a:ea typeface="Calibri" panose="020F0502020204030204" pitchFamily="34" charset="0"/>
              </a:rPr>
              <a:t>, E. M. Anghel, A. </a:t>
            </a:r>
            <a:r>
              <a:rPr lang="fr-FR" sz="1000" dirty="0" err="1">
                <a:effectLst/>
                <a:latin typeface="Comic Sans MS" panose="030F0702030302020204" pitchFamily="66" charset="0"/>
                <a:ea typeface="Calibri" panose="020F0502020204030204" pitchFamily="34" charset="0"/>
              </a:rPr>
              <a:t>Cucos</a:t>
            </a:r>
            <a:r>
              <a:rPr lang="fr-FR" sz="1000" dirty="0">
                <a:effectLst/>
                <a:latin typeface="Comic Sans MS" panose="030F0702030302020204" pitchFamily="66" charset="0"/>
                <a:ea typeface="Calibri" panose="020F0502020204030204" pitchFamily="34" charset="0"/>
              </a:rPr>
              <a:t>, I. Atkinson, M. C. </a:t>
            </a:r>
            <a:r>
              <a:rPr lang="fr-FR" sz="1000" dirty="0" err="1">
                <a:effectLst/>
                <a:latin typeface="Comic Sans MS" panose="030F0702030302020204" pitchFamily="66" charset="0"/>
                <a:ea typeface="Calibri" panose="020F0502020204030204" pitchFamily="34" charset="0"/>
              </a:rPr>
              <a:t>Chifiriuc</a:t>
            </a:r>
            <a:r>
              <a:rPr lang="fr-FR" sz="1000" dirty="0">
                <a:effectLst/>
                <a:latin typeface="Comic Sans MS" panose="030F0702030302020204" pitchFamily="66" charset="0"/>
                <a:ea typeface="Calibri" panose="020F0502020204030204" pitchFamily="34" charset="0"/>
              </a:rPr>
              <a:t>, J.  </a:t>
            </a:r>
            <a:r>
              <a:rPr lang="fr-FR" sz="1000" dirty="0" err="1">
                <a:effectLst/>
                <a:latin typeface="Comic Sans MS" panose="030F0702030302020204" pitchFamily="66" charset="0"/>
                <a:ea typeface="Calibri" panose="020F0502020204030204" pitchFamily="34" charset="0"/>
              </a:rPr>
              <a:t>Calderón</a:t>
            </a:r>
            <a:r>
              <a:rPr lang="fr-FR" sz="1000" dirty="0">
                <a:effectLst/>
                <a:latin typeface="Comic Sans MS" panose="030F0702030302020204" pitchFamily="66" charset="0"/>
                <a:ea typeface="Calibri" panose="020F0502020204030204" pitchFamily="34" charset="0"/>
              </a:rPr>
              <a:t>-Moreno, O. </a:t>
            </a:r>
            <a:r>
              <a:rPr lang="fr-FR" sz="1000" dirty="0" err="1">
                <a:effectLst/>
                <a:latin typeface="Comic Sans MS" panose="030F0702030302020204" pitchFamily="66" charset="0"/>
                <a:ea typeface="Calibri" panose="020F0502020204030204" pitchFamily="34" charset="0"/>
              </a:rPr>
              <a:t>Carp</a:t>
            </a:r>
            <a:r>
              <a:rPr lang="fr-FR" sz="1000" dirty="0">
                <a:effectLst/>
                <a:latin typeface="Comic Sans MS" panose="030F0702030302020204" pitchFamily="66" charset="0"/>
                <a:ea typeface="Calibri" panose="020F0502020204030204" pitchFamily="34" charset="0"/>
              </a:rPr>
              <a:t>, </a:t>
            </a:r>
            <a:r>
              <a:rPr lang="fr-FR" sz="1000" dirty="0" err="1">
                <a:effectLst/>
                <a:latin typeface="Comic Sans MS" panose="030F0702030302020204" pitchFamily="66" charset="0"/>
                <a:ea typeface="Calibri" panose="020F0502020204030204" pitchFamily="34" charset="0"/>
              </a:rPr>
              <a:t>Biologically</a:t>
            </a:r>
            <a:r>
              <a:rPr lang="fr-FR" sz="1000" dirty="0">
                <a:effectLst/>
                <a:latin typeface="Comic Sans MS" panose="030F0702030302020204" pitchFamily="66" charset="0"/>
                <a:ea typeface="Calibri" panose="020F0502020204030204" pitchFamily="34" charset="0"/>
              </a:rPr>
              <a:t> active </a:t>
            </a:r>
            <a:r>
              <a:rPr lang="fr-FR" sz="1000" dirty="0" err="1">
                <a:effectLst/>
                <a:latin typeface="Comic Sans MS" panose="030F0702030302020204" pitchFamily="66" charset="0"/>
                <a:ea typeface="Calibri" panose="020F0502020204030204" pitchFamily="34" charset="0"/>
              </a:rPr>
              <a:t>ZnO</a:t>
            </a:r>
            <a:r>
              <a:rPr lang="fr-FR" sz="1000" dirty="0">
                <a:effectLst/>
                <a:latin typeface="Comic Sans MS" panose="030F0702030302020204" pitchFamily="66" charset="0"/>
                <a:ea typeface="Calibri" panose="020F0502020204030204" pitchFamily="34" charset="0"/>
              </a:rPr>
              <a:t>-alginate composites via a dual-</a:t>
            </a:r>
            <a:r>
              <a:rPr lang="fr-FR" sz="1000" dirty="0" err="1">
                <a:effectLst/>
                <a:latin typeface="Comic Sans MS" panose="030F0702030302020204" pitchFamily="66" charset="0"/>
                <a:ea typeface="Calibri" panose="020F0502020204030204" pitchFamily="34" charset="0"/>
              </a:rPr>
              <a:t>template</a:t>
            </a:r>
            <a:r>
              <a:rPr lang="fr-FR" sz="1000" dirty="0">
                <a:effectLst/>
                <a:latin typeface="Comic Sans MS" panose="030F0702030302020204" pitchFamily="66" charset="0"/>
                <a:ea typeface="Calibri" panose="020F0502020204030204" pitchFamily="34" charset="0"/>
              </a:rPr>
              <a:t> </a:t>
            </a:r>
            <a:r>
              <a:rPr lang="fr-FR" sz="1000" dirty="0" err="1">
                <a:effectLst/>
                <a:latin typeface="Comic Sans MS" panose="030F0702030302020204" pitchFamily="66" charset="0"/>
                <a:ea typeface="Calibri" panose="020F0502020204030204" pitchFamily="34" charset="0"/>
              </a:rPr>
              <a:t>synthesis</a:t>
            </a:r>
            <a:endParaRPr lang="fr-FR" sz="1000" dirty="0">
              <a:effectLst/>
              <a:latin typeface="Comic Sans MS" panose="030F0702030302020204" pitchFamily="66" charset="0"/>
              <a:ea typeface="Calibri" panose="020F0502020204030204" pitchFamily="34" charset="0"/>
            </a:endParaRPr>
          </a:p>
        </p:txBody>
      </p:sp>
      <p:pic>
        <p:nvPicPr>
          <p:cNvPr id="12" name="Graphic 11">
            <a:extLst>
              <a:ext uri="{FF2B5EF4-FFF2-40B4-BE49-F238E27FC236}">
                <a16:creationId xmlns:a16="http://schemas.microsoft.com/office/drawing/2014/main" id="{460919E8-7000-7D4E-2AED-6BDBE1C99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6411" y="1254655"/>
            <a:ext cx="1439647" cy="1439647"/>
          </a:xfrm>
          <a:prstGeom prst="rect">
            <a:avLst/>
          </a:prstGeom>
        </p:spPr>
      </p:pic>
      <p:sp>
        <p:nvSpPr>
          <p:cNvPr id="13" name="Rectangle 2">
            <a:extLst>
              <a:ext uri="{FF2B5EF4-FFF2-40B4-BE49-F238E27FC236}">
                <a16:creationId xmlns:a16="http://schemas.microsoft.com/office/drawing/2014/main" id="{3939E15B-8C8C-2AB3-7355-05B263E9A324}"/>
              </a:ext>
            </a:extLst>
          </p:cNvPr>
          <p:cNvSpPr>
            <a:spLocks noChangeArrowheads="1"/>
          </p:cNvSpPr>
          <p:nvPr/>
        </p:nvSpPr>
        <p:spPr bwMode="auto">
          <a:xfrm flipV="1">
            <a:off x="2907879" y="-299022"/>
            <a:ext cx="78601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13F4D356-253B-9A36-C7BB-152E4509EE0B}"/>
              </a:ext>
            </a:extLst>
          </p:cNvPr>
          <p:cNvSpPr txBox="1"/>
          <p:nvPr/>
        </p:nvSpPr>
        <p:spPr>
          <a:xfrm>
            <a:off x="4410950" y="4986167"/>
            <a:ext cx="2522183" cy="861774"/>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G. </a:t>
            </a:r>
            <a:r>
              <a:rPr lang="fr-FR" sz="1000" b="1" dirty="0" err="1">
                <a:effectLst/>
                <a:latin typeface="Comic Sans MS" panose="030F0702030302020204" pitchFamily="66" charset="0"/>
                <a:ea typeface="Calibri" panose="020F0502020204030204" pitchFamily="34" charset="0"/>
              </a:rPr>
              <a:t>Socoteanu</a:t>
            </a:r>
            <a:r>
              <a:rPr lang="fr-FR" sz="1000" b="1" dirty="0">
                <a:effectLst/>
                <a:latin typeface="Comic Sans MS" panose="030F0702030302020204" pitchFamily="66" charset="0"/>
                <a:ea typeface="Calibri" panose="020F0502020204030204" pitchFamily="34" charset="0"/>
              </a:rPr>
              <a:t> (</a:t>
            </a:r>
            <a:r>
              <a:rPr lang="fr-FR" sz="1000" b="1" dirty="0" err="1">
                <a:effectLst/>
                <a:latin typeface="Comic Sans MS" panose="030F0702030302020204" pitchFamily="66" charset="0"/>
                <a:ea typeface="Calibri" panose="020F0502020204030204" pitchFamily="34" charset="0"/>
              </a:rPr>
              <a:t>Patrinoiu</a:t>
            </a:r>
            <a:r>
              <a:rPr lang="fr-FR" sz="1000" b="1" dirty="0">
                <a:effectLst/>
                <a:latin typeface="Comic Sans MS" panose="030F0702030302020204" pitchFamily="66" charset="0"/>
                <a:ea typeface="Calibri" panose="020F0502020204030204" pitchFamily="34" charset="0"/>
              </a:rPr>
              <a:t>), </a:t>
            </a:r>
            <a:r>
              <a:rPr lang="fr-FR" sz="1000" dirty="0">
                <a:effectLst/>
                <a:latin typeface="Comic Sans MS" panose="030F0702030302020204" pitchFamily="66" charset="0"/>
                <a:ea typeface="Calibri" panose="020F0502020204030204" pitchFamily="34" charset="0"/>
              </a:rPr>
              <a:t>J. M. Calderon Moreno, S. </a:t>
            </a:r>
            <a:r>
              <a:rPr lang="fr-FR" sz="1000" dirty="0" err="1">
                <a:effectLst/>
                <a:latin typeface="Comic Sans MS" panose="030F0702030302020204" pitchFamily="66" charset="0"/>
                <a:ea typeface="Calibri" panose="020F0502020204030204" pitchFamily="34" charset="0"/>
              </a:rPr>
              <a:t>Somacescu</a:t>
            </a:r>
            <a:r>
              <a:rPr lang="fr-FR" sz="1000" dirty="0">
                <a:effectLst/>
                <a:latin typeface="Comic Sans MS" panose="030F0702030302020204" pitchFamily="66" charset="0"/>
                <a:ea typeface="Calibri" panose="020F0502020204030204" pitchFamily="34" charset="0"/>
              </a:rPr>
              <a:t>, A. M. </a:t>
            </a:r>
            <a:r>
              <a:rPr lang="fr-FR" sz="1000" dirty="0" err="1">
                <a:effectLst/>
                <a:latin typeface="Comic Sans MS" panose="030F0702030302020204" pitchFamily="66" charset="0"/>
                <a:ea typeface="Calibri" panose="020F0502020204030204" pitchFamily="34" charset="0"/>
              </a:rPr>
              <a:t>Musuc</a:t>
            </a:r>
            <a:r>
              <a:rPr lang="fr-FR" sz="1000" dirty="0">
                <a:effectLst/>
                <a:latin typeface="Comic Sans MS" panose="030F0702030302020204" pitchFamily="66" charset="0"/>
                <a:ea typeface="Calibri" panose="020F0502020204030204" pitchFamily="34" charset="0"/>
              </a:rPr>
              <a:t>, T. </a:t>
            </a:r>
            <a:r>
              <a:rPr lang="fr-FR" sz="1000" dirty="0" err="1">
                <a:effectLst/>
                <a:latin typeface="Comic Sans MS" panose="030F0702030302020204" pitchFamily="66" charset="0"/>
                <a:ea typeface="Calibri" panose="020F0502020204030204" pitchFamily="34" charset="0"/>
              </a:rPr>
              <a:t>Spataru</a:t>
            </a:r>
            <a:r>
              <a:rPr lang="fr-FR" sz="1000" dirty="0">
                <a:effectLst/>
                <a:latin typeface="Comic Sans MS" panose="030F0702030302020204" pitchFamily="66" charset="0"/>
                <a:ea typeface="Calibri" panose="020F0502020204030204" pitchFamily="34" charset="0"/>
              </a:rPr>
              <a:t> si P. </a:t>
            </a:r>
            <a:r>
              <a:rPr lang="fr-FR" sz="1000" dirty="0" err="1">
                <a:effectLst/>
                <a:latin typeface="Comic Sans MS" panose="030F0702030302020204" pitchFamily="66" charset="0"/>
                <a:ea typeface="Calibri" panose="020F0502020204030204" pitchFamily="34" charset="0"/>
              </a:rPr>
              <a:t>Ionita</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Sustainable carbonaceous materials containing tempo stable free radical</a:t>
            </a:r>
            <a:endParaRPr lang="fr-FR" sz="1000" dirty="0">
              <a:effectLst/>
              <a:latin typeface="Comic Sans MS" panose="030F0702030302020204" pitchFamily="66" charset="0"/>
              <a:ea typeface="Calibri" panose="020F0502020204030204" pitchFamily="34" charset="0"/>
            </a:endParaRPr>
          </a:p>
        </p:txBody>
      </p:sp>
      <p:pic>
        <p:nvPicPr>
          <p:cNvPr id="17" name="Picture 16" descr="A screenshot of a computer&#10;&#10;Description automatically generated">
            <a:extLst>
              <a:ext uri="{FF2B5EF4-FFF2-40B4-BE49-F238E27FC236}">
                <a16:creationId xmlns:a16="http://schemas.microsoft.com/office/drawing/2014/main" id="{9468C33B-220C-E483-4E6D-1FC53F4FCA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3387" y="1355370"/>
            <a:ext cx="2324113" cy="3285486"/>
          </a:xfrm>
          <a:prstGeom prst="rect">
            <a:avLst/>
          </a:prstGeom>
        </p:spPr>
      </p:pic>
      <p:sp>
        <p:nvSpPr>
          <p:cNvPr id="18" name="TextBox 17">
            <a:extLst>
              <a:ext uri="{FF2B5EF4-FFF2-40B4-BE49-F238E27FC236}">
                <a16:creationId xmlns:a16="http://schemas.microsoft.com/office/drawing/2014/main" id="{433A05F1-DEC3-63C5-5CB6-E1E5F7E8012B}"/>
              </a:ext>
            </a:extLst>
          </p:cNvPr>
          <p:cNvSpPr txBox="1"/>
          <p:nvPr/>
        </p:nvSpPr>
        <p:spPr>
          <a:xfrm>
            <a:off x="8473051" y="4728480"/>
            <a:ext cx="2483093"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A.-M. Spinciu,</a:t>
            </a:r>
            <a:r>
              <a:rPr lang="it-IT" sz="1000" dirty="0">
                <a:effectLst/>
                <a:latin typeface="Comic Sans MS" panose="030F0702030302020204" pitchFamily="66" charset="0"/>
                <a:ea typeface="Calibri" panose="020F0502020204030204" pitchFamily="34" charset="0"/>
              </a:rPr>
              <a:t> F. Dumitru, D. C. Culita, S. Preda, J. Calderon-Moreno, E.-M. Anghel, S. Petrescu si D. Visinescu, </a:t>
            </a:r>
            <a:r>
              <a:rPr lang="en-US" sz="1000" dirty="0">
                <a:latin typeface="Comic Sans MS" panose="030F0702030302020204" pitchFamily="66" charset="0"/>
                <a:ea typeface="Calibri" panose="020F0502020204030204" pitchFamily="34" charset="0"/>
              </a:rPr>
              <a:t>D</a:t>
            </a:r>
            <a:r>
              <a:rPr lang="en-US" sz="1000" dirty="0">
                <a:effectLst/>
                <a:latin typeface="Comic Sans MS" panose="030F0702030302020204" pitchFamily="66" charset="0"/>
                <a:ea typeface="Calibri" panose="020F0502020204030204" pitchFamily="34" charset="0"/>
              </a:rPr>
              <a:t>esign of porous carbonaceous materials as efficient support for copper-based/c composites</a:t>
            </a:r>
            <a:endParaRPr lang="fr-FR" sz="1000" dirty="0">
              <a:effectLst/>
              <a:latin typeface="Comic Sans MS" panose="030F0702030302020204" pitchFamily="66" charset="0"/>
              <a:ea typeface="Calibri" panose="020F0502020204030204" pitchFamily="34" charset="0"/>
            </a:endParaRPr>
          </a:p>
        </p:txBody>
      </p:sp>
      <p:sp>
        <p:nvSpPr>
          <p:cNvPr id="19" name="TextBox 18">
            <a:extLst>
              <a:ext uri="{FF2B5EF4-FFF2-40B4-BE49-F238E27FC236}">
                <a16:creationId xmlns:a16="http://schemas.microsoft.com/office/drawing/2014/main" id="{09D4D0EB-3B4A-BF78-CAB4-A8978B1274DF}"/>
              </a:ext>
            </a:extLst>
          </p:cNvPr>
          <p:cNvSpPr txBox="1"/>
          <p:nvPr/>
        </p:nvSpPr>
        <p:spPr>
          <a:xfrm>
            <a:off x="4072673" y="900029"/>
            <a:ext cx="7247125" cy="307777"/>
          </a:xfrm>
          <a:prstGeom prst="rect">
            <a:avLst/>
          </a:prstGeom>
          <a:solidFill>
            <a:schemeClr val="accent4">
              <a:lumMod val="20000"/>
              <a:lumOff val="80000"/>
            </a:schemeClr>
          </a:solidFill>
        </p:spPr>
        <p:txBody>
          <a:bodyPr wrap="square" rtlCol="0">
            <a:spAutoFit/>
          </a:bodyPr>
          <a:lstStyle/>
          <a:p>
            <a:pPr algn="just"/>
            <a:r>
              <a:rPr lang="en-US" sz="1400" dirty="0">
                <a:latin typeface="Comic Sans MS" panose="030F0702030302020204" pitchFamily="66" charset="0"/>
              </a:rPr>
              <a:t>6th </a:t>
            </a:r>
            <a:r>
              <a:rPr lang="en-US" sz="1400" dirty="0" err="1">
                <a:latin typeface="Comic Sans MS" panose="030F0702030302020204" pitchFamily="66" charset="0"/>
              </a:rPr>
              <a:t>EuChemS</a:t>
            </a:r>
            <a:r>
              <a:rPr lang="en-US" sz="1400" dirty="0">
                <a:latin typeface="Comic Sans MS" panose="030F0702030302020204" pitchFamily="66" charset="0"/>
              </a:rPr>
              <a:t> Inorganic Chemistry Conference, 3-7 </a:t>
            </a:r>
            <a:r>
              <a:rPr lang="en-US" sz="1400" dirty="0" err="1">
                <a:latin typeface="Comic Sans MS" panose="030F0702030302020204" pitchFamily="66" charset="0"/>
              </a:rPr>
              <a:t>sepembrie</a:t>
            </a:r>
            <a:r>
              <a:rPr lang="en-US" sz="1400" dirty="0">
                <a:latin typeface="Comic Sans MS" panose="030F0702030302020204" pitchFamily="66" charset="0"/>
              </a:rPr>
              <a:t>, 2023 - Viena/Austria</a:t>
            </a:r>
          </a:p>
        </p:txBody>
      </p:sp>
      <p:pic>
        <p:nvPicPr>
          <p:cNvPr id="6" name="Picture 5" descr="A poster with graphs and diagrams&#10;&#10;Description automatically generated">
            <a:extLst>
              <a:ext uri="{FF2B5EF4-FFF2-40B4-BE49-F238E27FC236}">
                <a16:creationId xmlns:a16="http://schemas.microsoft.com/office/drawing/2014/main" id="{1C1FA627-D471-8B27-7812-506D4542C6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0950" y="1536944"/>
            <a:ext cx="2358067" cy="3314039"/>
          </a:xfrm>
          <a:prstGeom prst="rect">
            <a:avLst/>
          </a:prstGeom>
        </p:spPr>
      </p:pic>
    </p:spTree>
    <p:extLst>
      <p:ext uri="{BB962C8B-B14F-4D97-AF65-F5344CB8AC3E}">
        <p14:creationId xmlns:p14="http://schemas.microsoft.com/office/powerpoint/2010/main" val="3856254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31589-0F5D-2FC0-7557-CB325C308F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49" y="700803"/>
            <a:ext cx="2067149" cy="676722"/>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81F778C3-4C22-9184-892B-EB11E3C080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371" y="1523276"/>
            <a:ext cx="2419783" cy="3421046"/>
          </a:xfrm>
          <a:prstGeom prst="rect">
            <a:avLst/>
          </a:prstGeom>
        </p:spPr>
      </p:pic>
      <p:sp>
        <p:nvSpPr>
          <p:cNvPr id="8" name="TextBox 7">
            <a:extLst>
              <a:ext uri="{FF2B5EF4-FFF2-40B4-BE49-F238E27FC236}">
                <a16:creationId xmlns:a16="http://schemas.microsoft.com/office/drawing/2014/main" id="{1900E6BB-4460-1F72-3FBD-B7465F69E9D0}"/>
              </a:ext>
            </a:extLst>
          </p:cNvPr>
          <p:cNvSpPr txBox="1"/>
          <p:nvPr/>
        </p:nvSpPr>
        <p:spPr>
          <a:xfrm>
            <a:off x="2691197" y="934662"/>
            <a:ext cx="6643165" cy="307777"/>
          </a:xfrm>
          <a:prstGeom prst="rect">
            <a:avLst/>
          </a:prstGeom>
          <a:solidFill>
            <a:schemeClr val="accent4">
              <a:lumMod val="20000"/>
              <a:lumOff val="80000"/>
            </a:schemeClr>
          </a:solidFill>
        </p:spPr>
        <p:txBody>
          <a:bodyPr wrap="none" rtlCol="0">
            <a:spAutoFit/>
          </a:bodyPr>
          <a:lstStyle/>
          <a:p>
            <a:r>
              <a:rPr lang="en-US" sz="1400" dirty="0">
                <a:latin typeface="Comic Sans MS" panose="030F0702030302020204" pitchFamily="66" charset="0"/>
              </a:rPr>
              <a:t>International Conference of Physical Chemistry - </a:t>
            </a:r>
            <a:r>
              <a:rPr lang="en-US" sz="1400" dirty="0" err="1">
                <a:latin typeface="Comic Sans MS" panose="030F0702030302020204" pitchFamily="66" charset="0"/>
              </a:rPr>
              <a:t>RomPhysChem</a:t>
            </a:r>
            <a:r>
              <a:rPr lang="en-US" sz="1400" dirty="0">
                <a:latin typeface="Comic Sans MS" panose="030F0702030302020204" pitchFamily="66" charset="0"/>
              </a:rPr>
              <a:t>, 17th Edition</a:t>
            </a:r>
          </a:p>
        </p:txBody>
      </p:sp>
      <p:sp>
        <p:nvSpPr>
          <p:cNvPr id="9" name="TextBox 8">
            <a:extLst>
              <a:ext uri="{FF2B5EF4-FFF2-40B4-BE49-F238E27FC236}">
                <a16:creationId xmlns:a16="http://schemas.microsoft.com/office/drawing/2014/main" id="{714AAF78-6C8E-000D-C4BB-B6708C366A0C}"/>
              </a:ext>
            </a:extLst>
          </p:cNvPr>
          <p:cNvSpPr txBox="1"/>
          <p:nvPr/>
        </p:nvSpPr>
        <p:spPr>
          <a:xfrm>
            <a:off x="493371" y="4994902"/>
            <a:ext cx="2635663" cy="1169551"/>
          </a:xfrm>
          <a:prstGeom prst="rect">
            <a:avLst/>
          </a:prstGeom>
          <a:noFill/>
        </p:spPr>
        <p:txBody>
          <a:bodyPr wrap="square" rtlCol="0">
            <a:spAutoFit/>
          </a:bodyPr>
          <a:lstStyle/>
          <a:p>
            <a:pPr algn="just"/>
            <a:r>
              <a:rPr lang="en-US" sz="1000" b="1" dirty="0">
                <a:latin typeface="Comic Sans MS" panose="030F0702030302020204" pitchFamily="66" charset="0"/>
              </a:rPr>
              <a:t>C. D. Ene</a:t>
            </a:r>
            <a:r>
              <a:rPr lang="en-US" sz="1000" dirty="0">
                <a:latin typeface="Comic Sans MS" panose="030F0702030302020204" pitchFamily="66" charset="0"/>
              </a:rPr>
              <a:t>, P. </a:t>
            </a:r>
            <a:r>
              <a:rPr lang="en-US" sz="1000" dirty="0" err="1">
                <a:latin typeface="Comic Sans MS" panose="030F0702030302020204" pitchFamily="66" charset="0"/>
              </a:rPr>
              <a:t>Cucos</a:t>
            </a:r>
            <a:r>
              <a:rPr lang="en-US" sz="1000" dirty="0">
                <a:latin typeface="Comic Sans MS" panose="030F0702030302020204" pitchFamily="66" charset="0"/>
              </a:rPr>
              <a:t>, A. </a:t>
            </a:r>
            <a:r>
              <a:rPr lang="en-US" sz="1000" dirty="0" err="1">
                <a:latin typeface="Comic Sans MS" panose="030F0702030302020204" pitchFamily="66" charset="0"/>
              </a:rPr>
              <a:t>Ianculescu</a:t>
            </a:r>
            <a:r>
              <a:rPr lang="en-US" sz="1000" dirty="0">
                <a:latin typeface="Comic Sans MS" panose="030F0702030302020204" pitchFamily="66" charset="0"/>
              </a:rPr>
              <a:t>, D. C. </a:t>
            </a:r>
            <a:r>
              <a:rPr lang="en-US" sz="1000" dirty="0" err="1">
                <a:latin typeface="Comic Sans MS" panose="030F0702030302020204" pitchFamily="66" charset="0"/>
              </a:rPr>
              <a:t>Culita</a:t>
            </a:r>
            <a:r>
              <a:rPr lang="en-US" sz="1000" dirty="0">
                <a:latin typeface="Comic Sans MS" panose="030F0702030302020204" pitchFamily="66" charset="0"/>
              </a:rPr>
              <a:t>, E. M. </a:t>
            </a:r>
            <a:r>
              <a:rPr lang="en-US" sz="1000" dirty="0" err="1">
                <a:latin typeface="Comic Sans MS" panose="030F0702030302020204" pitchFamily="66" charset="0"/>
              </a:rPr>
              <a:t>Anghel</a:t>
            </a:r>
            <a:r>
              <a:rPr lang="en-US" sz="1000" dirty="0">
                <a:latin typeface="Comic Sans MS" panose="030F0702030302020204" pitchFamily="66" charset="0"/>
              </a:rPr>
              <a:t>, A. </a:t>
            </a:r>
            <a:r>
              <a:rPr lang="en-US" sz="1000" dirty="0" err="1">
                <a:latin typeface="Comic Sans MS" panose="030F0702030302020204" pitchFamily="66" charset="0"/>
              </a:rPr>
              <a:t>Cucos</a:t>
            </a:r>
            <a:r>
              <a:rPr lang="en-US" sz="1000" dirty="0">
                <a:latin typeface="Comic Sans MS" panose="030F0702030302020204" pitchFamily="66" charset="0"/>
              </a:rPr>
              <a:t>, I. Atkinson, M. C. </a:t>
            </a:r>
            <a:r>
              <a:rPr lang="en-US" sz="1000" dirty="0" err="1">
                <a:latin typeface="Comic Sans MS" panose="030F0702030302020204" pitchFamily="66" charset="0"/>
              </a:rPr>
              <a:t>Chifiriuc</a:t>
            </a:r>
            <a:r>
              <a:rPr lang="en-US" sz="1000" dirty="0">
                <a:latin typeface="Comic Sans MS" panose="030F0702030302020204" pitchFamily="66" charset="0"/>
              </a:rPr>
              <a:t>, J. M. Calderón-Moreno, O. Carp, Porous spherical </a:t>
            </a:r>
            <a:r>
              <a:rPr lang="en-US" sz="1000" dirty="0" err="1">
                <a:latin typeface="Comic Sans MS" panose="030F0702030302020204" pitchFamily="66" charset="0"/>
              </a:rPr>
              <a:t>ZnO</a:t>
            </a:r>
            <a:r>
              <a:rPr lang="en-US" sz="1000" dirty="0">
                <a:latin typeface="Comic Sans MS" panose="030F0702030302020204" pitchFamily="66" charset="0"/>
              </a:rPr>
              <a:t>-alginate family prepared by a dual-template method for biological applications</a:t>
            </a:r>
          </a:p>
        </p:txBody>
      </p:sp>
      <p:pic>
        <p:nvPicPr>
          <p:cNvPr id="64" name="Picture 63">
            <a:extLst>
              <a:ext uri="{FF2B5EF4-FFF2-40B4-BE49-F238E27FC236}">
                <a16:creationId xmlns:a16="http://schemas.microsoft.com/office/drawing/2014/main" id="{F88BE867-B057-A2DB-7F54-6154481C2D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5446" y="1523871"/>
            <a:ext cx="2378891" cy="3419856"/>
          </a:xfrm>
          <a:prstGeom prst="rect">
            <a:avLst/>
          </a:prstGeom>
        </p:spPr>
      </p:pic>
      <p:sp>
        <p:nvSpPr>
          <p:cNvPr id="67" name="TextBox 66">
            <a:extLst>
              <a:ext uri="{FF2B5EF4-FFF2-40B4-BE49-F238E27FC236}">
                <a16:creationId xmlns:a16="http://schemas.microsoft.com/office/drawing/2014/main" id="{68400147-C8A6-2ECF-15C6-2550302CB13B}"/>
              </a:ext>
            </a:extLst>
          </p:cNvPr>
          <p:cNvSpPr txBox="1"/>
          <p:nvPr/>
        </p:nvSpPr>
        <p:spPr>
          <a:xfrm>
            <a:off x="3306856" y="5054252"/>
            <a:ext cx="2522183" cy="1015663"/>
          </a:xfrm>
          <a:prstGeom prst="rect">
            <a:avLst/>
          </a:prstGeom>
          <a:noFill/>
        </p:spPr>
        <p:txBody>
          <a:bodyPr wrap="square" rtlCol="0">
            <a:spAutoFit/>
          </a:bodyPr>
          <a:lstStyle/>
          <a:p>
            <a:pPr algn="just"/>
            <a:r>
              <a:rPr lang="fr-FR" sz="1000" b="1" dirty="0">
                <a:effectLst/>
                <a:latin typeface="Comic Sans MS" panose="030F0702030302020204" pitchFamily="66" charset="0"/>
                <a:ea typeface="Calibri" panose="020F0502020204030204" pitchFamily="34" charset="0"/>
              </a:rPr>
              <a:t>G. </a:t>
            </a:r>
            <a:r>
              <a:rPr lang="fr-FR" sz="1000" b="1" dirty="0" err="1">
                <a:effectLst/>
                <a:latin typeface="Comic Sans MS" panose="030F0702030302020204" pitchFamily="66" charset="0"/>
                <a:ea typeface="Calibri" panose="020F0502020204030204" pitchFamily="34" charset="0"/>
              </a:rPr>
              <a:t>Socoteanu</a:t>
            </a:r>
            <a:r>
              <a:rPr lang="fr-FR" sz="1000" b="1" dirty="0">
                <a:latin typeface="Comic Sans MS" panose="030F0702030302020204" pitchFamily="66" charset="0"/>
                <a:ea typeface="Calibri" panose="020F0502020204030204" pitchFamily="34" charset="0"/>
              </a:rPr>
              <a:t>, </a:t>
            </a:r>
            <a:r>
              <a:rPr lang="fr-FR" sz="1000" dirty="0">
                <a:effectLst/>
                <a:latin typeface="Comic Sans MS" panose="030F0702030302020204" pitchFamily="66" charset="0"/>
                <a:ea typeface="Calibri" panose="020F0502020204030204" pitchFamily="34" charset="0"/>
              </a:rPr>
              <a:t>J. M. Calderon Moreno, S. </a:t>
            </a:r>
            <a:r>
              <a:rPr lang="fr-FR" sz="1000" dirty="0" err="1">
                <a:effectLst/>
                <a:latin typeface="Comic Sans MS" panose="030F0702030302020204" pitchFamily="66" charset="0"/>
                <a:ea typeface="Calibri" panose="020F0502020204030204" pitchFamily="34" charset="0"/>
              </a:rPr>
              <a:t>Somacescu</a:t>
            </a:r>
            <a:r>
              <a:rPr lang="fr-FR" sz="1000" dirty="0">
                <a:effectLst/>
                <a:latin typeface="Comic Sans MS" panose="030F0702030302020204" pitchFamily="66" charset="0"/>
                <a:ea typeface="Calibri" panose="020F0502020204030204" pitchFamily="34" charset="0"/>
              </a:rPr>
              <a:t>, A. M. </a:t>
            </a:r>
            <a:r>
              <a:rPr lang="fr-FR" sz="1000" dirty="0" err="1">
                <a:effectLst/>
                <a:latin typeface="Comic Sans MS" panose="030F0702030302020204" pitchFamily="66" charset="0"/>
                <a:ea typeface="Calibri" panose="020F0502020204030204" pitchFamily="34" charset="0"/>
              </a:rPr>
              <a:t>Musuc</a:t>
            </a:r>
            <a:r>
              <a:rPr lang="fr-FR" sz="1000" dirty="0">
                <a:effectLst/>
                <a:latin typeface="Comic Sans MS" panose="030F0702030302020204" pitchFamily="66" charset="0"/>
                <a:ea typeface="Calibri" panose="020F0502020204030204" pitchFamily="34" charset="0"/>
              </a:rPr>
              <a:t>, T. </a:t>
            </a:r>
            <a:r>
              <a:rPr lang="fr-FR" sz="1000" dirty="0" err="1">
                <a:effectLst/>
                <a:latin typeface="Comic Sans MS" panose="030F0702030302020204" pitchFamily="66" charset="0"/>
                <a:ea typeface="Calibri" panose="020F0502020204030204" pitchFamily="34" charset="0"/>
              </a:rPr>
              <a:t>Spataru</a:t>
            </a:r>
            <a:r>
              <a:rPr lang="fr-FR" sz="1000" dirty="0">
                <a:effectLst/>
                <a:latin typeface="Comic Sans MS" panose="030F0702030302020204" pitchFamily="66" charset="0"/>
                <a:ea typeface="Calibri" panose="020F0502020204030204" pitchFamily="34" charset="0"/>
              </a:rPr>
              <a:t> si P. </a:t>
            </a:r>
            <a:r>
              <a:rPr lang="fr-FR" sz="1000" dirty="0" err="1">
                <a:effectLst/>
                <a:latin typeface="Comic Sans MS" panose="030F0702030302020204" pitchFamily="66" charset="0"/>
                <a:ea typeface="Calibri" panose="020F0502020204030204" pitchFamily="34" charset="0"/>
              </a:rPr>
              <a:t>Ionita</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Carbonaceous Materials Containing TEMPO Stable Free Radical: Blackberry-like </a:t>
            </a:r>
            <a:r>
              <a:rPr lang="en-US" sz="1000" dirty="0" err="1">
                <a:effectLst/>
                <a:latin typeface="Comic Sans MS" panose="030F0702030302020204" pitchFamily="66" charset="0"/>
                <a:ea typeface="Calibri" panose="020F0502020204030204" pitchFamily="34" charset="0"/>
              </a:rPr>
              <a:t>Hydrochars</a:t>
            </a:r>
            <a:r>
              <a:rPr lang="en-US" sz="1000" dirty="0">
                <a:effectLst/>
                <a:latin typeface="Comic Sans MS" panose="030F0702030302020204" pitchFamily="66" charset="0"/>
                <a:ea typeface="Calibri" panose="020F0502020204030204" pitchFamily="34" charset="0"/>
              </a:rPr>
              <a:t> with Enhanced Electrocatalytic Activity</a:t>
            </a:r>
            <a:endParaRPr lang="fr-FR" sz="1000" dirty="0">
              <a:effectLst/>
              <a:latin typeface="Comic Sans MS" panose="030F0702030302020204" pitchFamily="66" charset="0"/>
              <a:ea typeface="Calibri" panose="020F0502020204030204" pitchFamily="34" charset="0"/>
            </a:endParaRPr>
          </a:p>
        </p:txBody>
      </p:sp>
      <p:pic>
        <p:nvPicPr>
          <p:cNvPr id="69" name="Picture 68" descr="A close-up of a poster&#10;&#10;Description automatically generated">
            <a:extLst>
              <a:ext uri="{FF2B5EF4-FFF2-40B4-BE49-F238E27FC236}">
                <a16:creationId xmlns:a16="http://schemas.microsoft.com/office/drawing/2014/main" id="{BF6C5973-9907-A417-E358-3862C798A4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6629" y="1523871"/>
            <a:ext cx="2419163" cy="3419856"/>
          </a:xfrm>
          <a:prstGeom prst="rect">
            <a:avLst/>
          </a:prstGeom>
        </p:spPr>
      </p:pic>
      <p:sp>
        <p:nvSpPr>
          <p:cNvPr id="70" name="TextBox 69">
            <a:extLst>
              <a:ext uri="{FF2B5EF4-FFF2-40B4-BE49-F238E27FC236}">
                <a16:creationId xmlns:a16="http://schemas.microsoft.com/office/drawing/2014/main" id="{29949997-F9BE-0123-80F6-D7D44DB9D1D0}"/>
              </a:ext>
            </a:extLst>
          </p:cNvPr>
          <p:cNvSpPr txBox="1"/>
          <p:nvPr/>
        </p:nvSpPr>
        <p:spPr>
          <a:xfrm>
            <a:off x="6092707" y="5031946"/>
            <a:ext cx="2522183"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A. -M. Spinciu,</a:t>
            </a:r>
            <a:r>
              <a:rPr lang="it-IT" sz="1000" dirty="0">
                <a:effectLst/>
                <a:latin typeface="Comic Sans MS" panose="030F0702030302020204" pitchFamily="66" charset="0"/>
                <a:ea typeface="Calibri" panose="020F0502020204030204" pitchFamily="34" charset="0"/>
              </a:rPr>
              <a:t> D. C. Culita, C. D. Ene, S. Preda, J. Calderon-Moreno, E. -M. Anghel si D. Visinescu</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Novel (poly)saccharide-derived porous carbonaceous materials as efficient support </a:t>
            </a:r>
            <a:r>
              <a:rPr lang="en-US" sz="1000" dirty="0" err="1">
                <a:effectLst/>
                <a:latin typeface="Comic Sans MS" panose="030F0702030302020204" pitchFamily="66" charset="0"/>
                <a:ea typeface="Calibri" panose="020F0502020204030204" pitchFamily="34" charset="0"/>
              </a:rPr>
              <a:t>fornext</a:t>
            </a:r>
            <a:r>
              <a:rPr lang="en-US" sz="1000" dirty="0">
                <a:effectLst/>
                <a:latin typeface="Comic Sans MS" panose="030F0702030302020204" pitchFamily="66" charset="0"/>
                <a:ea typeface="Calibri" panose="020F0502020204030204" pitchFamily="34" charset="0"/>
              </a:rPr>
              <a:t>-generation copper-based/C composites</a:t>
            </a:r>
            <a:endParaRPr lang="fr-FR" sz="1000" dirty="0">
              <a:effectLst/>
              <a:latin typeface="Comic Sans MS" panose="030F0702030302020204" pitchFamily="66" charset="0"/>
              <a:ea typeface="Calibri" panose="020F0502020204030204" pitchFamily="34" charset="0"/>
            </a:endParaRPr>
          </a:p>
        </p:txBody>
      </p:sp>
      <p:pic>
        <p:nvPicPr>
          <p:cNvPr id="74" name="Picture 73" descr="A poster with text and images&#10;&#10;Description automatically generated">
            <a:extLst>
              <a:ext uri="{FF2B5EF4-FFF2-40B4-BE49-F238E27FC236}">
                <a16:creationId xmlns:a16="http://schemas.microsoft.com/office/drawing/2014/main" id="{11BE93C9-65E5-F610-1C70-FB67E1A6C2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0150" y="1523871"/>
            <a:ext cx="2184163" cy="3419856"/>
          </a:xfrm>
          <a:prstGeom prst="rect">
            <a:avLst/>
          </a:prstGeom>
        </p:spPr>
      </p:pic>
      <p:sp>
        <p:nvSpPr>
          <p:cNvPr id="75" name="TextBox 74">
            <a:extLst>
              <a:ext uri="{FF2B5EF4-FFF2-40B4-BE49-F238E27FC236}">
                <a16:creationId xmlns:a16="http://schemas.microsoft.com/office/drawing/2014/main" id="{DD54FE82-5095-311C-3D48-1A6F2EFD382B}"/>
              </a:ext>
            </a:extLst>
          </p:cNvPr>
          <p:cNvSpPr txBox="1"/>
          <p:nvPr/>
        </p:nvSpPr>
        <p:spPr>
          <a:xfrm>
            <a:off x="8792712" y="5094641"/>
            <a:ext cx="2664877" cy="1169551"/>
          </a:xfrm>
          <a:prstGeom prst="rect">
            <a:avLst/>
          </a:prstGeom>
          <a:noFill/>
        </p:spPr>
        <p:txBody>
          <a:bodyPr wrap="square" rtlCol="0">
            <a:spAutoFit/>
          </a:bodyPr>
          <a:lstStyle/>
          <a:p>
            <a:pPr algn="just"/>
            <a:r>
              <a:rPr lang="it-IT" sz="1000" b="1" dirty="0">
                <a:effectLst/>
                <a:latin typeface="Comic Sans MS" panose="030F0702030302020204" pitchFamily="66" charset="0"/>
                <a:ea typeface="Calibri" panose="020F0502020204030204" pitchFamily="34" charset="0"/>
              </a:rPr>
              <a:t>D. Visinescu, </a:t>
            </a:r>
            <a:r>
              <a:rPr lang="it-IT" sz="1000" dirty="0">
                <a:effectLst/>
                <a:latin typeface="Comic Sans MS" panose="030F0702030302020204" pitchFamily="66" charset="0"/>
                <a:ea typeface="Calibri" panose="020F0502020204030204" pitchFamily="34" charset="0"/>
              </a:rPr>
              <a:t>A. Spinciu1, M. -G. Alexandru, J. Calderon Moreno, S. Petrescu, M. Anghel, C. D. Ene, D. C. Culita, S. Preda si C. Comanescu</a:t>
            </a:r>
            <a:r>
              <a:rPr lang="fr-FR" sz="1000" dirty="0">
                <a:effectLst/>
                <a:latin typeface="Comic Sans MS" panose="030F0702030302020204" pitchFamily="66" charset="0"/>
                <a:ea typeface="Calibri" panose="020F0502020204030204" pitchFamily="34" charset="0"/>
              </a:rPr>
              <a:t>, </a:t>
            </a:r>
            <a:r>
              <a:rPr lang="en-US" sz="1000" dirty="0">
                <a:effectLst/>
                <a:latin typeface="Comic Sans MS" panose="030F0702030302020204" pitchFamily="66" charset="0"/>
                <a:ea typeface="Calibri" panose="020F0502020204030204" pitchFamily="34" charset="0"/>
              </a:rPr>
              <a:t>Copper-based/C composites on new eco-friendly carbonaceous polysaccharides-derived</a:t>
            </a:r>
          </a:p>
          <a:p>
            <a:pPr algn="just"/>
            <a:r>
              <a:rPr lang="en-US" sz="1000" dirty="0">
                <a:effectLst/>
                <a:latin typeface="Comic Sans MS" panose="030F0702030302020204" pitchFamily="66" charset="0"/>
                <a:ea typeface="Calibri" panose="020F0502020204030204" pitchFamily="34" charset="0"/>
              </a:rPr>
              <a:t>platforms: synthesis and characterization</a:t>
            </a:r>
            <a:endParaRPr lang="fr-FR" sz="1000" dirty="0">
              <a:effectLst/>
              <a:latin typeface="Comic Sans MS" panose="030F0702030302020204" pitchFamily="66" charset="0"/>
              <a:ea typeface="Calibri" panose="020F0502020204030204" pitchFamily="34" charset="0"/>
            </a:endParaRPr>
          </a:p>
        </p:txBody>
      </p:sp>
      <p:sp>
        <p:nvSpPr>
          <p:cNvPr id="4" name="TextBox 3">
            <a:extLst>
              <a:ext uri="{FF2B5EF4-FFF2-40B4-BE49-F238E27FC236}">
                <a16:creationId xmlns:a16="http://schemas.microsoft.com/office/drawing/2014/main" id="{7F0C8D4C-F9F1-15BA-E307-FAC94F08A1A0}"/>
              </a:ext>
            </a:extLst>
          </p:cNvPr>
          <p:cNvSpPr txBox="1"/>
          <p:nvPr/>
        </p:nvSpPr>
        <p:spPr>
          <a:xfrm flipH="1">
            <a:off x="95341" y="133183"/>
            <a:ext cx="3972904" cy="523220"/>
          </a:xfrm>
          <a:prstGeom prst="rect">
            <a:avLst/>
          </a:prstGeom>
          <a:noFill/>
        </p:spPr>
        <p:txBody>
          <a:bodyPr wrap="square" rtlCol="0">
            <a:spAutoFit/>
          </a:bodyPr>
          <a:lstStyle/>
          <a:p>
            <a:r>
              <a:rPr lang="en-US" sz="2800" b="1" dirty="0">
                <a:solidFill>
                  <a:schemeClr val="accent6">
                    <a:lumMod val="75000"/>
                  </a:schemeClr>
                </a:solidFill>
                <a:latin typeface="Comic Sans MS" panose="030F0902030302020204" pitchFamily="66" charset="0"/>
              </a:rPr>
              <a:t>Dissemination – 2023</a:t>
            </a:r>
            <a:endParaRPr lang="x-none" sz="2800" b="1" dirty="0">
              <a:solidFill>
                <a:schemeClr val="accent6">
                  <a:lumMod val="75000"/>
                </a:schemeClr>
              </a:solidFill>
              <a:latin typeface="Comic Sans MS" panose="030F0902030302020204" pitchFamily="66" charset="0"/>
            </a:endParaRPr>
          </a:p>
        </p:txBody>
      </p:sp>
      <p:sp>
        <p:nvSpPr>
          <p:cNvPr id="6" name="TextBox 5">
            <a:extLst>
              <a:ext uri="{FF2B5EF4-FFF2-40B4-BE49-F238E27FC236}">
                <a16:creationId xmlns:a16="http://schemas.microsoft.com/office/drawing/2014/main" id="{BF83D7CF-A3DB-C26F-946C-F096F5ADF7B4}"/>
              </a:ext>
            </a:extLst>
          </p:cNvPr>
          <p:cNvSpPr txBox="1"/>
          <p:nvPr/>
        </p:nvSpPr>
        <p:spPr>
          <a:xfrm>
            <a:off x="3868475" y="193698"/>
            <a:ext cx="6197530" cy="400110"/>
          </a:xfrm>
          <a:prstGeom prst="rect">
            <a:avLst/>
          </a:prstGeom>
          <a:noFill/>
        </p:spPr>
        <p:txBody>
          <a:bodyPr wrap="none" rtlCol="0">
            <a:spAutoFit/>
          </a:bodyPr>
          <a:lstStyle/>
          <a:p>
            <a:pPr marL="342900" indent="-342900">
              <a:buFont typeface="Wingdings" panose="05000000000000000000" pitchFamily="2" charset="2"/>
              <a:buChar char="Ø"/>
            </a:pPr>
            <a:r>
              <a:rPr lang="en-US" sz="2000" b="1" i="1" dirty="0">
                <a:solidFill>
                  <a:srgbClr val="C00000"/>
                </a:solidFill>
                <a:latin typeface="Comic Sans MS" panose="030F0702030302020204" pitchFamily="66" charset="0"/>
                <a:cs typeface="Arial" panose="020B0604020202020204" pitchFamily="34" charset="0"/>
              </a:rPr>
              <a:t>Participation to the international conferences</a:t>
            </a:r>
          </a:p>
        </p:txBody>
      </p:sp>
    </p:spTree>
    <p:extLst>
      <p:ext uri="{BB962C8B-B14F-4D97-AF65-F5344CB8AC3E}">
        <p14:creationId xmlns:p14="http://schemas.microsoft.com/office/powerpoint/2010/main" val="2310616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5D1947-4BA9-BA96-1F74-2C8585204FA8}"/>
              </a:ext>
            </a:extLst>
          </p:cNvPr>
          <p:cNvGrpSpPr/>
          <p:nvPr/>
        </p:nvGrpSpPr>
        <p:grpSpPr>
          <a:xfrm>
            <a:off x="243411" y="115732"/>
            <a:ext cx="10694041" cy="5270093"/>
            <a:chOff x="243411" y="115732"/>
            <a:chExt cx="10694041" cy="5270093"/>
          </a:xfrm>
        </p:grpSpPr>
        <p:sp>
          <p:nvSpPr>
            <p:cNvPr id="3" name="TextBox 2">
              <a:extLst>
                <a:ext uri="{FF2B5EF4-FFF2-40B4-BE49-F238E27FC236}">
                  <a16:creationId xmlns:a16="http://schemas.microsoft.com/office/drawing/2014/main" id="{2B6D38E9-4EEF-29E1-8C94-137BACE6B0CE}"/>
                </a:ext>
              </a:extLst>
            </p:cNvPr>
            <p:cNvSpPr txBox="1"/>
            <p:nvPr/>
          </p:nvSpPr>
          <p:spPr>
            <a:xfrm flipH="1">
              <a:off x="280799" y="115732"/>
              <a:ext cx="5116287" cy="523220"/>
            </a:xfrm>
            <a:prstGeom prst="rect">
              <a:avLst/>
            </a:prstGeom>
            <a:noFill/>
          </p:spPr>
          <p:txBody>
            <a:bodyPr wrap="square" rtlCol="0">
              <a:spAutoFit/>
            </a:bodyPr>
            <a:lstStyle/>
            <a:p>
              <a:pPr algn="just"/>
              <a:r>
                <a:rPr lang="en-US" sz="2800" b="1" dirty="0">
                  <a:solidFill>
                    <a:schemeClr val="accent6">
                      <a:lumMod val="75000"/>
                    </a:schemeClr>
                  </a:solidFill>
                  <a:latin typeface="Comic Sans MS" panose="030F0902030302020204" pitchFamily="66" charset="0"/>
                </a:rPr>
                <a:t>Dissemination - 2023 </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DDC9DC3F-77EA-DDDA-F0B1-5166EA1893D9}"/>
                </a:ext>
              </a:extLst>
            </p:cNvPr>
            <p:cNvSpPr txBox="1"/>
            <p:nvPr/>
          </p:nvSpPr>
          <p:spPr>
            <a:xfrm>
              <a:off x="280799" y="781998"/>
              <a:ext cx="2398413" cy="338554"/>
            </a:xfrm>
            <a:prstGeom prst="rect">
              <a:avLst/>
            </a:prstGeom>
            <a:noFill/>
          </p:spPr>
          <p:txBody>
            <a:bodyPr wrap="none" rtlCol="0">
              <a:spAutoFit/>
            </a:bodyPr>
            <a:lstStyle/>
            <a:p>
              <a:pPr algn="just"/>
              <a:r>
                <a:rPr lang="en-US" sz="1600" b="1" dirty="0">
                  <a:solidFill>
                    <a:srgbClr val="C00000"/>
                  </a:solidFill>
                  <a:latin typeface="Comic Sans MS" panose="030F0902030302020204" pitchFamily="66" charset="0"/>
                </a:rPr>
                <a:t>1 published ISI paper</a:t>
              </a:r>
              <a:endParaRPr lang="x-none" sz="1600" b="1" dirty="0">
                <a:solidFill>
                  <a:srgbClr val="C00000"/>
                </a:solidFill>
                <a:latin typeface="Comic Sans MS" panose="030F0902030302020204" pitchFamily="66" charset="0"/>
              </a:endParaRPr>
            </a:p>
          </p:txBody>
        </p:sp>
        <p:sp>
          <p:nvSpPr>
            <p:cNvPr id="6" name="TextBox 5">
              <a:extLst>
                <a:ext uri="{FF2B5EF4-FFF2-40B4-BE49-F238E27FC236}">
                  <a16:creationId xmlns:a16="http://schemas.microsoft.com/office/drawing/2014/main" id="{73BB9259-0753-CFE1-BA57-B44BF8BFB089}"/>
                </a:ext>
              </a:extLst>
            </p:cNvPr>
            <p:cNvSpPr txBox="1"/>
            <p:nvPr/>
          </p:nvSpPr>
          <p:spPr>
            <a:xfrm>
              <a:off x="243411" y="1221944"/>
              <a:ext cx="10694041"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Deciphering the role of water and a zinc-doping process in a polyol-based approach for obtaining Zn/Co/Al-based </a:t>
              </a:r>
              <a:r>
                <a:rPr lang="en-US" sz="1600" i="1" dirty="0" err="1">
                  <a:effectLst/>
                  <a:latin typeface="Comic Sans MS" panose="030F0702030302020204" pitchFamily="66" charset="0"/>
                  <a:ea typeface="Calibri" panose="020F0502020204030204" pitchFamily="34" charset="0"/>
                </a:rPr>
                <a:t>spinels</a:t>
              </a:r>
              <a:r>
                <a:rPr lang="en-US" sz="1600" i="1" dirty="0">
                  <a:effectLst/>
                  <a:latin typeface="Comic Sans MS" panose="030F0702030302020204" pitchFamily="66" charset="0"/>
                  <a:ea typeface="Calibri" panose="020F0502020204030204" pitchFamily="34" charset="0"/>
                </a:rPr>
                <a:t>: toward "green" mesoporous inorganic pigments</a:t>
              </a:r>
              <a:r>
                <a:rPr lang="en-US" sz="1600" dirty="0">
                  <a:effectLst/>
                  <a:latin typeface="Comic Sans MS" panose="030F0702030302020204" pitchFamily="66" charset="0"/>
                  <a:ea typeface="Calibri" panose="020F0502020204030204" pitchFamily="34" charset="0"/>
                </a:rPr>
                <a:t>, M.-G. Alexandru, A.-C.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 O. Carp, 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C. D. Ene, B. S. </a:t>
              </a:r>
              <a:r>
                <a:rPr lang="en-US" sz="1600" dirty="0" err="1">
                  <a:effectLst/>
                  <a:latin typeface="Comic Sans MS" panose="030F0702030302020204" pitchFamily="66" charset="0"/>
                  <a:ea typeface="Calibri" panose="020F0502020204030204" pitchFamily="34" charset="0"/>
                </a:rPr>
                <a:t>Vasile</a:t>
              </a:r>
              <a:r>
                <a:rPr lang="en-US" sz="1600" dirty="0">
                  <a:effectLst/>
                  <a:latin typeface="Comic Sans MS" panose="030F0702030302020204" pitchFamily="66" charset="0"/>
                  <a:ea typeface="Calibri" panose="020F0502020204030204" pitchFamily="34" charset="0"/>
                </a:rPr>
                <a:t>, V.-A. </a:t>
              </a:r>
              <a:r>
                <a:rPr lang="en-US" sz="1600" dirty="0" err="1">
                  <a:effectLst/>
                  <a:latin typeface="Comic Sans MS" panose="030F0702030302020204" pitchFamily="66" charset="0"/>
                  <a:ea typeface="Calibri" panose="020F0502020204030204" pitchFamily="34" charset="0"/>
                </a:rPr>
                <a:t>Surdu</a:t>
              </a:r>
              <a:r>
                <a:rPr lang="en-US" sz="1600" dirty="0">
                  <a:effectLst/>
                  <a:latin typeface="Comic Sans MS" panose="030F0702030302020204" pitchFamily="66" charset="0"/>
                  <a:ea typeface="Calibri" panose="020F0502020204030204" pitchFamily="34" charset="0"/>
                </a:rPr>
                <a:t>, A.-I. </a:t>
              </a:r>
              <a:r>
                <a:rPr lang="en-US" sz="1600" dirty="0" err="1">
                  <a:effectLst/>
                  <a:latin typeface="Comic Sans MS" panose="030F0702030302020204" pitchFamily="66" charset="0"/>
                  <a:ea typeface="Calibri" panose="020F0502020204030204" pitchFamily="34" charset="0"/>
                </a:rPr>
                <a:t>Nicoara</a:t>
              </a:r>
              <a:r>
                <a:rPr lang="en-US" sz="1600" dirty="0">
                  <a:effectLst/>
                  <a:latin typeface="Comic Sans MS" panose="030F0702030302020204" pitchFamily="66" charset="0"/>
                  <a:ea typeface="Calibri" panose="020F0502020204030204" pitchFamily="34" charset="0"/>
                </a:rPr>
                <a:t>,  F. </a:t>
              </a:r>
              <a:r>
                <a:rPr lang="en-US" sz="1600" dirty="0" err="1">
                  <a:effectLst/>
                  <a:latin typeface="Comic Sans MS" panose="030F0702030302020204" pitchFamily="66" charset="0"/>
                  <a:ea typeface="Calibri" panose="020F0502020204030204" pitchFamily="34" charset="0"/>
                </a:rPr>
                <a:t>Neatu</a:t>
              </a:r>
              <a:r>
                <a:rPr lang="en-US" sz="1600" dirty="0">
                  <a:effectLst/>
                  <a:latin typeface="Comic Sans MS" panose="030F0702030302020204" pitchFamily="66" charset="0"/>
                  <a:ea typeface="Calibri" panose="020F0502020204030204" pitchFamily="34" charset="0"/>
                </a:rPr>
                <a:t>, I. </a:t>
              </a:r>
              <a:r>
                <a:rPr lang="en-US" sz="1600" dirty="0" err="1">
                  <a:effectLst/>
                  <a:latin typeface="Comic Sans MS" panose="030F0702030302020204" pitchFamily="66" charset="0"/>
                  <a:ea typeface="Calibri" panose="020F0502020204030204" pitchFamily="34" charset="0"/>
                </a:rPr>
                <a:t>Pintilie</a:t>
              </a:r>
              <a:r>
                <a:rPr lang="en-US" sz="1600" dirty="0">
                  <a:effectLst/>
                  <a:latin typeface="Comic Sans MS" panose="030F0702030302020204" pitchFamily="66" charset="0"/>
                  <a:ea typeface="Calibri" panose="020F0502020204030204" pitchFamily="34" charset="0"/>
                </a:rPr>
                <a:t> </a:t>
              </a:r>
              <a:r>
                <a:rPr lang="en-US" sz="1600" dirty="0" err="1">
                  <a:effectLst/>
                  <a:latin typeface="Comic Sans MS" panose="030F0702030302020204" pitchFamily="66" charset="0"/>
                  <a:ea typeface="Calibri" panose="020F0502020204030204" pitchFamily="34" charset="0"/>
                </a:rPr>
                <a:t>si</a:t>
              </a:r>
              <a:r>
                <a:rPr lang="en-US" sz="1600" dirty="0">
                  <a:effectLst/>
                  <a:latin typeface="Comic Sans MS" panose="030F0702030302020204" pitchFamily="66" charset="0"/>
                  <a:ea typeface="Calibri" panose="020F0502020204030204" pitchFamily="34" charset="0"/>
                </a:rPr>
                <a:t> D. Visinescu,  </a:t>
              </a:r>
              <a:r>
                <a:rPr lang="en-US" sz="1600" i="1" dirty="0">
                  <a:effectLst/>
                  <a:latin typeface="Comic Sans MS" panose="030F0702030302020204" pitchFamily="66" charset="0"/>
                  <a:ea typeface="Calibri" panose="020F0502020204030204" pitchFamily="34" charset="0"/>
                </a:rPr>
                <a:t>Dalton Trans. </a:t>
              </a:r>
              <a:r>
                <a:rPr lang="en-US" sz="1600" b="1" dirty="0">
                  <a:effectLst/>
                  <a:latin typeface="Comic Sans MS" panose="030F0702030302020204" pitchFamily="66" charset="0"/>
                  <a:ea typeface="Calibri" panose="020F0502020204030204" pitchFamily="34" charset="0"/>
                </a:rPr>
                <a:t>2023, </a:t>
              </a:r>
              <a:r>
                <a:rPr lang="en-US" sz="1600" i="1" dirty="0">
                  <a:effectLst/>
                  <a:latin typeface="Comic Sans MS" panose="030F0702030302020204" pitchFamily="66" charset="0"/>
                  <a:ea typeface="Calibri" panose="020F0502020204030204" pitchFamily="34" charset="0"/>
                </a:rPr>
                <a:t>52, 10386–10401</a:t>
              </a:r>
              <a:endParaRPr lang="en-US" sz="1600" dirty="0">
                <a:latin typeface="Comic Sans MS" panose="030F0702030302020204" pitchFamily="66" charset="0"/>
              </a:endParaRPr>
            </a:p>
          </p:txBody>
        </p:sp>
        <p:sp>
          <p:nvSpPr>
            <p:cNvPr id="8" name="TextBox 7">
              <a:extLst>
                <a:ext uri="{FF2B5EF4-FFF2-40B4-BE49-F238E27FC236}">
                  <a16:creationId xmlns:a16="http://schemas.microsoft.com/office/drawing/2014/main" id="{0EA2D8ED-A5B4-B57C-270E-CD100B5DFACB}"/>
                </a:ext>
              </a:extLst>
            </p:cNvPr>
            <p:cNvSpPr txBox="1"/>
            <p:nvPr/>
          </p:nvSpPr>
          <p:spPr>
            <a:xfrm>
              <a:off x="318188" y="4801050"/>
              <a:ext cx="10619264" cy="584775"/>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Scrutinizing copper-based materials for the development of “green” non-enzymatic electrochemical sensors</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grpSp>
      <p:sp>
        <p:nvSpPr>
          <p:cNvPr id="11" name="TextBox 10">
            <a:extLst>
              <a:ext uri="{FF2B5EF4-FFF2-40B4-BE49-F238E27FC236}">
                <a16:creationId xmlns:a16="http://schemas.microsoft.com/office/drawing/2014/main" id="{07437A36-1DFE-B622-9E6B-50D69AD5E2A8}"/>
              </a:ext>
            </a:extLst>
          </p:cNvPr>
          <p:cNvSpPr txBox="1"/>
          <p:nvPr/>
        </p:nvSpPr>
        <p:spPr>
          <a:xfrm>
            <a:off x="280799" y="2335551"/>
            <a:ext cx="5628464" cy="338554"/>
          </a:xfrm>
          <a:prstGeom prst="rect">
            <a:avLst/>
          </a:prstGeom>
          <a:noFill/>
        </p:spPr>
        <p:txBody>
          <a:bodyPr wrap="none" rtlCol="0">
            <a:spAutoFit/>
          </a:bodyPr>
          <a:lstStyle/>
          <a:p>
            <a:pPr algn="just"/>
            <a:r>
              <a:rPr lang="en-US" sz="1600" b="1" dirty="0">
                <a:solidFill>
                  <a:srgbClr val="C00000"/>
                </a:solidFill>
                <a:latin typeface="Comic Sans MS" panose="030F0902030302020204" pitchFamily="66" charset="0"/>
              </a:rPr>
              <a:t>1 submitted ISI paper with the status “under review”</a:t>
            </a:r>
            <a:endParaRPr lang="x-none" sz="1600" b="1" dirty="0">
              <a:solidFill>
                <a:srgbClr val="C00000"/>
              </a:solidFill>
              <a:latin typeface="Comic Sans MS" panose="030F0902030302020204" pitchFamily="66" charset="0"/>
            </a:endParaRPr>
          </a:p>
        </p:txBody>
      </p:sp>
      <p:sp>
        <p:nvSpPr>
          <p:cNvPr id="12" name="TextBox 11">
            <a:extLst>
              <a:ext uri="{FF2B5EF4-FFF2-40B4-BE49-F238E27FC236}">
                <a16:creationId xmlns:a16="http://schemas.microsoft.com/office/drawing/2014/main" id="{429A18F2-8434-884D-EA19-6C85BC1A7C10}"/>
              </a:ext>
            </a:extLst>
          </p:cNvPr>
          <p:cNvSpPr txBox="1"/>
          <p:nvPr/>
        </p:nvSpPr>
        <p:spPr>
          <a:xfrm>
            <a:off x="243410" y="2851827"/>
            <a:ext cx="10694041"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Novel sustainable honey-derived </a:t>
            </a:r>
            <a:r>
              <a:rPr lang="en-US" sz="1600" i="1" dirty="0" err="1">
                <a:effectLst/>
                <a:latin typeface="Comic Sans MS" panose="030F0702030302020204" pitchFamily="66" charset="0"/>
                <a:ea typeface="Calibri" panose="020F0502020204030204" pitchFamily="34" charset="0"/>
              </a:rPr>
              <a:t>hydrochar</a:t>
            </a:r>
            <a:r>
              <a:rPr lang="en-US" sz="1600" i="1" dirty="0">
                <a:effectLst/>
                <a:latin typeface="Comic Sans MS" panose="030F0702030302020204" pitchFamily="66" charset="0"/>
                <a:ea typeface="Calibri" panose="020F0502020204030204" pitchFamily="34" charset="0"/>
              </a:rPr>
              <a:t> containing TEMPO† free radical for degradation of aqueous organic pollutants (TEMPO=2,2,6,6-tetramethylpiperidine-1-oxyl)</a:t>
            </a:r>
            <a:r>
              <a:rPr lang="en-US" sz="1600" dirty="0">
                <a:effectLst/>
                <a:latin typeface="Comic Sans MS" panose="030F0702030302020204" pitchFamily="66" charset="0"/>
                <a:ea typeface="Calibri" panose="020F0502020204030204" pitchFamily="34" charset="0"/>
              </a:rPr>
              <a:t>, M.-G. Alexandru, A.-C.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 O. Carp, 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C. D. Ene, B. S. </a:t>
            </a:r>
            <a:r>
              <a:rPr lang="en-US" sz="1600" dirty="0" err="1">
                <a:effectLst/>
                <a:latin typeface="Comic Sans MS" panose="030F0702030302020204" pitchFamily="66" charset="0"/>
                <a:ea typeface="Calibri" panose="020F0502020204030204" pitchFamily="34" charset="0"/>
              </a:rPr>
              <a:t>Vasile</a:t>
            </a:r>
            <a:r>
              <a:rPr lang="en-US" sz="1600" dirty="0">
                <a:effectLst/>
                <a:latin typeface="Comic Sans MS" panose="030F0702030302020204" pitchFamily="66" charset="0"/>
                <a:ea typeface="Calibri" panose="020F0502020204030204" pitchFamily="34" charset="0"/>
              </a:rPr>
              <a:t>, V.-A. </a:t>
            </a:r>
            <a:r>
              <a:rPr lang="en-US" sz="1600" dirty="0" err="1">
                <a:effectLst/>
                <a:latin typeface="Comic Sans MS" panose="030F0702030302020204" pitchFamily="66" charset="0"/>
                <a:ea typeface="Calibri" panose="020F0502020204030204" pitchFamily="34" charset="0"/>
              </a:rPr>
              <a:t>Surdu</a:t>
            </a:r>
            <a:r>
              <a:rPr lang="en-US" sz="1600" dirty="0">
                <a:effectLst/>
                <a:latin typeface="Comic Sans MS" panose="030F0702030302020204" pitchFamily="66" charset="0"/>
                <a:ea typeface="Calibri" panose="020F0502020204030204" pitchFamily="34" charset="0"/>
              </a:rPr>
              <a:t>, A.-I. </a:t>
            </a:r>
            <a:r>
              <a:rPr lang="en-US" sz="1600" dirty="0" err="1">
                <a:effectLst/>
                <a:latin typeface="Comic Sans MS" panose="030F0702030302020204" pitchFamily="66" charset="0"/>
                <a:ea typeface="Calibri" panose="020F0502020204030204" pitchFamily="34" charset="0"/>
              </a:rPr>
              <a:t>Nicoara</a:t>
            </a:r>
            <a:r>
              <a:rPr lang="en-US" sz="1600" dirty="0">
                <a:effectLst/>
                <a:latin typeface="Comic Sans MS" panose="030F0702030302020204" pitchFamily="66" charset="0"/>
                <a:ea typeface="Calibri" panose="020F0502020204030204" pitchFamily="34" charset="0"/>
              </a:rPr>
              <a:t>,  F. </a:t>
            </a:r>
            <a:r>
              <a:rPr lang="en-US" sz="1600" dirty="0" err="1">
                <a:effectLst/>
                <a:latin typeface="Comic Sans MS" panose="030F0702030302020204" pitchFamily="66" charset="0"/>
                <a:ea typeface="Calibri" panose="020F0502020204030204" pitchFamily="34" charset="0"/>
              </a:rPr>
              <a:t>Neatu</a:t>
            </a:r>
            <a:r>
              <a:rPr lang="en-US" sz="1600" dirty="0">
                <a:effectLst/>
                <a:latin typeface="Comic Sans MS" panose="030F0702030302020204" pitchFamily="66" charset="0"/>
                <a:ea typeface="Calibri" panose="020F0502020204030204" pitchFamily="34" charset="0"/>
              </a:rPr>
              <a:t>, I. </a:t>
            </a:r>
            <a:r>
              <a:rPr lang="en-US" sz="1600" dirty="0" err="1">
                <a:effectLst/>
                <a:latin typeface="Comic Sans MS" panose="030F0702030302020204" pitchFamily="66" charset="0"/>
                <a:ea typeface="Calibri" panose="020F0502020204030204" pitchFamily="34" charset="0"/>
              </a:rPr>
              <a:t>Pintilie</a:t>
            </a:r>
            <a:r>
              <a:rPr lang="en-US" sz="1600" dirty="0">
                <a:effectLst/>
                <a:latin typeface="Comic Sans MS" panose="030F0702030302020204" pitchFamily="66" charset="0"/>
                <a:ea typeface="Calibri" panose="020F0502020204030204" pitchFamily="34" charset="0"/>
              </a:rPr>
              <a:t> </a:t>
            </a:r>
            <a:r>
              <a:rPr lang="en-US" sz="1600" dirty="0" err="1">
                <a:effectLst/>
                <a:latin typeface="Comic Sans MS" panose="030F0702030302020204" pitchFamily="66" charset="0"/>
                <a:ea typeface="Calibri" panose="020F0502020204030204" pitchFamily="34" charset="0"/>
              </a:rPr>
              <a:t>si</a:t>
            </a:r>
            <a:r>
              <a:rPr lang="en-US" sz="1600" dirty="0">
                <a:effectLst/>
                <a:latin typeface="Comic Sans MS" panose="030F0702030302020204" pitchFamily="66" charset="0"/>
                <a:ea typeface="Calibri" panose="020F0502020204030204" pitchFamily="34" charset="0"/>
              </a:rPr>
              <a:t> D. Visinescu,  </a:t>
            </a:r>
            <a:r>
              <a:rPr lang="en-US" sz="1600" i="1" dirty="0">
                <a:effectLst/>
                <a:latin typeface="Comic Sans MS" panose="030F0702030302020204" pitchFamily="66" charset="0"/>
                <a:ea typeface="Calibri" panose="020F0502020204030204" pitchFamily="34" charset="0"/>
              </a:rPr>
              <a:t>Dalton Trans. </a:t>
            </a:r>
            <a:r>
              <a:rPr lang="en-US" sz="1600" b="1" dirty="0">
                <a:effectLst/>
                <a:latin typeface="Comic Sans MS" panose="030F0702030302020204" pitchFamily="66" charset="0"/>
                <a:ea typeface="Calibri" panose="020F0502020204030204" pitchFamily="34" charset="0"/>
              </a:rPr>
              <a:t>2023, </a:t>
            </a:r>
            <a:r>
              <a:rPr lang="en-US" sz="1600" i="1" dirty="0">
                <a:effectLst/>
                <a:latin typeface="Comic Sans MS" panose="030F0702030302020204" pitchFamily="66" charset="0"/>
                <a:ea typeface="Calibri" panose="020F0502020204030204" pitchFamily="34" charset="0"/>
              </a:rPr>
              <a:t>52, 10386–10401</a:t>
            </a:r>
            <a:endParaRPr lang="en-US" sz="1600" dirty="0">
              <a:latin typeface="Comic Sans MS" panose="030F0702030302020204" pitchFamily="66" charset="0"/>
            </a:endParaRPr>
          </a:p>
        </p:txBody>
      </p:sp>
      <p:sp>
        <p:nvSpPr>
          <p:cNvPr id="5" name="TextBox 4">
            <a:extLst>
              <a:ext uri="{FF2B5EF4-FFF2-40B4-BE49-F238E27FC236}">
                <a16:creationId xmlns:a16="http://schemas.microsoft.com/office/drawing/2014/main" id="{712756E8-4A77-9527-1D2E-CC3FBDC67D90}"/>
              </a:ext>
            </a:extLst>
          </p:cNvPr>
          <p:cNvSpPr txBox="1"/>
          <p:nvPr/>
        </p:nvSpPr>
        <p:spPr>
          <a:xfrm>
            <a:off x="280799" y="4312433"/>
            <a:ext cx="2735044" cy="338554"/>
          </a:xfrm>
          <a:prstGeom prst="rect">
            <a:avLst/>
          </a:prstGeom>
          <a:noFill/>
        </p:spPr>
        <p:txBody>
          <a:bodyPr wrap="none" rtlCol="0">
            <a:spAutoFit/>
          </a:bodyPr>
          <a:lstStyle/>
          <a:p>
            <a:pPr algn="just"/>
            <a:r>
              <a:rPr lang="en-US" sz="1600" b="1" dirty="0">
                <a:solidFill>
                  <a:srgbClr val="C00000"/>
                </a:solidFill>
                <a:latin typeface="Comic Sans MS" panose="030F0702030302020204" pitchFamily="66" charset="0"/>
              </a:rPr>
              <a:t>Manuscript in preparation</a:t>
            </a:r>
          </a:p>
        </p:txBody>
      </p:sp>
    </p:spTree>
    <p:extLst>
      <p:ext uri="{BB962C8B-B14F-4D97-AF65-F5344CB8AC3E}">
        <p14:creationId xmlns:p14="http://schemas.microsoft.com/office/powerpoint/2010/main" val="2371444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C90EFC-CA48-4E28-1796-3DAE3A44DEA6}"/>
              </a:ext>
            </a:extLst>
          </p:cNvPr>
          <p:cNvGrpSpPr/>
          <p:nvPr/>
        </p:nvGrpSpPr>
        <p:grpSpPr>
          <a:xfrm>
            <a:off x="66355" y="72068"/>
            <a:ext cx="11768745" cy="6776461"/>
            <a:chOff x="66355" y="72068"/>
            <a:chExt cx="11768745" cy="6776461"/>
          </a:xfrm>
        </p:grpSpPr>
        <p:grpSp>
          <p:nvGrpSpPr>
            <p:cNvPr id="3" name="Group 2">
              <a:extLst>
                <a:ext uri="{FF2B5EF4-FFF2-40B4-BE49-F238E27FC236}">
                  <a16:creationId xmlns:a16="http://schemas.microsoft.com/office/drawing/2014/main" id="{340902CC-3459-CADC-7E06-06293D22C0F4}"/>
                </a:ext>
              </a:extLst>
            </p:cNvPr>
            <p:cNvGrpSpPr/>
            <p:nvPr/>
          </p:nvGrpSpPr>
          <p:grpSpPr>
            <a:xfrm>
              <a:off x="230697" y="72068"/>
              <a:ext cx="11604403" cy="6776461"/>
              <a:chOff x="231786" y="109286"/>
              <a:chExt cx="11604403" cy="6776461"/>
            </a:xfrm>
          </p:grpSpPr>
          <p:grpSp>
            <p:nvGrpSpPr>
              <p:cNvPr id="7" name="Group 6">
                <a:extLst>
                  <a:ext uri="{FF2B5EF4-FFF2-40B4-BE49-F238E27FC236}">
                    <a16:creationId xmlns:a16="http://schemas.microsoft.com/office/drawing/2014/main" id="{10FC3385-0633-ED2E-0320-6559739D0910}"/>
                  </a:ext>
                </a:extLst>
              </p:cNvPr>
              <p:cNvGrpSpPr/>
              <p:nvPr/>
            </p:nvGrpSpPr>
            <p:grpSpPr>
              <a:xfrm>
                <a:off x="353576" y="118537"/>
                <a:ext cx="3672209" cy="2910521"/>
                <a:chOff x="124318" y="-136294"/>
                <a:chExt cx="5195689" cy="3801104"/>
              </a:xfrm>
            </p:grpSpPr>
            <p:pic>
              <p:nvPicPr>
                <p:cNvPr id="74" name="Picture 73">
                  <a:extLst>
                    <a:ext uri="{FF2B5EF4-FFF2-40B4-BE49-F238E27FC236}">
                      <a16:creationId xmlns:a16="http://schemas.microsoft.com/office/drawing/2014/main" id="{A425E3C1-288F-2185-2E84-5B0CBA1FF593}"/>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68354" y="79430"/>
                  <a:ext cx="911966" cy="987961"/>
                </a:xfrm>
                <a:prstGeom prst="rect">
                  <a:avLst/>
                </a:prstGeom>
              </p:spPr>
            </p:pic>
            <p:pic>
              <p:nvPicPr>
                <p:cNvPr id="75" name="Picture 74">
                  <a:extLst>
                    <a:ext uri="{FF2B5EF4-FFF2-40B4-BE49-F238E27FC236}">
                      <a16:creationId xmlns:a16="http://schemas.microsoft.com/office/drawing/2014/main" id="{0A45CC8D-C376-DA8A-4B5D-F69E2663261D}"/>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23657" y="1058568"/>
                  <a:ext cx="3852660" cy="1059481"/>
                </a:xfrm>
                <a:prstGeom prst="rect">
                  <a:avLst/>
                </a:prstGeom>
              </p:spPr>
            </p:pic>
            <p:pic>
              <p:nvPicPr>
                <p:cNvPr id="76" name="Picture 75">
                  <a:extLst>
                    <a:ext uri="{FF2B5EF4-FFF2-40B4-BE49-F238E27FC236}">
                      <a16:creationId xmlns:a16="http://schemas.microsoft.com/office/drawing/2014/main" id="{AD642399-464D-8217-8AE7-3F2FFD30F750}"/>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7480" y="2135499"/>
                  <a:ext cx="5121118" cy="1332895"/>
                </a:xfrm>
                <a:prstGeom prst="rect">
                  <a:avLst/>
                </a:prstGeom>
              </p:spPr>
            </p:pic>
            <p:sp>
              <p:nvSpPr>
                <p:cNvPr id="77" name="TextBox 76">
                  <a:extLst>
                    <a:ext uri="{FF2B5EF4-FFF2-40B4-BE49-F238E27FC236}">
                      <a16:creationId xmlns:a16="http://schemas.microsoft.com/office/drawing/2014/main" id="{C4CD0FAE-5229-1DD8-5B8F-FE8B299FA325}"/>
                    </a:ext>
                  </a:extLst>
                </p:cNvPr>
                <p:cNvSpPr txBox="1"/>
                <p:nvPr/>
              </p:nvSpPr>
              <p:spPr>
                <a:xfrm>
                  <a:off x="1719738" y="355726"/>
                  <a:ext cx="418641"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G</a:t>
                  </a:r>
                </a:p>
              </p:txBody>
            </p:sp>
            <p:sp>
              <p:nvSpPr>
                <p:cNvPr id="78" name="TextBox 77">
                  <a:extLst>
                    <a:ext uri="{FF2B5EF4-FFF2-40B4-BE49-F238E27FC236}">
                      <a16:creationId xmlns:a16="http://schemas.microsoft.com/office/drawing/2014/main" id="{C97FABE6-8A5F-9A0D-84E9-6177BD5A8484}"/>
                    </a:ext>
                  </a:extLst>
                </p:cNvPr>
                <p:cNvSpPr txBox="1"/>
                <p:nvPr/>
              </p:nvSpPr>
              <p:spPr>
                <a:xfrm>
                  <a:off x="707507" y="2222732"/>
                  <a:ext cx="775721"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CS</a:t>
                  </a:r>
                </a:p>
              </p:txBody>
            </p:sp>
            <p:sp>
              <p:nvSpPr>
                <p:cNvPr id="79" name="TextBox 78">
                  <a:extLst>
                    <a:ext uri="{FF2B5EF4-FFF2-40B4-BE49-F238E27FC236}">
                      <a16:creationId xmlns:a16="http://schemas.microsoft.com/office/drawing/2014/main" id="{F303EEC4-D80C-FB98-494F-DCC142878C42}"/>
                    </a:ext>
                  </a:extLst>
                </p:cNvPr>
                <p:cNvSpPr txBox="1"/>
                <p:nvPr/>
              </p:nvSpPr>
              <p:spPr>
                <a:xfrm>
                  <a:off x="605288" y="1067392"/>
                  <a:ext cx="727032" cy="401953"/>
                </a:xfrm>
                <a:prstGeom prst="rect">
                  <a:avLst/>
                </a:prstGeom>
                <a:noFill/>
              </p:spPr>
              <p:txBody>
                <a:bodyPr wrap="square" rtlCol="0">
                  <a:spAutoFit/>
                </a:bodyPr>
                <a:lstStyle/>
                <a:p>
                  <a:r>
                    <a:rPr lang="en-RO" sz="1400" b="1" dirty="0">
                      <a:solidFill>
                        <a:schemeClr val="accent6">
                          <a:lumMod val="75000"/>
                        </a:schemeClr>
                      </a:solidFill>
                      <a:latin typeface="Arial" panose="020B0604020202020204" pitchFamily="34" charset="0"/>
                      <a:cs typeface="Arial" panose="020B0604020202020204" pitchFamily="34" charset="0"/>
                    </a:rPr>
                    <a:t>CR</a:t>
                  </a:r>
                </a:p>
              </p:txBody>
            </p:sp>
            <p:sp>
              <p:nvSpPr>
                <p:cNvPr id="80" name="Rounded Rectangle 22">
                  <a:extLst>
                    <a:ext uri="{FF2B5EF4-FFF2-40B4-BE49-F238E27FC236}">
                      <a16:creationId xmlns:a16="http://schemas.microsoft.com/office/drawing/2014/main" id="{806914F2-FD8A-4F2D-3F91-84E063068E8F}"/>
                    </a:ext>
                  </a:extLst>
                </p:cNvPr>
                <p:cNvSpPr/>
                <p:nvPr/>
              </p:nvSpPr>
              <p:spPr>
                <a:xfrm>
                  <a:off x="124318" y="-136294"/>
                  <a:ext cx="5195689" cy="3801104"/>
                </a:xfrm>
                <a:prstGeom prst="roundRect">
                  <a:avLst/>
                </a:prstGeom>
                <a:no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dirty="0"/>
                </a:p>
              </p:txBody>
            </p:sp>
          </p:grpSp>
          <p:pic>
            <p:nvPicPr>
              <p:cNvPr id="8" name="Picture 7">
                <a:extLst>
                  <a:ext uri="{FF2B5EF4-FFF2-40B4-BE49-F238E27FC236}">
                    <a16:creationId xmlns:a16="http://schemas.microsoft.com/office/drawing/2014/main" id="{0E3FAA0B-1624-B700-F717-CF3BEF197753}"/>
                  </a:ext>
                </a:extLst>
              </p:cNvPr>
              <p:cNvPicPr>
                <a:picLocks noChangeAspect="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Lst>
              </a:blip>
              <a:srcRect l="11785" t="12066" r="74967" b="69978"/>
              <a:stretch/>
            </p:blipFill>
            <p:spPr>
              <a:xfrm>
                <a:off x="807215" y="3755426"/>
                <a:ext cx="989646" cy="958587"/>
              </a:xfrm>
              <a:prstGeom prst="rect">
                <a:avLst/>
              </a:prstGeom>
            </p:spPr>
          </p:pic>
          <p:pic>
            <p:nvPicPr>
              <p:cNvPr id="9" name="Picture 8">
                <a:extLst>
                  <a:ext uri="{FF2B5EF4-FFF2-40B4-BE49-F238E27FC236}">
                    <a16:creationId xmlns:a16="http://schemas.microsoft.com/office/drawing/2014/main" id="{CBDBB9AF-1A77-9DC7-01C1-B9C627C5B81B}"/>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23901" y="2974888"/>
                <a:ext cx="791424" cy="958587"/>
              </a:xfrm>
              <a:prstGeom prst="rect">
                <a:avLst/>
              </a:prstGeom>
            </p:spPr>
          </p:pic>
          <p:pic>
            <p:nvPicPr>
              <p:cNvPr id="10" name="Picture 9">
                <a:extLst>
                  <a:ext uri="{FF2B5EF4-FFF2-40B4-BE49-F238E27FC236}">
                    <a16:creationId xmlns:a16="http://schemas.microsoft.com/office/drawing/2014/main" id="{A7505241-9E43-A304-5542-951CC46F016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1786" y="3089913"/>
                <a:ext cx="795114" cy="786316"/>
              </a:xfrm>
              <a:prstGeom prst="rect">
                <a:avLst/>
              </a:prstGeom>
            </p:spPr>
          </p:pic>
          <p:pic>
            <p:nvPicPr>
              <p:cNvPr id="11" name="Picture 10">
                <a:extLst>
                  <a:ext uri="{FF2B5EF4-FFF2-40B4-BE49-F238E27FC236}">
                    <a16:creationId xmlns:a16="http://schemas.microsoft.com/office/drawing/2014/main" id="{A26D1FFF-B90A-6F76-E5E6-9A3195A4DA2B}"/>
                  </a:ext>
                </a:extLst>
              </p:cNvPr>
              <p:cNvPicPr>
                <a:picLocks noChangeAspect="1"/>
              </p:cNvPicPr>
              <p:nvPr/>
            </p:nvPicPr>
            <p:blipFill>
              <a:blip r:embed="rId9"/>
              <a:stretch>
                <a:fillRect/>
              </a:stretch>
            </p:blipFill>
            <p:spPr>
              <a:xfrm>
                <a:off x="4759039" y="421357"/>
                <a:ext cx="718984" cy="718984"/>
              </a:xfrm>
              <a:prstGeom prst="rect">
                <a:avLst/>
              </a:prstGeom>
            </p:spPr>
          </p:pic>
          <p:cxnSp>
            <p:nvCxnSpPr>
              <p:cNvPr id="12" name="Connector: Curved 11">
                <a:extLst>
                  <a:ext uri="{FF2B5EF4-FFF2-40B4-BE49-F238E27FC236}">
                    <a16:creationId xmlns:a16="http://schemas.microsoft.com/office/drawing/2014/main" id="{BC3275E8-39D3-C4F8-5F51-4A4988594B83}"/>
                  </a:ext>
                </a:extLst>
              </p:cNvPr>
              <p:cNvCxnSpPr>
                <a:cxnSpLocks/>
              </p:cNvCxnSpPr>
              <p:nvPr/>
            </p:nvCxnSpPr>
            <p:spPr>
              <a:xfrm rot="10800000" flipV="1">
                <a:off x="4944828" y="2147356"/>
                <a:ext cx="620640" cy="439935"/>
              </a:xfrm>
              <a:prstGeom prst="curved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72BE3DF5-9352-A361-15BD-DD4CED5BF9F3}"/>
                  </a:ext>
                </a:extLst>
              </p:cNvPr>
              <p:cNvCxnSpPr>
                <a:cxnSpLocks/>
              </p:cNvCxnSpPr>
              <p:nvPr/>
            </p:nvCxnSpPr>
            <p:spPr>
              <a:xfrm rot="10800000" flipV="1">
                <a:off x="4843965" y="1903504"/>
                <a:ext cx="721503" cy="376611"/>
              </a:xfrm>
              <a:prstGeom prst="curved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367C12F4-C9C3-671D-3BBD-EF74A22B1731}"/>
                  </a:ext>
                </a:extLst>
              </p:cNvPr>
              <p:cNvCxnSpPr>
                <a:cxnSpLocks/>
              </p:cNvCxnSpPr>
              <p:nvPr/>
            </p:nvCxnSpPr>
            <p:spPr>
              <a:xfrm rot="10800000" flipH="1" flipV="1">
                <a:off x="4679761" y="2689355"/>
                <a:ext cx="903445" cy="510004"/>
              </a:xfrm>
              <a:prstGeom prst="curvedConnector3">
                <a:avLst>
                  <a:gd name="adj1" fmla="val 489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CFB376-6042-4DD6-B823-54DEB509C773}"/>
                  </a:ext>
                </a:extLst>
              </p:cNvPr>
              <p:cNvSpPr txBox="1"/>
              <p:nvPr/>
            </p:nvSpPr>
            <p:spPr>
              <a:xfrm>
                <a:off x="4788953" y="1209027"/>
                <a:ext cx="67197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SHC</a:t>
                </a:r>
              </a:p>
            </p:txBody>
          </p:sp>
          <p:sp>
            <p:nvSpPr>
              <p:cNvPr id="16" name="TextBox 15">
                <a:extLst>
                  <a:ext uri="{FF2B5EF4-FFF2-40B4-BE49-F238E27FC236}">
                    <a16:creationId xmlns:a16="http://schemas.microsoft.com/office/drawing/2014/main" id="{8EE3F15B-CEA0-0289-FC90-6FFBA34A14D1}"/>
                  </a:ext>
                </a:extLst>
              </p:cNvPr>
              <p:cNvSpPr txBox="1"/>
              <p:nvPr/>
            </p:nvSpPr>
            <p:spPr>
              <a:xfrm>
                <a:off x="908850" y="4659843"/>
                <a:ext cx="71045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MHC</a:t>
                </a:r>
              </a:p>
            </p:txBody>
          </p:sp>
          <p:sp>
            <p:nvSpPr>
              <p:cNvPr id="17" name="TextBox 16">
                <a:extLst>
                  <a:ext uri="{FF2B5EF4-FFF2-40B4-BE49-F238E27FC236}">
                    <a16:creationId xmlns:a16="http://schemas.microsoft.com/office/drawing/2014/main" id="{7BABBB57-3CCE-1A07-6456-32B905688DDF}"/>
                  </a:ext>
                </a:extLst>
              </p:cNvPr>
              <p:cNvSpPr txBox="1"/>
              <p:nvPr/>
            </p:nvSpPr>
            <p:spPr>
              <a:xfrm>
                <a:off x="4416660" y="2920835"/>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HC</a:t>
                </a:r>
              </a:p>
            </p:txBody>
          </p:sp>
          <p:grpSp>
            <p:nvGrpSpPr>
              <p:cNvPr id="18" name="Group 17">
                <a:extLst>
                  <a:ext uri="{FF2B5EF4-FFF2-40B4-BE49-F238E27FC236}">
                    <a16:creationId xmlns:a16="http://schemas.microsoft.com/office/drawing/2014/main" id="{DCFC921D-E607-9512-C397-833E38B27A17}"/>
                  </a:ext>
                </a:extLst>
              </p:cNvPr>
              <p:cNvGrpSpPr/>
              <p:nvPr/>
            </p:nvGrpSpPr>
            <p:grpSpPr>
              <a:xfrm>
                <a:off x="6276238" y="484892"/>
                <a:ext cx="718984" cy="718984"/>
                <a:chOff x="9013557" y="1107215"/>
                <a:chExt cx="718984" cy="718984"/>
              </a:xfrm>
            </p:grpSpPr>
            <p:pic>
              <p:nvPicPr>
                <p:cNvPr id="68" name="Picture 67">
                  <a:extLst>
                    <a:ext uri="{FF2B5EF4-FFF2-40B4-BE49-F238E27FC236}">
                      <a16:creationId xmlns:a16="http://schemas.microsoft.com/office/drawing/2014/main" id="{FB397B3F-6D30-936B-42ED-DD655344EAA9}"/>
                    </a:ext>
                  </a:extLst>
                </p:cNvPr>
                <p:cNvPicPr>
                  <a:picLocks noChangeAspect="1"/>
                </p:cNvPicPr>
                <p:nvPr/>
              </p:nvPicPr>
              <p:blipFill>
                <a:blip r:embed="rId9"/>
                <a:stretch>
                  <a:fillRect/>
                </a:stretch>
              </p:blipFill>
              <p:spPr>
                <a:xfrm>
                  <a:off x="9013557" y="1107215"/>
                  <a:ext cx="718984" cy="718984"/>
                </a:xfrm>
                <a:prstGeom prst="rect">
                  <a:avLst/>
                </a:prstGeom>
              </p:spPr>
            </p:pic>
            <p:pic>
              <p:nvPicPr>
                <p:cNvPr id="69" name="Picture 68">
                  <a:extLst>
                    <a:ext uri="{FF2B5EF4-FFF2-40B4-BE49-F238E27FC236}">
                      <a16:creationId xmlns:a16="http://schemas.microsoft.com/office/drawing/2014/main" id="{91BF58CA-AD03-554D-928D-9081AB8A73B5}"/>
                    </a:ext>
                  </a:extLst>
                </p:cNvPr>
                <p:cNvPicPr>
                  <a:picLocks noChangeAspect="1"/>
                </p:cNvPicPr>
                <p:nvPr/>
              </p:nvPicPr>
              <p:blipFill>
                <a:blip r:embed="rId10"/>
                <a:stretch>
                  <a:fillRect/>
                </a:stretch>
              </p:blipFill>
              <p:spPr>
                <a:xfrm>
                  <a:off x="9318180" y="1254829"/>
                  <a:ext cx="109738" cy="115834"/>
                </a:xfrm>
                <a:prstGeom prst="rect">
                  <a:avLst/>
                </a:prstGeom>
              </p:spPr>
            </p:pic>
            <p:pic>
              <p:nvPicPr>
                <p:cNvPr id="70" name="Picture 69">
                  <a:extLst>
                    <a:ext uri="{FF2B5EF4-FFF2-40B4-BE49-F238E27FC236}">
                      <a16:creationId xmlns:a16="http://schemas.microsoft.com/office/drawing/2014/main" id="{ED21F28F-B54B-799C-666C-9E78B04C9AF5}"/>
                    </a:ext>
                  </a:extLst>
                </p:cNvPr>
                <p:cNvPicPr>
                  <a:picLocks noChangeAspect="1"/>
                </p:cNvPicPr>
                <p:nvPr/>
              </p:nvPicPr>
              <p:blipFill>
                <a:blip r:embed="rId10"/>
                <a:stretch>
                  <a:fillRect/>
                </a:stretch>
              </p:blipFill>
              <p:spPr>
                <a:xfrm>
                  <a:off x="9118307" y="1411166"/>
                  <a:ext cx="109738" cy="115834"/>
                </a:xfrm>
                <a:prstGeom prst="rect">
                  <a:avLst/>
                </a:prstGeom>
              </p:spPr>
            </p:pic>
            <p:pic>
              <p:nvPicPr>
                <p:cNvPr id="71" name="Picture 70">
                  <a:extLst>
                    <a:ext uri="{FF2B5EF4-FFF2-40B4-BE49-F238E27FC236}">
                      <a16:creationId xmlns:a16="http://schemas.microsoft.com/office/drawing/2014/main" id="{AF5D58E5-FEAC-D70E-3541-471736C57E73}"/>
                    </a:ext>
                  </a:extLst>
                </p:cNvPr>
                <p:cNvPicPr>
                  <a:picLocks noChangeAspect="1"/>
                </p:cNvPicPr>
                <p:nvPr/>
              </p:nvPicPr>
              <p:blipFill>
                <a:blip r:embed="rId10"/>
                <a:stretch>
                  <a:fillRect/>
                </a:stretch>
              </p:blipFill>
              <p:spPr>
                <a:xfrm>
                  <a:off x="9429025" y="1403014"/>
                  <a:ext cx="109738" cy="115834"/>
                </a:xfrm>
                <a:prstGeom prst="rect">
                  <a:avLst/>
                </a:prstGeom>
              </p:spPr>
            </p:pic>
            <p:pic>
              <p:nvPicPr>
                <p:cNvPr id="72" name="Picture 71">
                  <a:extLst>
                    <a:ext uri="{FF2B5EF4-FFF2-40B4-BE49-F238E27FC236}">
                      <a16:creationId xmlns:a16="http://schemas.microsoft.com/office/drawing/2014/main" id="{F155CA07-8575-4936-539B-B8CBBFBE1883}"/>
                    </a:ext>
                  </a:extLst>
                </p:cNvPr>
                <p:cNvPicPr>
                  <a:picLocks noChangeAspect="1"/>
                </p:cNvPicPr>
                <p:nvPr/>
              </p:nvPicPr>
              <p:blipFill>
                <a:blip r:embed="rId10"/>
                <a:stretch>
                  <a:fillRect/>
                </a:stretch>
              </p:blipFill>
              <p:spPr>
                <a:xfrm>
                  <a:off x="9277926" y="1404236"/>
                  <a:ext cx="109738" cy="115834"/>
                </a:xfrm>
                <a:prstGeom prst="rect">
                  <a:avLst/>
                </a:prstGeom>
              </p:spPr>
            </p:pic>
            <p:pic>
              <p:nvPicPr>
                <p:cNvPr id="73" name="Picture 72">
                  <a:extLst>
                    <a:ext uri="{FF2B5EF4-FFF2-40B4-BE49-F238E27FC236}">
                      <a16:creationId xmlns:a16="http://schemas.microsoft.com/office/drawing/2014/main" id="{D09DFEDC-61B1-CCF0-E8AE-59E17764448A}"/>
                    </a:ext>
                  </a:extLst>
                </p:cNvPr>
                <p:cNvPicPr>
                  <a:picLocks noChangeAspect="1"/>
                </p:cNvPicPr>
                <p:nvPr/>
              </p:nvPicPr>
              <p:blipFill>
                <a:blip r:embed="rId10"/>
                <a:stretch>
                  <a:fillRect/>
                </a:stretch>
              </p:blipFill>
              <p:spPr>
                <a:xfrm>
                  <a:off x="9373049" y="1556078"/>
                  <a:ext cx="109738" cy="115834"/>
                </a:xfrm>
                <a:prstGeom prst="rect">
                  <a:avLst/>
                </a:prstGeom>
              </p:spPr>
            </p:pic>
          </p:grpSp>
          <p:pic>
            <p:nvPicPr>
              <p:cNvPr id="19" name="Picture 18">
                <a:extLst>
                  <a:ext uri="{FF2B5EF4-FFF2-40B4-BE49-F238E27FC236}">
                    <a16:creationId xmlns:a16="http://schemas.microsoft.com/office/drawing/2014/main" id="{9D75D46F-89A6-08DD-34EC-0AA1E135774A}"/>
                  </a:ext>
                </a:extLst>
              </p:cNvPr>
              <p:cNvPicPr>
                <a:picLocks noChangeAspect="1"/>
              </p:cNvPicPr>
              <p:nvPr/>
            </p:nvPicPr>
            <p:blipFill>
              <a:blip r:embed="rId10"/>
              <a:stretch>
                <a:fillRect/>
              </a:stretch>
            </p:blipFill>
            <p:spPr>
              <a:xfrm>
                <a:off x="5776372" y="593467"/>
                <a:ext cx="109738" cy="115834"/>
              </a:xfrm>
              <a:prstGeom prst="rect">
                <a:avLst/>
              </a:prstGeom>
            </p:spPr>
          </p:pic>
          <p:grpSp>
            <p:nvGrpSpPr>
              <p:cNvPr id="20" name="Group 19">
                <a:extLst>
                  <a:ext uri="{FF2B5EF4-FFF2-40B4-BE49-F238E27FC236}">
                    <a16:creationId xmlns:a16="http://schemas.microsoft.com/office/drawing/2014/main" id="{B309EA82-4C47-9788-B829-36BC8E934074}"/>
                  </a:ext>
                </a:extLst>
              </p:cNvPr>
              <p:cNvGrpSpPr/>
              <p:nvPr/>
            </p:nvGrpSpPr>
            <p:grpSpPr>
              <a:xfrm>
                <a:off x="6470934" y="2063730"/>
                <a:ext cx="1113490" cy="982102"/>
                <a:chOff x="7325650" y="2524171"/>
                <a:chExt cx="1113490" cy="982102"/>
              </a:xfrm>
            </p:grpSpPr>
            <p:cxnSp>
              <p:nvCxnSpPr>
                <p:cNvPr id="53" name="Connector: Curved 52">
                  <a:extLst>
                    <a:ext uri="{FF2B5EF4-FFF2-40B4-BE49-F238E27FC236}">
                      <a16:creationId xmlns:a16="http://schemas.microsoft.com/office/drawing/2014/main" id="{E00B2B1C-6F57-080C-1E5E-960F137B25B1}"/>
                    </a:ext>
                  </a:extLst>
                </p:cNvPr>
                <p:cNvCxnSpPr/>
                <p:nvPr/>
              </p:nvCxnSpPr>
              <p:spPr>
                <a:xfrm flipV="1">
                  <a:off x="7713808" y="2607798"/>
                  <a:ext cx="608640" cy="417226"/>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11A04A68-9181-565B-259A-8E1463A4537A}"/>
                    </a:ext>
                  </a:extLst>
                </p:cNvPr>
                <p:cNvCxnSpPr>
                  <a:cxnSpLocks/>
                </p:cNvCxnSpPr>
                <p:nvPr/>
              </p:nvCxnSpPr>
              <p:spPr>
                <a:xfrm rot="5400000" flipH="1" flipV="1">
                  <a:off x="7250558" y="2765318"/>
                  <a:ext cx="571115" cy="364494"/>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82DDAF5E-92F4-0E53-F8BA-EB6A10C7AEEB}"/>
                    </a:ext>
                  </a:extLst>
                </p:cNvPr>
                <p:cNvCxnSpPr>
                  <a:cxnSpLocks/>
                </p:cNvCxnSpPr>
                <p:nvPr/>
              </p:nvCxnSpPr>
              <p:spPr>
                <a:xfrm rot="16200000" flipH="1">
                  <a:off x="7587929" y="3119430"/>
                  <a:ext cx="403274" cy="370411"/>
                </a:xfrm>
                <a:prstGeom prst="curvedConnector3">
                  <a:avLst/>
                </a:prstGeom>
                <a:ln w="38100"/>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DC3E2E92-BC86-F0A4-6043-5EC097B066F0}"/>
                    </a:ext>
                  </a:extLst>
                </p:cNvPr>
                <p:cNvPicPr>
                  <a:picLocks noChangeAspect="1"/>
                </p:cNvPicPr>
                <p:nvPr/>
              </p:nvPicPr>
              <p:blipFill>
                <a:blip r:embed="rId9">
                  <a:duotone>
                    <a:schemeClr val="accent2">
                      <a:shade val="45000"/>
                      <a:satMod val="135000"/>
                    </a:schemeClr>
                    <a:prstClr val="white"/>
                  </a:duotone>
                </a:blip>
                <a:stretch>
                  <a:fillRect/>
                </a:stretch>
              </p:blipFill>
              <p:spPr>
                <a:xfrm>
                  <a:off x="8093861" y="2524171"/>
                  <a:ext cx="112427" cy="112427"/>
                </a:xfrm>
                <a:prstGeom prst="rect">
                  <a:avLst/>
                </a:prstGeom>
              </p:spPr>
            </p:pic>
            <p:pic>
              <p:nvPicPr>
                <p:cNvPr id="57" name="Picture 56">
                  <a:extLst>
                    <a:ext uri="{FF2B5EF4-FFF2-40B4-BE49-F238E27FC236}">
                      <a16:creationId xmlns:a16="http://schemas.microsoft.com/office/drawing/2014/main" id="{C087CF4E-1933-F158-B685-027DC68F2913}"/>
                    </a:ext>
                  </a:extLst>
                </p:cNvPr>
                <p:cNvPicPr>
                  <a:picLocks noChangeAspect="1"/>
                </p:cNvPicPr>
                <p:nvPr/>
              </p:nvPicPr>
              <p:blipFill>
                <a:blip r:embed="rId9">
                  <a:duotone>
                    <a:schemeClr val="accent2">
                      <a:shade val="45000"/>
                      <a:satMod val="135000"/>
                    </a:schemeClr>
                    <a:prstClr val="white"/>
                  </a:duotone>
                </a:blip>
                <a:stretch>
                  <a:fillRect/>
                </a:stretch>
              </p:blipFill>
              <p:spPr>
                <a:xfrm>
                  <a:off x="7961914" y="2625023"/>
                  <a:ext cx="112427" cy="112427"/>
                </a:xfrm>
                <a:prstGeom prst="rect">
                  <a:avLst/>
                </a:prstGeom>
              </p:spPr>
            </p:pic>
            <p:pic>
              <p:nvPicPr>
                <p:cNvPr id="58" name="Picture 57">
                  <a:extLst>
                    <a:ext uri="{FF2B5EF4-FFF2-40B4-BE49-F238E27FC236}">
                      <a16:creationId xmlns:a16="http://schemas.microsoft.com/office/drawing/2014/main" id="{74B5171B-79CC-75FF-AD08-8EE55DA66884}"/>
                    </a:ext>
                  </a:extLst>
                </p:cNvPr>
                <p:cNvPicPr>
                  <a:picLocks noChangeAspect="1"/>
                </p:cNvPicPr>
                <p:nvPr/>
              </p:nvPicPr>
              <p:blipFill>
                <a:blip r:embed="rId9">
                  <a:duotone>
                    <a:schemeClr val="accent2">
                      <a:shade val="45000"/>
                      <a:satMod val="135000"/>
                    </a:schemeClr>
                    <a:prstClr val="white"/>
                  </a:duotone>
                </a:blip>
                <a:stretch>
                  <a:fillRect/>
                </a:stretch>
              </p:blipFill>
              <p:spPr>
                <a:xfrm>
                  <a:off x="7885659" y="2807049"/>
                  <a:ext cx="112427" cy="112427"/>
                </a:xfrm>
                <a:prstGeom prst="rect">
                  <a:avLst/>
                </a:prstGeom>
              </p:spPr>
            </p:pic>
            <p:pic>
              <p:nvPicPr>
                <p:cNvPr id="59" name="Picture 58">
                  <a:extLst>
                    <a:ext uri="{FF2B5EF4-FFF2-40B4-BE49-F238E27FC236}">
                      <a16:creationId xmlns:a16="http://schemas.microsoft.com/office/drawing/2014/main" id="{2344AF0A-AF94-70D1-FEC6-ED0FB7445BE5}"/>
                    </a:ext>
                  </a:extLst>
                </p:cNvPr>
                <p:cNvPicPr>
                  <a:picLocks noChangeAspect="1"/>
                </p:cNvPicPr>
                <p:nvPr/>
              </p:nvPicPr>
              <p:blipFill>
                <a:blip r:embed="rId10"/>
                <a:stretch>
                  <a:fillRect/>
                </a:stretch>
              </p:blipFill>
              <p:spPr>
                <a:xfrm>
                  <a:off x="7575291" y="2718729"/>
                  <a:ext cx="109738" cy="115834"/>
                </a:xfrm>
                <a:prstGeom prst="rect">
                  <a:avLst/>
                </a:prstGeom>
              </p:spPr>
            </p:pic>
            <p:pic>
              <p:nvPicPr>
                <p:cNvPr id="60" name="Picture 59">
                  <a:extLst>
                    <a:ext uri="{FF2B5EF4-FFF2-40B4-BE49-F238E27FC236}">
                      <a16:creationId xmlns:a16="http://schemas.microsoft.com/office/drawing/2014/main" id="{53443548-91C8-B46D-2FD6-487AFF430FAA}"/>
                    </a:ext>
                  </a:extLst>
                </p:cNvPr>
                <p:cNvPicPr>
                  <a:picLocks noChangeAspect="1"/>
                </p:cNvPicPr>
                <p:nvPr/>
              </p:nvPicPr>
              <p:blipFill>
                <a:blip r:embed="rId9">
                  <a:duotone>
                    <a:schemeClr val="accent2">
                      <a:shade val="45000"/>
                      <a:satMod val="135000"/>
                    </a:schemeClr>
                    <a:prstClr val="white"/>
                  </a:duotone>
                </a:blip>
                <a:stretch>
                  <a:fillRect/>
                </a:stretch>
              </p:blipFill>
              <p:spPr>
                <a:xfrm>
                  <a:off x="7325650" y="2964280"/>
                  <a:ext cx="112427" cy="112427"/>
                </a:xfrm>
                <a:prstGeom prst="rect">
                  <a:avLst/>
                </a:prstGeom>
              </p:spPr>
            </p:pic>
            <p:pic>
              <p:nvPicPr>
                <p:cNvPr id="61" name="Picture 60">
                  <a:extLst>
                    <a:ext uri="{FF2B5EF4-FFF2-40B4-BE49-F238E27FC236}">
                      <a16:creationId xmlns:a16="http://schemas.microsoft.com/office/drawing/2014/main" id="{EC68CF0A-689A-07FD-0434-4E2F63AD7968}"/>
                    </a:ext>
                  </a:extLst>
                </p:cNvPr>
                <p:cNvPicPr>
                  <a:picLocks noChangeAspect="1"/>
                </p:cNvPicPr>
                <p:nvPr/>
              </p:nvPicPr>
              <p:blipFill>
                <a:blip r:embed="rId9">
                  <a:duotone>
                    <a:schemeClr val="accent2">
                      <a:shade val="45000"/>
                      <a:satMod val="135000"/>
                    </a:schemeClr>
                    <a:prstClr val="white"/>
                  </a:duotone>
                </a:blip>
                <a:stretch>
                  <a:fillRect/>
                </a:stretch>
              </p:blipFill>
              <p:spPr>
                <a:xfrm>
                  <a:off x="7491933" y="2844652"/>
                  <a:ext cx="112427" cy="112427"/>
                </a:xfrm>
                <a:prstGeom prst="rect">
                  <a:avLst/>
                </a:prstGeom>
              </p:spPr>
            </p:pic>
            <p:cxnSp>
              <p:nvCxnSpPr>
                <p:cNvPr id="62" name="Connector: Curved 61">
                  <a:extLst>
                    <a:ext uri="{FF2B5EF4-FFF2-40B4-BE49-F238E27FC236}">
                      <a16:creationId xmlns:a16="http://schemas.microsoft.com/office/drawing/2014/main" id="{333B7FBB-F360-F12C-F2E1-85A6CA2DA98E}"/>
                    </a:ext>
                  </a:extLst>
                </p:cNvPr>
                <p:cNvCxnSpPr/>
                <p:nvPr/>
              </p:nvCxnSpPr>
              <p:spPr>
                <a:xfrm flipV="1">
                  <a:off x="7830500" y="2742663"/>
                  <a:ext cx="608640" cy="417226"/>
                </a:xfrm>
                <a:prstGeom prst="curvedConnector3">
                  <a:avLst/>
                </a:prstGeom>
                <a:ln w="38100"/>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F961B31F-0B07-6963-2E53-67B573181E48}"/>
                    </a:ext>
                  </a:extLst>
                </p:cNvPr>
                <p:cNvPicPr>
                  <a:picLocks noChangeAspect="1"/>
                </p:cNvPicPr>
                <p:nvPr/>
              </p:nvPicPr>
              <p:blipFill>
                <a:blip r:embed="rId9">
                  <a:duotone>
                    <a:schemeClr val="accent2">
                      <a:shade val="45000"/>
                      <a:satMod val="135000"/>
                    </a:schemeClr>
                    <a:prstClr val="white"/>
                  </a:duotone>
                </a:blip>
                <a:stretch>
                  <a:fillRect/>
                </a:stretch>
              </p:blipFill>
              <p:spPr>
                <a:xfrm>
                  <a:off x="8304840" y="2633417"/>
                  <a:ext cx="112427" cy="112427"/>
                </a:xfrm>
                <a:prstGeom prst="rect">
                  <a:avLst/>
                </a:prstGeom>
              </p:spPr>
            </p:pic>
            <p:pic>
              <p:nvPicPr>
                <p:cNvPr id="64" name="Picture 63">
                  <a:extLst>
                    <a:ext uri="{FF2B5EF4-FFF2-40B4-BE49-F238E27FC236}">
                      <a16:creationId xmlns:a16="http://schemas.microsoft.com/office/drawing/2014/main" id="{62DF94B0-7311-FB81-B335-BB84126131BD}"/>
                    </a:ext>
                  </a:extLst>
                </p:cNvPr>
                <p:cNvPicPr>
                  <a:picLocks noChangeAspect="1"/>
                </p:cNvPicPr>
                <p:nvPr/>
              </p:nvPicPr>
              <p:blipFill>
                <a:blip r:embed="rId9">
                  <a:duotone>
                    <a:schemeClr val="accent2">
                      <a:shade val="45000"/>
                      <a:satMod val="135000"/>
                    </a:schemeClr>
                    <a:prstClr val="white"/>
                  </a:duotone>
                </a:blip>
                <a:stretch>
                  <a:fillRect/>
                </a:stretch>
              </p:blipFill>
              <p:spPr>
                <a:xfrm>
                  <a:off x="8116679" y="2703984"/>
                  <a:ext cx="112427" cy="112427"/>
                </a:xfrm>
                <a:prstGeom prst="rect">
                  <a:avLst/>
                </a:prstGeom>
              </p:spPr>
            </p:pic>
            <p:pic>
              <p:nvPicPr>
                <p:cNvPr id="65" name="Picture 64">
                  <a:extLst>
                    <a:ext uri="{FF2B5EF4-FFF2-40B4-BE49-F238E27FC236}">
                      <a16:creationId xmlns:a16="http://schemas.microsoft.com/office/drawing/2014/main" id="{12583870-E5A3-4E78-1F35-145665AD5426}"/>
                    </a:ext>
                  </a:extLst>
                </p:cNvPr>
                <p:cNvPicPr>
                  <a:picLocks noChangeAspect="1"/>
                </p:cNvPicPr>
                <p:nvPr/>
              </p:nvPicPr>
              <p:blipFill>
                <a:blip r:embed="rId9">
                  <a:duotone>
                    <a:schemeClr val="accent2">
                      <a:shade val="45000"/>
                      <a:satMod val="135000"/>
                    </a:schemeClr>
                    <a:prstClr val="white"/>
                  </a:duotone>
                </a:blip>
                <a:stretch>
                  <a:fillRect/>
                </a:stretch>
              </p:blipFill>
              <p:spPr>
                <a:xfrm>
                  <a:off x="8032894" y="2872315"/>
                  <a:ext cx="112427" cy="112427"/>
                </a:xfrm>
                <a:prstGeom prst="rect">
                  <a:avLst/>
                </a:prstGeom>
              </p:spPr>
            </p:pic>
            <p:pic>
              <p:nvPicPr>
                <p:cNvPr id="66" name="Picture 65">
                  <a:extLst>
                    <a:ext uri="{FF2B5EF4-FFF2-40B4-BE49-F238E27FC236}">
                      <a16:creationId xmlns:a16="http://schemas.microsoft.com/office/drawing/2014/main" id="{70E4F5A4-20F3-DA51-F21F-06C28EE91C8A}"/>
                    </a:ext>
                  </a:extLst>
                </p:cNvPr>
                <p:cNvPicPr>
                  <a:picLocks noChangeAspect="1"/>
                </p:cNvPicPr>
                <p:nvPr/>
              </p:nvPicPr>
              <p:blipFill>
                <a:blip r:embed="rId9">
                  <a:duotone>
                    <a:schemeClr val="accent2">
                      <a:shade val="45000"/>
                      <a:satMod val="135000"/>
                    </a:schemeClr>
                    <a:prstClr val="white"/>
                  </a:duotone>
                </a:blip>
                <a:stretch>
                  <a:fillRect/>
                </a:stretch>
              </p:blipFill>
              <p:spPr>
                <a:xfrm>
                  <a:off x="7570111" y="3232410"/>
                  <a:ext cx="112427" cy="112427"/>
                </a:xfrm>
                <a:prstGeom prst="rect">
                  <a:avLst/>
                </a:prstGeom>
              </p:spPr>
            </p:pic>
            <p:pic>
              <p:nvPicPr>
                <p:cNvPr id="67" name="Picture 66">
                  <a:extLst>
                    <a:ext uri="{FF2B5EF4-FFF2-40B4-BE49-F238E27FC236}">
                      <a16:creationId xmlns:a16="http://schemas.microsoft.com/office/drawing/2014/main" id="{2597AC12-3C71-B973-02B9-D6C4244878B8}"/>
                    </a:ext>
                  </a:extLst>
                </p:cNvPr>
                <p:cNvPicPr>
                  <a:picLocks noChangeAspect="1"/>
                </p:cNvPicPr>
                <p:nvPr/>
              </p:nvPicPr>
              <p:blipFill>
                <a:blip r:embed="rId9">
                  <a:duotone>
                    <a:schemeClr val="accent2">
                      <a:shade val="45000"/>
                      <a:satMod val="135000"/>
                    </a:schemeClr>
                    <a:prstClr val="white"/>
                  </a:duotone>
                </a:blip>
                <a:stretch>
                  <a:fillRect/>
                </a:stretch>
              </p:blipFill>
              <p:spPr>
                <a:xfrm>
                  <a:off x="7748227" y="3276867"/>
                  <a:ext cx="112427" cy="112427"/>
                </a:xfrm>
                <a:prstGeom prst="rect">
                  <a:avLst/>
                </a:prstGeom>
              </p:spPr>
            </p:pic>
          </p:grpSp>
          <p:pic>
            <p:nvPicPr>
              <p:cNvPr id="21" name="Picture 20">
                <a:extLst>
                  <a:ext uri="{FF2B5EF4-FFF2-40B4-BE49-F238E27FC236}">
                    <a16:creationId xmlns:a16="http://schemas.microsoft.com/office/drawing/2014/main" id="{F51AC148-6A70-CC18-9440-BC772ABCA503}"/>
                  </a:ext>
                </a:extLst>
              </p:cNvPr>
              <p:cNvPicPr>
                <a:picLocks noChangeAspect="1"/>
              </p:cNvPicPr>
              <p:nvPr/>
            </p:nvPicPr>
            <p:blipFill>
              <a:blip r:embed="rId10"/>
              <a:stretch>
                <a:fillRect/>
              </a:stretch>
            </p:blipFill>
            <p:spPr>
              <a:xfrm>
                <a:off x="2041524" y="3979558"/>
                <a:ext cx="109738" cy="115834"/>
              </a:xfrm>
              <a:prstGeom prst="rect">
                <a:avLst/>
              </a:prstGeom>
            </p:spPr>
          </p:pic>
          <p:grpSp>
            <p:nvGrpSpPr>
              <p:cNvPr id="22" name="Group 21">
                <a:extLst>
                  <a:ext uri="{FF2B5EF4-FFF2-40B4-BE49-F238E27FC236}">
                    <a16:creationId xmlns:a16="http://schemas.microsoft.com/office/drawing/2014/main" id="{3AAE936A-B028-8549-EDF9-F71EEB06F641}"/>
                  </a:ext>
                </a:extLst>
              </p:cNvPr>
              <p:cNvGrpSpPr/>
              <p:nvPr/>
            </p:nvGrpSpPr>
            <p:grpSpPr>
              <a:xfrm>
                <a:off x="2448517" y="3812358"/>
                <a:ext cx="989646" cy="958587"/>
                <a:chOff x="9676702" y="3284605"/>
                <a:chExt cx="989646" cy="958587"/>
              </a:xfrm>
            </p:grpSpPr>
            <p:pic>
              <p:nvPicPr>
                <p:cNvPr id="44" name="Picture 43">
                  <a:extLst>
                    <a:ext uri="{FF2B5EF4-FFF2-40B4-BE49-F238E27FC236}">
                      <a16:creationId xmlns:a16="http://schemas.microsoft.com/office/drawing/2014/main" id="{7AB597D5-47EE-F60D-F026-70656F72636F}"/>
                    </a:ext>
                  </a:extLst>
                </p:cNvPr>
                <p:cNvPicPr>
                  <a:picLocks noChangeAspect="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Lst>
                </a:blip>
                <a:srcRect l="11785" t="12066" r="74967" b="69978"/>
                <a:stretch/>
              </p:blipFill>
              <p:spPr>
                <a:xfrm>
                  <a:off x="9676702" y="3284605"/>
                  <a:ext cx="989646" cy="958587"/>
                </a:xfrm>
                <a:prstGeom prst="rect">
                  <a:avLst/>
                </a:prstGeom>
              </p:spPr>
            </p:pic>
            <p:grpSp>
              <p:nvGrpSpPr>
                <p:cNvPr id="45" name="Group 44">
                  <a:extLst>
                    <a:ext uri="{FF2B5EF4-FFF2-40B4-BE49-F238E27FC236}">
                      <a16:creationId xmlns:a16="http://schemas.microsoft.com/office/drawing/2014/main" id="{968EB1B5-DCE4-A690-0A2F-DD9945E80A93}"/>
                    </a:ext>
                  </a:extLst>
                </p:cNvPr>
                <p:cNvGrpSpPr/>
                <p:nvPr/>
              </p:nvGrpSpPr>
              <p:grpSpPr>
                <a:xfrm>
                  <a:off x="9793074" y="3342857"/>
                  <a:ext cx="702204" cy="538248"/>
                  <a:chOff x="9793074" y="3342857"/>
                  <a:chExt cx="702204" cy="538248"/>
                </a:xfrm>
              </p:grpSpPr>
              <p:pic>
                <p:nvPicPr>
                  <p:cNvPr id="46" name="Picture 45">
                    <a:extLst>
                      <a:ext uri="{FF2B5EF4-FFF2-40B4-BE49-F238E27FC236}">
                        <a16:creationId xmlns:a16="http://schemas.microsoft.com/office/drawing/2014/main" id="{A4756A9A-DBA2-2B60-1A65-25826F7F744C}"/>
                      </a:ext>
                    </a:extLst>
                  </p:cNvPr>
                  <p:cNvPicPr>
                    <a:picLocks noChangeAspect="1"/>
                  </p:cNvPicPr>
                  <p:nvPr/>
                </p:nvPicPr>
                <p:blipFill>
                  <a:blip r:embed="rId10"/>
                  <a:stretch>
                    <a:fillRect/>
                  </a:stretch>
                </p:blipFill>
                <p:spPr>
                  <a:xfrm>
                    <a:off x="10051783" y="3765271"/>
                    <a:ext cx="109738" cy="115834"/>
                  </a:xfrm>
                  <a:prstGeom prst="rect">
                    <a:avLst/>
                  </a:prstGeom>
                </p:spPr>
              </p:pic>
              <p:pic>
                <p:nvPicPr>
                  <p:cNvPr id="47" name="Picture 46">
                    <a:extLst>
                      <a:ext uri="{FF2B5EF4-FFF2-40B4-BE49-F238E27FC236}">
                        <a16:creationId xmlns:a16="http://schemas.microsoft.com/office/drawing/2014/main" id="{6E6A133A-8CAC-2626-7F43-543EE30FF8CD}"/>
                      </a:ext>
                    </a:extLst>
                  </p:cNvPr>
                  <p:cNvPicPr>
                    <a:picLocks noChangeAspect="1"/>
                  </p:cNvPicPr>
                  <p:nvPr/>
                </p:nvPicPr>
                <p:blipFill>
                  <a:blip r:embed="rId10"/>
                  <a:stretch>
                    <a:fillRect/>
                  </a:stretch>
                </p:blipFill>
                <p:spPr>
                  <a:xfrm>
                    <a:off x="10151175" y="3536669"/>
                    <a:ext cx="109738" cy="115834"/>
                  </a:xfrm>
                  <a:prstGeom prst="rect">
                    <a:avLst/>
                  </a:prstGeom>
                </p:spPr>
              </p:pic>
              <p:pic>
                <p:nvPicPr>
                  <p:cNvPr id="48" name="Picture 47">
                    <a:extLst>
                      <a:ext uri="{FF2B5EF4-FFF2-40B4-BE49-F238E27FC236}">
                        <a16:creationId xmlns:a16="http://schemas.microsoft.com/office/drawing/2014/main" id="{D27BFCA7-179C-7419-9391-0C418ADE5FD3}"/>
                      </a:ext>
                    </a:extLst>
                  </p:cNvPr>
                  <p:cNvPicPr>
                    <a:picLocks noChangeAspect="1"/>
                  </p:cNvPicPr>
                  <p:nvPr/>
                </p:nvPicPr>
                <p:blipFill>
                  <a:blip r:embed="rId10"/>
                  <a:stretch>
                    <a:fillRect/>
                  </a:stretch>
                </p:blipFill>
                <p:spPr>
                  <a:xfrm>
                    <a:off x="10344987" y="3765271"/>
                    <a:ext cx="109738" cy="115834"/>
                  </a:xfrm>
                  <a:prstGeom prst="rect">
                    <a:avLst/>
                  </a:prstGeom>
                </p:spPr>
              </p:pic>
              <p:pic>
                <p:nvPicPr>
                  <p:cNvPr id="49" name="Picture 48">
                    <a:extLst>
                      <a:ext uri="{FF2B5EF4-FFF2-40B4-BE49-F238E27FC236}">
                        <a16:creationId xmlns:a16="http://schemas.microsoft.com/office/drawing/2014/main" id="{B3C1C740-9D40-E882-1A8B-774F0D2AA58C}"/>
                      </a:ext>
                    </a:extLst>
                  </p:cNvPr>
                  <p:cNvPicPr>
                    <a:picLocks noChangeAspect="1"/>
                  </p:cNvPicPr>
                  <p:nvPr/>
                </p:nvPicPr>
                <p:blipFill>
                  <a:blip r:embed="rId10"/>
                  <a:stretch>
                    <a:fillRect/>
                  </a:stretch>
                </p:blipFill>
                <p:spPr>
                  <a:xfrm>
                    <a:off x="10002087" y="3342857"/>
                    <a:ext cx="109738" cy="115834"/>
                  </a:xfrm>
                  <a:prstGeom prst="rect">
                    <a:avLst/>
                  </a:prstGeom>
                </p:spPr>
              </p:pic>
              <p:pic>
                <p:nvPicPr>
                  <p:cNvPr id="50" name="Picture 49">
                    <a:extLst>
                      <a:ext uri="{FF2B5EF4-FFF2-40B4-BE49-F238E27FC236}">
                        <a16:creationId xmlns:a16="http://schemas.microsoft.com/office/drawing/2014/main" id="{904ABE4F-AAB5-8AF1-506E-B33DF7F76742}"/>
                      </a:ext>
                    </a:extLst>
                  </p:cNvPr>
                  <p:cNvPicPr>
                    <a:picLocks noChangeAspect="1"/>
                  </p:cNvPicPr>
                  <p:nvPr/>
                </p:nvPicPr>
                <p:blipFill>
                  <a:blip r:embed="rId10"/>
                  <a:stretch>
                    <a:fillRect/>
                  </a:stretch>
                </p:blipFill>
                <p:spPr>
                  <a:xfrm>
                    <a:off x="9793074" y="3458691"/>
                    <a:ext cx="109738" cy="115834"/>
                  </a:xfrm>
                  <a:prstGeom prst="rect">
                    <a:avLst/>
                  </a:prstGeom>
                </p:spPr>
              </p:pic>
              <p:pic>
                <p:nvPicPr>
                  <p:cNvPr id="51" name="Picture 50">
                    <a:extLst>
                      <a:ext uri="{FF2B5EF4-FFF2-40B4-BE49-F238E27FC236}">
                        <a16:creationId xmlns:a16="http://schemas.microsoft.com/office/drawing/2014/main" id="{3905658C-C66C-4FFB-9CA8-6F645C8F536D}"/>
                      </a:ext>
                    </a:extLst>
                  </p:cNvPr>
                  <p:cNvPicPr>
                    <a:picLocks noChangeAspect="1"/>
                  </p:cNvPicPr>
                  <p:nvPr/>
                </p:nvPicPr>
                <p:blipFill>
                  <a:blip r:embed="rId10"/>
                  <a:stretch>
                    <a:fillRect/>
                  </a:stretch>
                </p:blipFill>
                <p:spPr>
                  <a:xfrm>
                    <a:off x="10385540" y="3409104"/>
                    <a:ext cx="109738" cy="115834"/>
                  </a:xfrm>
                  <a:prstGeom prst="rect">
                    <a:avLst/>
                  </a:prstGeom>
                </p:spPr>
              </p:pic>
              <p:pic>
                <p:nvPicPr>
                  <p:cNvPr id="52" name="Picture 51">
                    <a:extLst>
                      <a:ext uri="{FF2B5EF4-FFF2-40B4-BE49-F238E27FC236}">
                        <a16:creationId xmlns:a16="http://schemas.microsoft.com/office/drawing/2014/main" id="{4053D7FF-C727-8AA9-93E2-1446DCCE79D2}"/>
                      </a:ext>
                    </a:extLst>
                  </p:cNvPr>
                  <p:cNvPicPr>
                    <a:picLocks noChangeAspect="1"/>
                  </p:cNvPicPr>
                  <p:nvPr/>
                </p:nvPicPr>
                <p:blipFill>
                  <a:blip r:embed="rId10"/>
                  <a:stretch>
                    <a:fillRect/>
                  </a:stretch>
                </p:blipFill>
                <p:spPr>
                  <a:xfrm>
                    <a:off x="9919528" y="3690481"/>
                    <a:ext cx="109738" cy="115834"/>
                  </a:xfrm>
                  <a:prstGeom prst="rect">
                    <a:avLst/>
                  </a:prstGeom>
                </p:spPr>
              </p:pic>
            </p:grpSp>
          </p:grpSp>
          <p:sp>
            <p:nvSpPr>
              <p:cNvPr id="23" name="Flowchart: Magnetic Disk 22">
                <a:extLst>
                  <a:ext uri="{FF2B5EF4-FFF2-40B4-BE49-F238E27FC236}">
                    <a16:creationId xmlns:a16="http://schemas.microsoft.com/office/drawing/2014/main" id="{8A8008A4-8809-3862-953F-B7D3493C4FEF}"/>
                  </a:ext>
                </a:extLst>
              </p:cNvPr>
              <p:cNvSpPr/>
              <p:nvPr/>
            </p:nvSpPr>
            <p:spPr>
              <a:xfrm>
                <a:off x="4160003" y="4015405"/>
                <a:ext cx="1603074" cy="525426"/>
              </a:xfrm>
              <a:prstGeom prst="flowChartMagneticDisk">
                <a:avLst/>
              </a:prstGeom>
              <a:ln>
                <a:solidFill>
                  <a:schemeClr val="tx1"/>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Electrode</a:t>
                </a:r>
              </a:p>
            </p:txBody>
          </p:sp>
          <p:sp>
            <p:nvSpPr>
              <p:cNvPr id="24" name="Arrow: Right 23">
                <a:extLst>
                  <a:ext uri="{FF2B5EF4-FFF2-40B4-BE49-F238E27FC236}">
                    <a16:creationId xmlns:a16="http://schemas.microsoft.com/office/drawing/2014/main" id="{24226E6B-0FB9-4F00-CAA1-AEE746CCE31E}"/>
                  </a:ext>
                </a:extLst>
              </p:cNvPr>
              <p:cNvSpPr/>
              <p:nvPr/>
            </p:nvSpPr>
            <p:spPr>
              <a:xfrm flipV="1">
                <a:off x="4032920" y="661961"/>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196992E4-675E-15E8-1C7E-5CE754283A4C}"/>
                  </a:ext>
                </a:extLst>
              </p:cNvPr>
              <p:cNvSpPr/>
              <p:nvPr/>
            </p:nvSpPr>
            <p:spPr>
              <a:xfrm flipV="1">
                <a:off x="5526618" y="690148"/>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4C562F43-F6A7-A7B1-5FB3-74027C450521}"/>
                  </a:ext>
                </a:extLst>
              </p:cNvPr>
              <p:cNvSpPr/>
              <p:nvPr/>
            </p:nvSpPr>
            <p:spPr>
              <a:xfrm rot="5400000" flipV="1">
                <a:off x="898326" y="3362495"/>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B1AAAD35-9647-DA63-9EED-8E742583528A}"/>
                  </a:ext>
                </a:extLst>
              </p:cNvPr>
              <p:cNvSpPr/>
              <p:nvPr/>
            </p:nvSpPr>
            <p:spPr>
              <a:xfrm flipV="1">
                <a:off x="1736901" y="4095392"/>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9ECBBE87-8252-4234-0E3E-2C284470C360}"/>
                  </a:ext>
                </a:extLst>
              </p:cNvPr>
              <p:cNvSpPr/>
              <p:nvPr/>
            </p:nvSpPr>
            <p:spPr>
              <a:xfrm flipV="1">
                <a:off x="4054003" y="2309861"/>
                <a:ext cx="718984" cy="29567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Connector: Curved 29">
                <a:extLst>
                  <a:ext uri="{FF2B5EF4-FFF2-40B4-BE49-F238E27FC236}">
                    <a16:creationId xmlns:a16="http://schemas.microsoft.com/office/drawing/2014/main" id="{497E5AD5-DBB3-2E47-52E9-99DF28F18FDC}"/>
                  </a:ext>
                </a:extLst>
              </p:cNvPr>
              <p:cNvCxnSpPr>
                <a:cxnSpLocks/>
              </p:cNvCxnSpPr>
              <p:nvPr/>
            </p:nvCxnSpPr>
            <p:spPr>
              <a:xfrm flipV="1">
                <a:off x="3267881" y="3985688"/>
                <a:ext cx="1091603" cy="178370"/>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18AACEF0-ED47-F761-6A15-2E1F2704F4FD}"/>
                  </a:ext>
                </a:extLst>
              </p:cNvPr>
              <p:cNvCxnSpPr>
                <a:cxnSpLocks/>
              </p:cNvCxnSpPr>
              <p:nvPr/>
            </p:nvCxnSpPr>
            <p:spPr>
              <a:xfrm>
                <a:off x="6957291" y="838608"/>
                <a:ext cx="771185" cy="461454"/>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2AD11635-69E7-0BF5-6020-A7D8A3AF522F}"/>
                  </a:ext>
                </a:extLst>
              </p:cNvPr>
              <p:cNvCxnSpPr>
                <a:cxnSpLocks/>
              </p:cNvCxnSpPr>
              <p:nvPr/>
            </p:nvCxnSpPr>
            <p:spPr>
              <a:xfrm rot="16200000" flipH="1">
                <a:off x="6425457" y="3065062"/>
                <a:ext cx="704974" cy="313812"/>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8DFA47AA-79AA-35CC-6BC7-70C1462149FB}"/>
                  </a:ext>
                </a:extLst>
              </p:cNvPr>
              <p:cNvSpPr/>
              <p:nvPr/>
            </p:nvSpPr>
            <p:spPr>
              <a:xfrm flipV="1">
                <a:off x="5786815" y="2306806"/>
                <a:ext cx="718984" cy="29567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BDD55954-C140-972B-D7F9-5F4627175B04}"/>
                  </a:ext>
                </a:extLst>
              </p:cNvPr>
              <p:cNvPicPr>
                <a:picLocks noChangeAspect="1"/>
              </p:cNvPicPr>
              <p:nvPr/>
            </p:nvPicPr>
            <p:blipFill>
              <a:blip r:embed="rId10"/>
              <a:stretch>
                <a:fillRect/>
              </a:stretch>
            </p:blipFill>
            <p:spPr>
              <a:xfrm>
                <a:off x="6084283" y="2168834"/>
                <a:ext cx="109738" cy="115834"/>
              </a:xfrm>
              <a:prstGeom prst="rect">
                <a:avLst/>
              </a:prstGeom>
            </p:spPr>
          </p:pic>
          <p:sp>
            <p:nvSpPr>
              <p:cNvPr id="35" name="Flowchart: Magnetic Disk 34">
                <a:extLst>
                  <a:ext uri="{FF2B5EF4-FFF2-40B4-BE49-F238E27FC236}">
                    <a16:creationId xmlns:a16="http://schemas.microsoft.com/office/drawing/2014/main" id="{BDA43476-9B1D-1D9F-D20E-56EA1AFBF793}"/>
                  </a:ext>
                </a:extLst>
              </p:cNvPr>
              <p:cNvSpPr/>
              <p:nvPr/>
            </p:nvSpPr>
            <p:spPr>
              <a:xfrm>
                <a:off x="6245602" y="3607897"/>
                <a:ext cx="1603074" cy="525426"/>
              </a:xfrm>
              <a:prstGeom prst="flowChartMagneticDisk">
                <a:avLst/>
              </a:prstGeom>
              <a:ln>
                <a:solidFill>
                  <a:schemeClr val="accent3">
                    <a:lumMod val="50000"/>
                  </a:schemeClr>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Electrode</a:t>
                </a:r>
              </a:p>
            </p:txBody>
          </p:sp>
          <p:pic>
            <p:nvPicPr>
              <p:cNvPr id="36" name="Picture 35">
                <a:extLst>
                  <a:ext uri="{FF2B5EF4-FFF2-40B4-BE49-F238E27FC236}">
                    <a16:creationId xmlns:a16="http://schemas.microsoft.com/office/drawing/2014/main" id="{1897DBA2-0934-6FBA-BF4F-25B764CCB7F7}"/>
                  </a:ext>
                </a:extLst>
              </p:cNvPr>
              <p:cNvPicPr/>
              <p:nvPr/>
            </p:nvPicPr>
            <p:blipFill>
              <a:blip r:embed="rId11">
                <a:extLst>
                  <a:ext uri="{28A0092B-C50C-407E-A947-70E740481C1C}">
                    <a14:useLocalDpi xmlns:a14="http://schemas.microsoft.com/office/drawing/2010/main" val="0"/>
                  </a:ext>
                </a:extLst>
              </a:blip>
              <a:srcRect/>
              <a:stretch>
                <a:fillRect/>
              </a:stretch>
            </p:blipFill>
            <p:spPr>
              <a:xfrm>
                <a:off x="9792646" y="1777929"/>
                <a:ext cx="2043543" cy="2332856"/>
              </a:xfrm>
              <a:prstGeom prst="rect">
                <a:avLst/>
              </a:prstGeom>
              <a:ln>
                <a:noFill/>
              </a:ln>
              <a:effectLst>
                <a:outerShdw blurRad="292100" dist="139700" dir="2700000" algn="tl" rotWithShape="0">
                  <a:srgbClr val="333333">
                    <a:alpha val="65000"/>
                  </a:srgbClr>
                </a:outerShdw>
              </a:effectLst>
            </p:spPr>
          </p:pic>
          <p:sp>
            <p:nvSpPr>
              <p:cNvPr id="37" name="TextBox 36">
                <a:extLst>
                  <a:ext uri="{FF2B5EF4-FFF2-40B4-BE49-F238E27FC236}">
                    <a16:creationId xmlns:a16="http://schemas.microsoft.com/office/drawing/2014/main" id="{00F2C23D-CB19-A78B-B921-E8A430568CC1}"/>
                  </a:ext>
                </a:extLst>
              </p:cNvPr>
              <p:cNvSpPr txBox="1"/>
              <p:nvPr/>
            </p:nvSpPr>
            <p:spPr>
              <a:xfrm>
                <a:off x="1639266" y="6239416"/>
                <a:ext cx="4088754" cy="646331"/>
              </a:xfrm>
              <a:prstGeom prst="rect">
                <a:avLst/>
              </a:prstGeom>
              <a:noFill/>
            </p:spPr>
            <p:txBody>
              <a:bodyPr wrap="square" rtlCol="0">
                <a:spAutoFit/>
              </a:bodyPr>
              <a:lstStyle/>
              <a:p>
                <a:pPr algn="ctr"/>
                <a:r>
                  <a:rPr lang="en-US" dirty="0">
                    <a:solidFill>
                      <a:schemeClr val="accent6"/>
                    </a:solidFill>
                    <a:effectLst>
                      <a:outerShdw blurRad="38100" dist="38100" dir="2700000" algn="tl">
                        <a:srgbClr val="000000">
                          <a:alpha val="43137"/>
                        </a:srgbClr>
                      </a:outerShdw>
                    </a:effectLst>
                  </a:rPr>
                  <a:t>“</a:t>
                </a: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 carbonaceous/composites materials</a:t>
                </a:r>
              </a:p>
            </p:txBody>
          </p:sp>
          <p:sp>
            <p:nvSpPr>
              <p:cNvPr id="38" name="Arrow: Right 37">
                <a:extLst>
                  <a:ext uri="{FF2B5EF4-FFF2-40B4-BE49-F238E27FC236}">
                    <a16:creationId xmlns:a16="http://schemas.microsoft.com/office/drawing/2014/main" id="{0EE75A20-E145-C0E7-2EA4-581D6F81D432}"/>
                  </a:ext>
                </a:extLst>
              </p:cNvPr>
              <p:cNvSpPr/>
              <p:nvPr/>
            </p:nvSpPr>
            <p:spPr>
              <a:xfrm flipV="1">
                <a:off x="5835340" y="6369850"/>
                <a:ext cx="718984" cy="225816"/>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574CE1F2-6AA5-813F-9059-A06E67F0B4B9}"/>
                  </a:ext>
                </a:extLst>
              </p:cNvPr>
              <p:cNvSpPr txBox="1"/>
              <p:nvPr/>
            </p:nvSpPr>
            <p:spPr>
              <a:xfrm>
                <a:off x="6245000" y="6188118"/>
                <a:ext cx="4205295" cy="646331"/>
              </a:xfrm>
              <a:prstGeom prst="rect">
                <a:avLst/>
              </a:prstGeom>
              <a:noFill/>
            </p:spPr>
            <p:txBody>
              <a:bodyPr wrap="square" rtlCol="0">
                <a:spAutoFit/>
              </a:bodyPr>
              <a:lstStyle/>
              <a:p>
                <a:pPr algn="ctr"/>
                <a:r>
                  <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Eco-friendly and sustainable electrochemical </a:t>
                </a:r>
                <a:r>
                  <a:rPr lang="en-US" b="1" i="1" dirty="0" err="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sesors</a:t>
                </a:r>
                <a:endParaRPr lang="en-US" b="1" i="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67E88C8-715D-D7DF-0904-38298213AF36}"/>
                  </a:ext>
                </a:extLst>
              </p:cNvPr>
              <p:cNvSpPr txBox="1"/>
              <p:nvPr/>
            </p:nvSpPr>
            <p:spPr>
              <a:xfrm>
                <a:off x="8789755" y="109286"/>
                <a:ext cx="2774423" cy="523220"/>
              </a:xfrm>
              <a:prstGeom prst="rect">
                <a:avLst/>
              </a:prstGeom>
              <a:noFill/>
            </p:spPr>
            <p:txBody>
              <a:bodyPr wrap="square">
                <a:spAutoFit/>
              </a:bodyPr>
              <a:lstStyle/>
              <a:p>
                <a:pPr algn="ctr"/>
                <a:r>
                  <a:rPr lang="x-none" sz="28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GREENSENS</a:t>
                </a:r>
                <a:endParaRPr lang="en-US" sz="2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E808CF3-2FA7-0EF9-BF7F-B50621FFE47D}"/>
                  </a:ext>
                </a:extLst>
              </p:cNvPr>
              <p:cNvSpPr txBox="1"/>
              <p:nvPr/>
            </p:nvSpPr>
            <p:spPr>
              <a:xfrm>
                <a:off x="9516856" y="590203"/>
                <a:ext cx="149271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PCE54/2021</a:t>
                </a:r>
              </a:p>
            </p:txBody>
          </p:sp>
          <p:pic>
            <p:nvPicPr>
              <p:cNvPr id="42" name="Picture 41">
                <a:extLst>
                  <a:ext uri="{FF2B5EF4-FFF2-40B4-BE49-F238E27FC236}">
                    <a16:creationId xmlns:a16="http://schemas.microsoft.com/office/drawing/2014/main" id="{2BE33114-2AA5-C9E4-3001-4EDEF8CEBEDB}"/>
                  </a:ext>
                </a:extLst>
              </p:cNvPr>
              <p:cNvPicPr/>
              <p:nvPr/>
            </p:nvPicPr>
            <p:blipFill>
              <a:blip r:embed="rId12" cstate="email">
                <a:extLst>
                  <a:ext uri="{28A0092B-C50C-407E-A947-70E740481C1C}">
                    <a14:useLocalDpi xmlns:a14="http://schemas.microsoft.com/office/drawing/2010/main"/>
                  </a:ext>
                </a:extLst>
              </a:blip>
              <a:srcRect/>
              <a:stretch>
                <a:fillRect/>
              </a:stretch>
            </p:blipFill>
            <p:spPr>
              <a:xfrm>
                <a:off x="2971886" y="4769582"/>
                <a:ext cx="5142617" cy="982667"/>
              </a:xfrm>
              <a:prstGeom prst="rect">
                <a:avLst/>
              </a:prstGeom>
              <a:noFill/>
              <a:ln>
                <a:noFill/>
                <a:prstDash/>
              </a:ln>
              <a:effectLst>
                <a:reflection blurRad="6350" stA="50000" endA="300" endPos="55000" dir="5400000" sy="-100000" algn="bl" rotWithShape="0"/>
              </a:effectLst>
              <a:scene3d>
                <a:camera prst="orthographicFront"/>
                <a:lightRig rig="threePt" dir="t"/>
              </a:scene3d>
              <a:sp3d>
                <a:bevelT/>
              </a:sp3d>
            </p:spPr>
          </p:pic>
          <p:pic>
            <p:nvPicPr>
              <p:cNvPr id="43" name="Picture 42" descr="A graph of a graph of a number of different colored lines&#10;&#10;Description automatically generated with medium confidence">
                <a:extLst>
                  <a:ext uri="{FF2B5EF4-FFF2-40B4-BE49-F238E27FC236}">
                    <a16:creationId xmlns:a16="http://schemas.microsoft.com/office/drawing/2014/main" id="{0A47F947-7C3A-E318-E0E4-7F2475D74C30}"/>
                  </a:ext>
                </a:extLst>
              </p:cNvPr>
              <p:cNvPicPr/>
              <p:nvPr/>
            </p:nvPicPr>
            <p:blipFill>
              <a:blip r:embed="rId13" cstate="email">
                <a:extLst>
                  <a:ext uri="{28A0092B-C50C-407E-A947-70E740481C1C}">
                    <a14:useLocalDpi xmlns:a14="http://schemas.microsoft.com/office/drawing/2010/main"/>
                  </a:ext>
                </a:extLst>
              </a:blip>
              <a:srcRect/>
              <a:stretch>
                <a:fillRect/>
              </a:stretch>
            </p:blipFill>
            <p:spPr>
              <a:xfrm>
                <a:off x="8394698" y="4288922"/>
                <a:ext cx="2701925" cy="1920240"/>
              </a:xfrm>
              <a:prstGeom prst="rect">
                <a:avLst/>
              </a:prstGeom>
              <a:noFill/>
              <a:ln>
                <a:noFill/>
                <a:prstDash/>
              </a:ln>
              <a:effectLst>
                <a:glow rad="63500">
                  <a:schemeClr val="accent2">
                    <a:satMod val="175000"/>
                    <a:alpha val="40000"/>
                  </a:schemeClr>
                </a:glow>
              </a:effectLst>
              <a:scene3d>
                <a:camera prst="isometricLeftDown"/>
                <a:lightRig rig="threePt" dir="t"/>
              </a:scene3d>
            </p:spPr>
          </p:pic>
        </p:grpSp>
        <p:sp>
          <p:nvSpPr>
            <p:cNvPr id="4" name="TextBox 3">
              <a:extLst>
                <a:ext uri="{FF2B5EF4-FFF2-40B4-BE49-F238E27FC236}">
                  <a16:creationId xmlns:a16="http://schemas.microsoft.com/office/drawing/2014/main" id="{03F8126F-A76F-90C6-B721-7C1062903ADE}"/>
                </a:ext>
              </a:extLst>
            </p:cNvPr>
            <p:cNvSpPr txBox="1"/>
            <p:nvPr/>
          </p:nvSpPr>
          <p:spPr>
            <a:xfrm>
              <a:off x="66355" y="5320191"/>
              <a:ext cx="2965284" cy="646331"/>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(S,M)HC – carbonaceous materials </a:t>
              </a:r>
            </a:p>
            <a:p>
              <a:pPr algn="just"/>
              <a:r>
                <a:rPr lang="en-US" sz="1200" b="1" dirty="0">
                  <a:latin typeface="Arial" panose="020B0604020202020204" pitchFamily="34" charset="0"/>
                  <a:cs typeface="Arial" panose="020B0604020202020204" pitchFamily="34" charset="0"/>
                </a:rPr>
                <a:t> S – spherical morphology</a:t>
              </a:r>
            </a:p>
            <a:p>
              <a:pPr algn="just"/>
              <a:r>
                <a:rPr lang="en-US" sz="1200" b="1" dirty="0">
                  <a:latin typeface="Arial" panose="020B0604020202020204" pitchFamily="34" charset="0"/>
                  <a:cs typeface="Arial" panose="020B0604020202020204" pitchFamily="34" charset="0"/>
                </a:rPr>
                <a:t> M – mesoporous</a:t>
              </a:r>
            </a:p>
          </p:txBody>
        </p:sp>
        <p:pic>
          <p:nvPicPr>
            <p:cNvPr id="5" name="Picture 4">
              <a:extLst>
                <a:ext uri="{FF2B5EF4-FFF2-40B4-BE49-F238E27FC236}">
                  <a16:creationId xmlns:a16="http://schemas.microsoft.com/office/drawing/2014/main" id="{C6769539-10EC-07A8-93EF-743F5527B050}"/>
                </a:ext>
              </a:extLst>
            </p:cNvPr>
            <p:cNvPicPr>
              <a:picLocks noChangeAspect="1"/>
            </p:cNvPicPr>
            <p:nvPr/>
          </p:nvPicPr>
          <p:blipFill>
            <a:blip r:embed="rId10"/>
            <a:stretch>
              <a:fillRect/>
            </a:stretch>
          </p:blipFill>
          <p:spPr>
            <a:xfrm>
              <a:off x="175828" y="5162577"/>
              <a:ext cx="109738" cy="115834"/>
            </a:xfrm>
            <a:prstGeom prst="rect">
              <a:avLst/>
            </a:prstGeom>
          </p:spPr>
        </p:pic>
        <p:sp>
          <p:nvSpPr>
            <p:cNvPr id="6" name="TextBox 5">
              <a:extLst>
                <a:ext uri="{FF2B5EF4-FFF2-40B4-BE49-F238E27FC236}">
                  <a16:creationId xmlns:a16="http://schemas.microsoft.com/office/drawing/2014/main" id="{E1D53381-45ED-7851-7210-0D99886311D9}"/>
                </a:ext>
              </a:extLst>
            </p:cNvPr>
            <p:cNvSpPr txBox="1"/>
            <p:nvPr/>
          </p:nvSpPr>
          <p:spPr>
            <a:xfrm>
              <a:off x="207091" y="5067743"/>
              <a:ext cx="1796961" cy="276999"/>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Cu-based particles</a:t>
              </a:r>
            </a:p>
          </p:txBody>
        </p:sp>
      </p:grpSp>
      <p:sp>
        <p:nvSpPr>
          <p:cNvPr id="81" name="Flowchart: Magnetic Disk 80">
            <a:extLst>
              <a:ext uri="{FF2B5EF4-FFF2-40B4-BE49-F238E27FC236}">
                <a16:creationId xmlns:a16="http://schemas.microsoft.com/office/drawing/2014/main" id="{5B729DB5-4E2C-3465-F384-C2A499378E5E}"/>
              </a:ext>
            </a:extLst>
          </p:cNvPr>
          <p:cNvSpPr/>
          <p:nvPr/>
        </p:nvSpPr>
        <p:spPr>
          <a:xfrm>
            <a:off x="7341794" y="1309191"/>
            <a:ext cx="1603074" cy="525426"/>
          </a:xfrm>
          <a:prstGeom prst="flowChartMagneticDisk">
            <a:avLst/>
          </a:prstGeom>
          <a:ln>
            <a:solidFill>
              <a:schemeClr val="accent3">
                <a:lumMod val="50000"/>
              </a:schemeClr>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Electrode</a:t>
            </a:r>
          </a:p>
        </p:txBody>
      </p:sp>
    </p:spTree>
    <p:extLst>
      <p:ext uri="{BB962C8B-B14F-4D97-AF65-F5344CB8AC3E}">
        <p14:creationId xmlns:p14="http://schemas.microsoft.com/office/powerpoint/2010/main" val="132028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365C3-5D26-4797-B593-43DF8E98357D}"/>
              </a:ext>
            </a:extLst>
          </p:cNvPr>
          <p:cNvSpPr txBox="1"/>
          <p:nvPr/>
        </p:nvSpPr>
        <p:spPr>
          <a:xfrm>
            <a:off x="138272" y="750188"/>
            <a:ext cx="11778342" cy="1708353"/>
          </a:xfrm>
          <a:prstGeom prst="rect">
            <a:avLst/>
          </a:prstGeom>
          <a:noFill/>
        </p:spPr>
        <p:txBody>
          <a:bodyPr wrap="square" rtlCol="0">
            <a:spAutoFit/>
          </a:bodyPr>
          <a:lstStyle/>
          <a:p>
            <a:pPr algn="just">
              <a:lnSpc>
                <a:spcPct val="150000"/>
              </a:lnSpc>
            </a:pPr>
            <a:r>
              <a:rPr lang="en-GB" dirty="0">
                <a:solidFill>
                  <a:srgbClr val="C00000"/>
                </a:solidFill>
                <a:latin typeface="Comic Sans MS" panose="030F0902030302020204" pitchFamily="66" charset="0"/>
              </a:rPr>
              <a:t>O2. </a:t>
            </a:r>
            <a:r>
              <a:rPr lang="en-GB" dirty="0" err="1">
                <a:solidFill>
                  <a:srgbClr val="C00000"/>
                </a:solidFill>
                <a:latin typeface="Comic Sans MS" panose="030F0902030302020204" pitchFamily="66" charset="0"/>
              </a:rPr>
              <a:t>Asamblarea</a:t>
            </a:r>
            <a:r>
              <a:rPr lang="en-GB" dirty="0">
                <a:solidFill>
                  <a:srgbClr val="C00000"/>
                </a:solidFill>
                <a:latin typeface="Comic Sans MS" panose="030F0902030302020204" pitchFamily="66" charset="0"/>
              </a:rPr>
              <a:t> </a:t>
            </a:r>
            <a:r>
              <a:rPr lang="en-GB" dirty="0" err="1">
                <a:solidFill>
                  <a:srgbClr val="C00000"/>
                </a:solidFill>
                <a:latin typeface="Comic Sans MS" panose="030F0902030302020204" pitchFamily="66" charset="0"/>
              </a:rPr>
              <a:t>și</a:t>
            </a:r>
            <a:r>
              <a:rPr lang="en-GB" dirty="0">
                <a:solidFill>
                  <a:srgbClr val="C00000"/>
                </a:solidFill>
                <a:latin typeface="Comic Sans MS" panose="030F0902030302020204" pitchFamily="66" charset="0"/>
              </a:rPr>
              <a:t> </a:t>
            </a:r>
            <a:r>
              <a:rPr lang="en-GB" dirty="0" err="1">
                <a:solidFill>
                  <a:srgbClr val="C00000"/>
                </a:solidFill>
                <a:latin typeface="Comic Sans MS" panose="030F0902030302020204" pitchFamily="66" charset="0"/>
              </a:rPr>
              <a:t>optimizarea</a:t>
            </a:r>
            <a:r>
              <a:rPr lang="en-GB" dirty="0">
                <a:solidFill>
                  <a:srgbClr val="C00000"/>
                </a:solidFill>
                <a:latin typeface="Comic Sans MS" panose="030F0902030302020204" pitchFamily="66" charset="0"/>
              </a:rPr>
              <a:t> </a:t>
            </a:r>
            <a:r>
              <a:rPr lang="en-GB" dirty="0" err="1">
                <a:solidFill>
                  <a:srgbClr val="C00000"/>
                </a:solidFill>
                <a:latin typeface="Comic Sans MS" panose="030F0902030302020204" pitchFamily="66" charset="0"/>
              </a:rPr>
              <a:t>senzorilor</a:t>
            </a:r>
            <a:r>
              <a:rPr lang="en-GB" dirty="0">
                <a:solidFill>
                  <a:srgbClr val="C00000"/>
                </a:solidFill>
                <a:latin typeface="Comic Sans MS" panose="030F0902030302020204" pitchFamily="66" charset="0"/>
              </a:rPr>
              <a:t> </a:t>
            </a:r>
            <a:r>
              <a:rPr lang="en-GB" dirty="0" err="1">
                <a:solidFill>
                  <a:srgbClr val="C00000"/>
                </a:solidFill>
                <a:latin typeface="Comic Sans MS" panose="030F0902030302020204" pitchFamily="66" charset="0"/>
              </a:rPr>
              <a:t>funcţionali</a:t>
            </a:r>
            <a:r>
              <a:rPr lang="en-GB" dirty="0">
                <a:solidFill>
                  <a:srgbClr val="C00000"/>
                </a:solidFill>
                <a:latin typeface="Comic Sans MS" panose="030F0902030302020204" pitchFamily="66" charset="0"/>
              </a:rPr>
              <a:t> pe </a:t>
            </a:r>
            <a:r>
              <a:rPr lang="en-GB" dirty="0" err="1">
                <a:solidFill>
                  <a:srgbClr val="C00000"/>
                </a:solidFill>
                <a:latin typeface="Comic Sans MS" panose="030F0902030302020204" pitchFamily="66" charset="0"/>
              </a:rPr>
              <a:t>bază</a:t>
            </a:r>
            <a:r>
              <a:rPr lang="en-GB" dirty="0">
                <a:solidFill>
                  <a:srgbClr val="C00000"/>
                </a:solidFill>
                <a:latin typeface="Comic Sans MS" panose="030F0902030302020204" pitchFamily="66" charset="0"/>
              </a:rPr>
              <a:t> de </a:t>
            </a:r>
            <a:r>
              <a:rPr lang="en-GB" dirty="0" err="1">
                <a:solidFill>
                  <a:srgbClr val="C00000"/>
                </a:solidFill>
                <a:latin typeface="Comic Sans MS" panose="030F0902030302020204" pitchFamily="66" charset="0"/>
              </a:rPr>
              <a:t>compozite</a:t>
            </a:r>
            <a:r>
              <a:rPr lang="en-GB" dirty="0">
                <a:solidFill>
                  <a:srgbClr val="C00000"/>
                </a:solidFill>
                <a:latin typeface="Comic Sans MS" panose="030F0902030302020204" pitchFamily="66" charset="0"/>
              </a:rPr>
              <a:t> </a:t>
            </a:r>
            <a:r>
              <a:rPr lang="en-GB" dirty="0" err="1">
                <a:solidFill>
                  <a:srgbClr val="C00000"/>
                </a:solidFill>
                <a:latin typeface="Comic Sans MS" panose="030F0902030302020204" pitchFamily="66" charset="0"/>
              </a:rPr>
              <a:t>CuNPs</a:t>
            </a:r>
            <a:r>
              <a:rPr lang="en-GB" dirty="0">
                <a:solidFill>
                  <a:srgbClr val="C00000"/>
                </a:solidFill>
                <a:latin typeface="Comic Sans MS" panose="030F0902030302020204" pitchFamily="66" charset="0"/>
              </a:rPr>
              <a:t>/</a:t>
            </a:r>
            <a:r>
              <a:rPr lang="en-GB" dirty="0" err="1">
                <a:solidFill>
                  <a:srgbClr val="C00000"/>
                </a:solidFill>
                <a:latin typeface="Comic Sans MS" panose="030F0902030302020204" pitchFamily="66" charset="0"/>
              </a:rPr>
              <a:t>Cu</a:t>
            </a:r>
            <a:r>
              <a:rPr lang="en-GB" baseline="-25000" dirty="0" err="1">
                <a:solidFill>
                  <a:srgbClr val="C00000"/>
                </a:solidFill>
                <a:latin typeface="Comic Sans MS" panose="030F0902030302020204" pitchFamily="66" charset="0"/>
              </a:rPr>
              <a:t>x</a:t>
            </a:r>
            <a:r>
              <a:rPr lang="en-GB" dirty="0" err="1">
                <a:solidFill>
                  <a:srgbClr val="C00000"/>
                </a:solidFill>
                <a:latin typeface="Comic Sans MS" panose="030F0902030302020204" pitchFamily="66" charset="0"/>
              </a:rPr>
              <a:t>ONPs</a:t>
            </a:r>
            <a:r>
              <a:rPr lang="en-GB" dirty="0">
                <a:solidFill>
                  <a:srgbClr val="C00000"/>
                </a:solidFill>
                <a:latin typeface="Comic Sans MS" panose="030F0902030302020204" pitchFamily="66" charset="0"/>
              </a:rPr>
              <a:t>/HC. </a:t>
            </a:r>
            <a:r>
              <a:rPr lang="en-GB" dirty="0" err="1">
                <a:latin typeface="Comic Sans MS" panose="030F0902030302020204" pitchFamily="66" charset="0"/>
              </a:rPr>
              <a:t>Acest</a:t>
            </a:r>
            <a:r>
              <a:rPr lang="en-GB" dirty="0">
                <a:latin typeface="Comic Sans MS" panose="030F0902030302020204" pitchFamily="66" charset="0"/>
              </a:rPr>
              <a:t> </a:t>
            </a:r>
            <a:r>
              <a:rPr lang="en-GB" dirty="0" err="1">
                <a:latin typeface="Comic Sans MS" panose="030F0902030302020204" pitchFamily="66" charset="0"/>
              </a:rPr>
              <a:t>obiectiv</a:t>
            </a:r>
            <a:r>
              <a:rPr lang="en-GB" dirty="0">
                <a:latin typeface="Comic Sans MS" panose="030F0902030302020204" pitchFamily="66" charset="0"/>
              </a:rPr>
              <a:t> </a:t>
            </a:r>
            <a:r>
              <a:rPr lang="en-GB" dirty="0" err="1">
                <a:latin typeface="Comic Sans MS" panose="030F0902030302020204" pitchFamily="66" charset="0"/>
              </a:rPr>
              <a:t>presupune</a:t>
            </a:r>
            <a:r>
              <a:rPr lang="en-GB" dirty="0">
                <a:latin typeface="Comic Sans MS" panose="030F0902030302020204" pitchFamily="66" charset="0"/>
              </a:rPr>
              <a:t> </a:t>
            </a:r>
            <a:r>
              <a:rPr lang="en-GB" dirty="0" err="1">
                <a:latin typeface="Comic Sans MS" panose="030F0902030302020204" pitchFamily="66" charset="0"/>
              </a:rPr>
              <a:t>investigarea</a:t>
            </a:r>
            <a:r>
              <a:rPr lang="en-GB" dirty="0">
                <a:latin typeface="Comic Sans MS" panose="030F0902030302020204" pitchFamily="66" charset="0"/>
              </a:rPr>
              <a:t> </a:t>
            </a:r>
            <a:r>
              <a:rPr lang="en-GB" dirty="0" err="1">
                <a:latin typeface="Comic Sans MS" panose="030F0902030302020204" pitchFamily="66" charset="0"/>
              </a:rPr>
              <a:t>sistematică</a:t>
            </a:r>
            <a:r>
              <a:rPr lang="en-GB" dirty="0">
                <a:latin typeface="Comic Sans MS" panose="030F0902030302020204" pitchFamily="66" charset="0"/>
              </a:rPr>
              <a:t> a </a:t>
            </a:r>
            <a:r>
              <a:rPr lang="en-GB" dirty="0" err="1">
                <a:latin typeface="Comic Sans MS" panose="030F0902030302020204" pitchFamily="66" charset="0"/>
              </a:rPr>
              <a:t>răspunsului</a:t>
            </a:r>
            <a:r>
              <a:rPr lang="en-GB" dirty="0">
                <a:latin typeface="Comic Sans MS" panose="030F0902030302020204" pitchFamily="66" charset="0"/>
              </a:rPr>
              <a:t> </a:t>
            </a:r>
            <a:r>
              <a:rPr lang="en-GB" dirty="0" err="1">
                <a:latin typeface="Comic Sans MS" panose="030F0902030302020204" pitchFamily="66" charset="0"/>
              </a:rPr>
              <a:t>electrochimic</a:t>
            </a:r>
            <a:r>
              <a:rPr lang="en-GB" dirty="0">
                <a:latin typeface="Comic Sans MS" panose="030F0902030302020204" pitchFamily="66" charset="0"/>
              </a:rPr>
              <a:t> al </a:t>
            </a:r>
            <a:r>
              <a:rPr lang="en-GB" dirty="0" err="1">
                <a:latin typeface="Comic Sans MS" panose="030F0902030302020204" pitchFamily="66" charset="0"/>
              </a:rPr>
              <a:t>compozitelor</a:t>
            </a:r>
            <a:r>
              <a:rPr lang="en-GB" dirty="0">
                <a:latin typeface="Comic Sans MS" panose="030F0902030302020204" pitchFamily="66" charset="0"/>
              </a:rPr>
              <a:t> la </a:t>
            </a:r>
            <a:r>
              <a:rPr lang="en-GB" dirty="0" err="1">
                <a:latin typeface="Comic Sans MS" panose="030F0902030302020204" pitchFamily="66" charset="0"/>
              </a:rPr>
              <a:t>diverși</a:t>
            </a:r>
            <a:r>
              <a:rPr lang="en-GB" dirty="0">
                <a:latin typeface="Comic Sans MS" panose="030F0902030302020204" pitchFamily="66" charset="0"/>
              </a:rPr>
              <a:t> </a:t>
            </a:r>
            <a:r>
              <a:rPr lang="en-GB" dirty="0" err="1">
                <a:latin typeface="Comic Sans MS" panose="030F0902030302020204" pitchFamily="66" charset="0"/>
              </a:rPr>
              <a:t>analiţi</a:t>
            </a:r>
            <a:r>
              <a:rPr lang="en-GB" dirty="0">
                <a:latin typeface="Comic Sans MS" panose="030F0902030302020204" pitchFamily="66" charset="0"/>
              </a:rPr>
              <a:t>, </a:t>
            </a:r>
            <a:r>
              <a:rPr lang="en-GB" dirty="0" err="1">
                <a:latin typeface="Comic Sans MS" panose="030F0902030302020204" pitchFamily="66" charset="0"/>
              </a:rPr>
              <a:t>compuși</a:t>
            </a:r>
            <a:r>
              <a:rPr lang="en-GB" dirty="0">
                <a:latin typeface="Comic Sans MS" panose="030F0902030302020204" pitchFamily="66" charset="0"/>
              </a:rPr>
              <a:t> </a:t>
            </a:r>
            <a:r>
              <a:rPr lang="en-GB" dirty="0" err="1">
                <a:latin typeface="Comic Sans MS" panose="030F0902030302020204" pitchFamily="66" charset="0"/>
              </a:rPr>
              <a:t>activ</a:t>
            </a:r>
            <a:r>
              <a:rPr lang="en-GB" dirty="0">
                <a:latin typeface="Comic Sans MS" panose="030F0902030302020204" pitchFamily="66" charset="0"/>
              </a:rPr>
              <a:t> biologic </a:t>
            </a:r>
            <a:r>
              <a:rPr lang="en-GB" dirty="0" err="1">
                <a:latin typeface="Comic Sans MS" panose="030F0902030302020204" pitchFamily="66" charset="0"/>
              </a:rPr>
              <a:t>și</a:t>
            </a:r>
            <a:r>
              <a:rPr lang="en-GB" dirty="0">
                <a:latin typeface="Comic Sans MS" panose="030F0902030302020204" pitchFamily="66" charset="0"/>
              </a:rPr>
              <a:t> </a:t>
            </a:r>
            <a:r>
              <a:rPr lang="en-GB" dirty="0" err="1">
                <a:latin typeface="Comic Sans MS" panose="030F0902030302020204" pitchFamily="66" charset="0"/>
              </a:rPr>
              <a:t>medicamente</a:t>
            </a:r>
            <a:r>
              <a:rPr lang="en-GB" dirty="0">
                <a:latin typeface="Comic Sans MS" panose="030F0902030302020204" pitchFamily="66" charset="0"/>
              </a:rPr>
              <a:t> anticancer: </a:t>
            </a:r>
            <a:r>
              <a:rPr lang="en-GB" dirty="0" err="1">
                <a:latin typeface="Comic Sans MS" panose="030F0902030302020204" pitchFamily="66" charset="0"/>
              </a:rPr>
              <a:t>limite</a:t>
            </a:r>
            <a:r>
              <a:rPr lang="en-GB" dirty="0">
                <a:latin typeface="Comic Sans MS" panose="030F0902030302020204" pitchFamily="66" charset="0"/>
              </a:rPr>
              <a:t> de </a:t>
            </a:r>
            <a:r>
              <a:rPr lang="en-GB" dirty="0" err="1">
                <a:latin typeface="Comic Sans MS" panose="030F0902030302020204" pitchFamily="66" charset="0"/>
              </a:rPr>
              <a:t>detecţie</a:t>
            </a:r>
            <a:r>
              <a:rPr lang="en-GB" dirty="0">
                <a:latin typeface="Comic Sans MS" panose="030F0902030302020204" pitchFamily="66" charset="0"/>
              </a:rPr>
              <a:t>, </a:t>
            </a:r>
            <a:r>
              <a:rPr lang="en-GB" dirty="0" err="1">
                <a:latin typeface="Comic Sans MS" panose="030F0902030302020204" pitchFamily="66" charset="0"/>
              </a:rPr>
              <a:t>domeniu</a:t>
            </a:r>
            <a:r>
              <a:rPr lang="en-GB" dirty="0">
                <a:latin typeface="Comic Sans MS" panose="030F0902030302020204" pitchFamily="66" charset="0"/>
              </a:rPr>
              <a:t> linear de </a:t>
            </a:r>
            <a:r>
              <a:rPr lang="en-GB" dirty="0" err="1">
                <a:latin typeface="Comic Sans MS" panose="030F0902030302020204" pitchFamily="66" charset="0"/>
              </a:rPr>
              <a:t>răspuns</a:t>
            </a:r>
            <a:r>
              <a:rPr lang="en-GB" dirty="0">
                <a:latin typeface="Comic Sans MS" panose="030F0902030302020204" pitchFamily="66" charset="0"/>
              </a:rPr>
              <a:t>, </a:t>
            </a:r>
            <a:r>
              <a:rPr lang="en-GB" dirty="0" err="1">
                <a:latin typeface="Comic Sans MS" panose="030F0902030302020204" pitchFamily="66" charset="0"/>
              </a:rPr>
              <a:t>sensibilitate</a:t>
            </a:r>
            <a:r>
              <a:rPr lang="en-GB" dirty="0">
                <a:latin typeface="Comic Sans MS" panose="030F0902030302020204" pitchFamily="66" charset="0"/>
              </a:rPr>
              <a:t>, </a:t>
            </a:r>
            <a:r>
              <a:rPr lang="en-GB" dirty="0" err="1">
                <a:latin typeface="Comic Sans MS" panose="030F0902030302020204" pitchFamily="66" charset="0"/>
              </a:rPr>
              <a:t>repetabilitate</a:t>
            </a:r>
            <a:r>
              <a:rPr lang="en-GB" dirty="0">
                <a:latin typeface="Comic Sans MS" panose="030F0902030302020204" pitchFamily="66" charset="0"/>
              </a:rPr>
              <a:t>, </a:t>
            </a:r>
            <a:r>
              <a:rPr lang="en-GB" dirty="0" err="1">
                <a:latin typeface="Comic Sans MS" panose="030F0902030302020204" pitchFamily="66" charset="0"/>
              </a:rPr>
              <a:t>reproductibilitate</a:t>
            </a:r>
            <a:r>
              <a:rPr lang="en-GB" dirty="0">
                <a:latin typeface="Comic Sans MS" panose="030F0902030302020204" pitchFamily="66" charset="0"/>
              </a:rPr>
              <a:t>, </a:t>
            </a:r>
            <a:r>
              <a:rPr lang="en-GB" dirty="0" err="1">
                <a:latin typeface="Comic Sans MS" panose="030F0902030302020204" pitchFamily="66" charset="0"/>
              </a:rPr>
              <a:t>stabilitate</a:t>
            </a:r>
            <a:r>
              <a:rPr lang="en-GB" dirty="0">
                <a:latin typeface="Comic Sans MS" panose="030F0902030302020204" pitchFamily="66" charset="0"/>
              </a:rPr>
              <a:t> </a:t>
            </a:r>
            <a:r>
              <a:rPr lang="en-GB" dirty="0" err="1">
                <a:latin typeface="Comic Sans MS" panose="030F0902030302020204" pitchFamily="66" charset="0"/>
              </a:rPr>
              <a:t>operaţională</a:t>
            </a:r>
            <a:r>
              <a:rPr lang="en-GB" dirty="0">
                <a:latin typeface="Comic Sans MS" panose="030F0902030302020204" pitchFamily="66" charset="0"/>
              </a:rPr>
              <a:t>.</a:t>
            </a:r>
          </a:p>
        </p:txBody>
      </p:sp>
      <p:sp>
        <p:nvSpPr>
          <p:cNvPr id="7" name="TextBox 6">
            <a:extLst>
              <a:ext uri="{FF2B5EF4-FFF2-40B4-BE49-F238E27FC236}">
                <a16:creationId xmlns:a16="http://schemas.microsoft.com/office/drawing/2014/main" id="{B3AB68C1-89E8-472C-A8C7-AA0588B79BE6}"/>
              </a:ext>
            </a:extLst>
          </p:cNvPr>
          <p:cNvSpPr txBox="1"/>
          <p:nvPr/>
        </p:nvSpPr>
        <p:spPr>
          <a:xfrm>
            <a:off x="247337" y="2828835"/>
            <a:ext cx="11385029" cy="3693319"/>
          </a:xfrm>
          <a:prstGeom prst="rect">
            <a:avLst/>
          </a:prstGeom>
          <a:noFill/>
        </p:spPr>
        <p:txBody>
          <a:bodyPr wrap="square" rtlCol="0">
            <a:spAutoFit/>
          </a:bodyPr>
          <a:lstStyle/>
          <a:p>
            <a:pPr algn="just">
              <a:lnSpc>
                <a:spcPct val="150000"/>
              </a:lnSpc>
            </a:pP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O3.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Stabilirea</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corelaţiilor</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structură-activitate</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electrocatalitică</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ale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compozitelor</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pe </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bază</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de Cu/HC-derivate de la (poli)</a:t>
            </a:r>
            <a:r>
              <a:rPr lang="en-GB" sz="1800" dirty="0" err="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zaharide</a:t>
            </a:r>
            <a:r>
              <a:rPr lang="en-GB" sz="18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Relaţia</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între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proprietăţile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morfo-structurale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ale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materialelor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compozite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obţinute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proprietăţile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lor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electrochimice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este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crucială</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dirty="0" err="1">
                <a:latin typeface="Comic Sans MS" panose="030F0702030302020204" pitchFamily="66" charset="0"/>
                <a:ea typeface="Calibri" panose="020F0502020204030204" pitchFamily="34" charset="0"/>
                <a:cs typeface="Times New Roman" panose="02020603050405020304" pitchFamily="18" charset="0"/>
              </a:rPr>
              <a:t>pentru</a:t>
            </a:r>
            <a:r>
              <a:rPr lang="en-GB" dirty="0">
                <a:latin typeface="Comic Sans MS" panose="030F0702030302020204" pitchFamily="66" charset="0"/>
                <a:ea typeface="Calibri" panose="020F0502020204030204" pitchFamily="34" charset="0"/>
                <a:cs typeface="Times New Roman" panose="02020603050405020304" pitchFamily="18" charset="0"/>
              </a:rPr>
              <a:t> </a:t>
            </a:r>
            <a:r>
              <a:rPr lang="en-GB" i="1" dirty="0">
                <a:latin typeface="Comic Sans MS" panose="030F0702030302020204" pitchFamily="66" charset="0"/>
                <a:ea typeface="Calibri" panose="020F0502020204030204" pitchFamily="34" charset="0"/>
                <a:cs typeface="Times New Roman" panose="02020603050405020304" pitchFamily="18" charset="0"/>
              </a:rPr>
              <a:t>design</a:t>
            </a:r>
            <a:r>
              <a:rPr lang="en-GB" dirty="0">
                <a:latin typeface="Comic Sans MS" panose="030F0702030302020204" pitchFamily="66" charset="0"/>
                <a:ea typeface="Calibri" panose="020F0502020204030204" pitchFamily="34" charset="0"/>
                <a:cs typeface="Times New Roman" panose="02020603050405020304" pitchFamily="18" charset="0"/>
              </a:rPr>
              <a:t>-ul</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unui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senzor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cu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răspuns</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la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diverși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analiţi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Metodele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de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sinteză</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anume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procese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hidrotermale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modificate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metodele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chimiei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blânde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soft chemistry</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oferă</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un grad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înalt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de control al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proprietătilor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structurale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texturale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ale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suportului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carbonatos</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HC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a:t>
            </a:r>
            <a:r>
              <a:rPr lang="en-GB" dirty="0">
                <a:latin typeface="Comic Sans MS" panose="030F0702030302020204" pitchFamily="66" charset="0"/>
                <a:ea typeface="Calibri" panose="020F0502020204030204" pitchFamily="34" charset="0"/>
                <a:cs typeface="Times New Roman" panose="02020603050405020304" pitchFamily="18" charset="0"/>
              </a:rPr>
              <a:t> </a:t>
            </a:r>
            <a:r>
              <a:rPr lang="en-GB" dirty="0" err="1">
                <a:latin typeface="Comic Sans MS" panose="030F0702030302020204" pitchFamily="66" charset="0"/>
                <a:ea typeface="Calibri" panose="020F0502020204030204" pitchFamily="34" charset="0"/>
                <a:cs typeface="Times New Roman" panose="02020603050405020304" pitchFamily="18" charset="0"/>
              </a:rPr>
              <a:t>respectiv</a:t>
            </a:r>
            <a:r>
              <a:rPr lang="en-GB" dirty="0">
                <a:latin typeface="Comic Sans MS" panose="030F0702030302020204" pitchFamily="66" charset="0"/>
                <a:ea typeface="Calibri" panose="020F0502020204030204" pitchFamily="34" charset="0"/>
                <a:cs typeface="Times New Roman" panose="02020603050405020304" pitchFamily="18" charset="0"/>
              </a:rPr>
              <a:t>, ale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nanoparticulelor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de Cu.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Răspunsul</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electrochimic</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al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senzorului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asamblat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ne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va</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permite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să</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stabilim</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cele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mai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bune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condiţii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de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reacţie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compoziţie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chimică</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și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caracteristici</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structurale</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ale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compozitelor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care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vor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conduce,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în</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final, la un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senzor</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funcţional</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latin typeface="Comic Sans MS" panose="030F0702030302020204" pitchFamily="66" charset="0"/>
            </a:endParaRPr>
          </a:p>
        </p:txBody>
      </p:sp>
      <p:sp>
        <p:nvSpPr>
          <p:cNvPr id="8" name="TextBox 7">
            <a:extLst>
              <a:ext uri="{FF2B5EF4-FFF2-40B4-BE49-F238E27FC236}">
                <a16:creationId xmlns:a16="http://schemas.microsoft.com/office/drawing/2014/main" id="{EBC3F95F-99C6-4A99-8451-42D412A7E0FA}"/>
              </a:ext>
            </a:extLst>
          </p:cNvPr>
          <p:cNvSpPr txBox="1"/>
          <p:nvPr/>
        </p:nvSpPr>
        <p:spPr>
          <a:xfrm>
            <a:off x="0" y="0"/>
            <a:ext cx="3493264" cy="523220"/>
          </a:xfrm>
          <a:prstGeom prst="rect">
            <a:avLst/>
          </a:prstGeom>
          <a:noFill/>
        </p:spPr>
        <p:txBody>
          <a:bodyPr wrap="none" rtlCol="0">
            <a:spAutoFit/>
          </a:bodyPr>
          <a:lstStyle/>
          <a:p>
            <a:r>
              <a:rPr lang="en-US" sz="2800" b="1" dirty="0" err="1">
                <a:solidFill>
                  <a:schemeClr val="accent6">
                    <a:lumMod val="75000"/>
                  </a:schemeClr>
                </a:solidFill>
                <a:latin typeface="Comic Sans MS" panose="030F0702030302020204" pitchFamily="66" charset="0"/>
              </a:rPr>
              <a:t>Obiective</a:t>
            </a:r>
            <a:r>
              <a:rPr lang="en-US" sz="2800" b="1" dirty="0">
                <a:solidFill>
                  <a:schemeClr val="accent6">
                    <a:lumMod val="75000"/>
                  </a:schemeClr>
                </a:solidFill>
                <a:latin typeface="Comic Sans MS" panose="030F0702030302020204" pitchFamily="66" charset="0"/>
              </a:rPr>
              <a:t> </a:t>
            </a:r>
            <a:r>
              <a:rPr lang="en-US" sz="2800" b="1" dirty="0" err="1">
                <a:solidFill>
                  <a:schemeClr val="accent6">
                    <a:lumMod val="75000"/>
                  </a:schemeClr>
                </a:solidFill>
                <a:latin typeface="Comic Sans MS" panose="030F0702030302020204" pitchFamily="66" charset="0"/>
              </a:rPr>
              <a:t>specifice</a:t>
            </a:r>
            <a:endParaRPr lang="en-US" sz="2800" b="1"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230205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7486BC-91D7-4102-A631-B26AA811A980}"/>
              </a:ext>
            </a:extLst>
          </p:cNvPr>
          <p:cNvGraphicFramePr>
            <a:graphicFrameLocks noGrp="1"/>
          </p:cNvGraphicFramePr>
          <p:nvPr>
            <p:extLst>
              <p:ext uri="{D42A27DB-BD31-4B8C-83A1-F6EECF244321}">
                <p14:modId xmlns:p14="http://schemas.microsoft.com/office/powerpoint/2010/main" val="2960235453"/>
              </p:ext>
            </p:extLst>
          </p:nvPr>
        </p:nvGraphicFramePr>
        <p:xfrm>
          <a:off x="409576" y="91016"/>
          <a:ext cx="11134725" cy="6677324"/>
        </p:xfrm>
        <a:graphic>
          <a:graphicData uri="http://schemas.openxmlformats.org/drawingml/2006/table">
            <a:tbl>
              <a:tblPr firstRow="1" bandRow="1">
                <a:tableStyleId>{93296810-A885-4BE3-A3E7-6D5BEEA58F35}</a:tableStyleId>
              </a:tblPr>
              <a:tblGrid>
                <a:gridCol w="3711575">
                  <a:extLst>
                    <a:ext uri="{9D8B030D-6E8A-4147-A177-3AD203B41FA5}">
                      <a16:colId xmlns:a16="http://schemas.microsoft.com/office/drawing/2014/main" val="2186867040"/>
                    </a:ext>
                  </a:extLst>
                </a:gridCol>
                <a:gridCol w="3711575">
                  <a:extLst>
                    <a:ext uri="{9D8B030D-6E8A-4147-A177-3AD203B41FA5}">
                      <a16:colId xmlns:a16="http://schemas.microsoft.com/office/drawing/2014/main" val="1396491724"/>
                    </a:ext>
                  </a:extLst>
                </a:gridCol>
                <a:gridCol w="3711575">
                  <a:extLst>
                    <a:ext uri="{9D8B030D-6E8A-4147-A177-3AD203B41FA5}">
                      <a16:colId xmlns:a16="http://schemas.microsoft.com/office/drawing/2014/main" val="4083203709"/>
                    </a:ext>
                  </a:extLst>
                </a:gridCol>
              </a:tblGrid>
              <a:tr h="359386">
                <a:tc gridSpan="3">
                  <a:txBody>
                    <a:bodyPr/>
                    <a:lstStyle/>
                    <a:p>
                      <a:pPr algn="ctr"/>
                      <a:r>
                        <a:rPr lang="en-US" sz="1600" dirty="0">
                          <a:latin typeface="Comic Sans MS" panose="030F0702030302020204" pitchFamily="66" charset="0"/>
                        </a:rPr>
                        <a:t>ECHIPA DE CERCETARE</a:t>
                      </a:r>
                    </a:p>
                  </a:txBody>
                  <a:tcPr/>
                </a:tc>
                <a:tc hMerge="1">
                  <a:txBody>
                    <a:bodyPr/>
                    <a:lstStyle/>
                    <a:p>
                      <a:pPr algn="ctr"/>
                      <a:endParaRPr lang="en-US" dirty="0">
                        <a:latin typeface="Comic Sans MS" panose="030F0702030302020204" pitchFamily="66" charset="0"/>
                      </a:endParaRPr>
                    </a:p>
                  </a:txBody>
                  <a:tcPr/>
                </a:tc>
                <a:tc hMerge="1">
                  <a:txBody>
                    <a:bodyPr/>
                    <a:lstStyle/>
                    <a:p>
                      <a:pPr algn="ctr"/>
                      <a:endParaRPr lang="en-US" dirty="0">
                        <a:latin typeface="Comic Sans MS" panose="030F0702030302020204" pitchFamily="66" charset="0"/>
                      </a:endParaRPr>
                    </a:p>
                  </a:txBody>
                  <a:tcPr/>
                </a:tc>
                <a:extLst>
                  <a:ext uri="{0D108BD9-81ED-4DB2-BD59-A6C34878D82A}">
                    <a16:rowId xmlns:a16="http://schemas.microsoft.com/office/drawing/2014/main" val="1584716747"/>
                  </a:ext>
                </a:extLst>
              </a:tr>
              <a:tr h="359386">
                <a:tc>
                  <a:txBody>
                    <a:bodyPr/>
                    <a:lstStyle/>
                    <a:p>
                      <a:pPr algn="ctr"/>
                      <a:r>
                        <a:rPr lang="en-US" sz="1600" dirty="0" err="1">
                          <a:latin typeface="Comic Sans MS" panose="030F0702030302020204" pitchFamily="66" charset="0"/>
                        </a:rPr>
                        <a:t>Nume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Funcţie</a:t>
                      </a:r>
                      <a:endParaRPr lang="en-US" sz="1600" dirty="0">
                        <a:latin typeface="Comic Sans MS" panose="030F0702030302020204" pitchFamily="66" charset="0"/>
                      </a:endParaRPr>
                    </a:p>
                  </a:txBody>
                  <a:tcPr/>
                </a:tc>
                <a:tc>
                  <a:txBody>
                    <a:bodyPr/>
                    <a:lstStyle/>
                    <a:p>
                      <a:pPr algn="ctr"/>
                      <a:r>
                        <a:rPr lang="en-US" sz="1600" dirty="0" err="1">
                          <a:latin typeface="Comic Sans MS" panose="030F0702030302020204" pitchFamily="66" charset="0"/>
                        </a:rPr>
                        <a:t>Rol</a:t>
                      </a:r>
                      <a:r>
                        <a:rPr lang="en-US" sz="1600" dirty="0">
                          <a:latin typeface="Comic Sans MS" panose="030F0702030302020204" pitchFamily="66" charset="0"/>
                        </a:rPr>
                        <a:t> </a:t>
                      </a:r>
                      <a:r>
                        <a:rPr lang="en-US" sz="1600" dirty="0" err="1">
                          <a:latin typeface="Comic Sans MS" panose="030F0702030302020204" pitchFamily="66" charset="0"/>
                        </a:rPr>
                        <a:t>în</a:t>
                      </a:r>
                      <a:r>
                        <a:rPr lang="en-US" sz="1600" dirty="0">
                          <a:latin typeface="Comic Sans MS" panose="030F0702030302020204" pitchFamily="66" charset="0"/>
                        </a:rPr>
                        <a:t> </a:t>
                      </a:r>
                      <a:r>
                        <a:rPr lang="en-US" sz="1600" dirty="0" err="1">
                          <a:latin typeface="Comic Sans MS" panose="030F0702030302020204" pitchFamily="66" charset="0"/>
                        </a:rPr>
                        <a:t>proiect</a:t>
                      </a:r>
                      <a:endParaRPr lang="en-US" sz="1600" dirty="0">
                        <a:latin typeface="Comic Sans MS" panose="030F0702030302020204" pitchFamily="66" charset="0"/>
                      </a:endParaRPr>
                    </a:p>
                  </a:txBody>
                  <a:tcPr/>
                </a:tc>
                <a:extLst>
                  <a:ext uri="{0D108BD9-81ED-4DB2-BD59-A6C34878D82A}">
                    <a16:rowId xmlns:a16="http://schemas.microsoft.com/office/drawing/2014/main" val="379640301"/>
                  </a:ext>
                </a:extLst>
              </a:tr>
              <a:tr h="567097">
                <a:tc>
                  <a:txBody>
                    <a:bodyPr/>
                    <a:lstStyle/>
                    <a:p>
                      <a:pPr algn="ctr"/>
                      <a:r>
                        <a:rPr lang="x-none" sz="1600" dirty="0">
                          <a:solidFill>
                            <a:schemeClr val="accent6">
                              <a:lumMod val="75000"/>
                            </a:schemeClr>
                          </a:solidFill>
                          <a:latin typeface="Comic Sans MS" panose="030F0902030302020204" pitchFamily="66" charset="0"/>
                        </a:rPr>
                        <a:t>Dr. Oana Carp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Director de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proiect</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Ianuarie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-August 2021)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18947714"/>
                  </a:ext>
                </a:extLst>
              </a:tr>
              <a:tr h="1044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Diana Vi</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ș</a:t>
                      </a: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inescu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Director de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proiect</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Septembrie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2021-prezent)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Ianuarie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-August 2021)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35409786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Cecilia Lete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04851857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Cristian Dumitru Ene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57001466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Greta Socoteanu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48187531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Daniela Culi</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ţă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2</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712492316"/>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Mariana Marin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74616688"/>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chemeClr val="accent6">
                              <a:lumMod val="75000"/>
                            </a:schemeClr>
                          </a:solidFill>
                          <a:effectLst/>
                          <a:uLnTx/>
                          <a:uFillTx/>
                          <a:latin typeface="Comic Sans MS" panose="030F0702030302020204" pitchFamily="66" charset="0"/>
                          <a:ea typeface="+mn-ea"/>
                          <a:cs typeface="+mn-cs"/>
                        </a:rPr>
                        <a:t>Dr. Maria-Gabriela Alexandru</a:t>
                      </a:r>
                    </a:p>
                  </a:txBody>
                  <a:tcPr/>
                </a:tc>
                <a:tc>
                  <a:txBody>
                    <a:bodyPr/>
                    <a:lstStyle/>
                    <a:p>
                      <a:pPr algn="ctr"/>
                      <a:r>
                        <a:rPr lang="en-US" sz="1600" dirty="0">
                          <a:solidFill>
                            <a:schemeClr val="accent6">
                              <a:lumMod val="75000"/>
                            </a:schemeClr>
                          </a:solidFill>
                          <a:latin typeface="Comic Sans MS" panose="030F0702030302020204" pitchFamily="66" charset="0"/>
                        </a:rPr>
                        <a:t>Lector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65245896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Jose Calderon Moreno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97263914"/>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Dr. Silviu Preda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3</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503763863"/>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Chim. Adela Maria Spinciu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1083128797"/>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Ing. Antonia Nancy Haddad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670751311"/>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Poziţie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vacantă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Cercetător</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principal 1</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2029292580"/>
                  </a:ext>
                </a:extLst>
              </a:tr>
              <a:tr h="359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Poziţie</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vacantă</a:t>
                      </a:r>
                      <a:endParaRPr kumimoji="0" lang="x-none"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accent6">
                              <a:lumMod val="75000"/>
                            </a:schemeClr>
                          </a:solidFill>
                          <a:latin typeface="Comic Sans MS" panose="030F0902030302020204" pitchFamily="66" charset="0"/>
                        </a:rPr>
                        <a:t>Asistent</a:t>
                      </a:r>
                      <a:r>
                        <a:rPr lang="en-US" sz="1600" dirty="0">
                          <a:solidFill>
                            <a:schemeClr val="accent6">
                              <a:lumMod val="75000"/>
                            </a:schemeClr>
                          </a:solidFill>
                          <a:latin typeface="Comic Sans MS" panose="030F0902030302020204" pitchFamily="66" charset="0"/>
                        </a:rPr>
                        <a:t> </a:t>
                      </a:r>
                      <a:r>
                        <a:rPr lang="en-US" sz="1600" dirty="0" err="1">
                          <a:solidFill>
                            <a:schemeClr val="accent6">
                              <a:lumMod val="75000"/>
                            </a:schemeClr>
                          </a:solidFill>
                          <a:latin typeface="Comic Sans MS" panose="030F0902030302020204" pitchFamily="66" charset="0"/>
                        </a:rPr>
                        <a:t>cercetare</a:t>
                      </a:r>
                      <a:r>
                        <a:rPr lang="en-US" sz="1600" dirty="0">
                          <a:solidFill>
                            <a:schemeClr val="accent6">
                              <a:lumMod val="75000"/>
                            </a:schemeClr>
                          </a:solidFill>
                          <a:latin typeface="Comic Sans MS" panose="030F0902030302020204" pitchFamily="66" charset="0"/>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știinţific</a:t>
                      </a:r>
                      <a:endParaRPr lang="x-none" sz="1600" dirty="0">
                        <a:solidFill>
                          <a:schemeClr val="accent6">
                            <a:lumMod val="75000"/>
                          </a:schemeClr>
                        </a:solidFill>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Membru</a:t>
                      </a:r>
                      <a:r>
                        <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rPr>
                        <a:t> </a:t>
                      </a:r>
                      <a:r>
                        <a:rPr kumimoji="0" lang="en-US" sz="1600" b="0" i="0" u="none" strike="noStrike" kern="1200" cap="none" spc="0" normalizeH="0" baseline="0" noProof="0" dirty="0" err="1">
                          <a:ln>
                            <a:noFill/>
                          </a:ln>
                          <a:solidFill>
                            <a:srgbClr val="70AD47">
                              <a:lumMod val="75000"/>
                            </a:srgbClr>
                          </a:solidFill>
                          <a:effectLst/>
                          <a:uLnTx/>
                          <a:uFillTx/>
                          <a:latin typeface="Comic Sans MS" panose="030F0902030302020204" pitchFamily="66" charset="0"/>
                          <a:ea typeface="+mn-ea"/>
                          <a:cs typeface="+mn-cs"/>
                        </a:rPr>
                        <a:t>echipă</a:t>
                      </a:r>
                      <a:endParaRPr kumimoji="0" lang="en-US" sz="1600" b="0" i="0" u="none" strike="noStrike" kern="1200" cap="none" spc="0" normalizeH="0" baseline="0" noProof="0" dirty="0">
                        <a:ln>
                          <a:noFill/>
                        </a:ln>
                        <a:solidFill>
                          <a:srgbClr val="70AD47">
                            <a:lumMod val="75000"/>
                          </a:srgbClr>
                        </a:solidFill>
                        <a:effectLst/>
                        <a:uLnTx/>
                        <a:uFillTx/>
                        <a:latin typeface="Comic Sans MS" panose="030F0902030302020204" pitchFamily="66" charset="0"/>
                        <a:ea typeface="+mn-ea"/>
                        <a:cs typeface="+mn-cs"/>
                      </a:endParaRPr>
                    </a:p>
                  </a:txBody>
                  <a:tcPr/>
                </a:tc>
                <a:extLst>
                  <a:ext uri="{0D108BD9-81ED-4DB2-BD59-A6C34878D82A}">
                    <a16:rowId xmlns:a16="http://schemas.microsoft.com/office/drawing/2014/main" val="3118104037"/>
                  </a:ext>
                </a:extLst>
              </a:tr>
            </a:tbl>
          </a:graphicData>
        </a:graphic>
      </p:graphicFrame>
    </p:spTree>
    <p:extLst>
      <p:ext uri="{BB962C8B-B14F-4D97-AF65-F5344CB8AC3E}">
        <p14:creationId xmlns:p14="http://schemas.microsoft.com/office/powerpoint/2010/main" val="402781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922C-738B-47E4-A5A2-22BB37B1EF0A}"/>
              </a:ext>
            </a:extLst>
          </p:cNvPr>
          <p:cNvSpPr txBox="1"/>
          <p:nvPr/>
        </p:nvSpPr>
        <p:spPr>
          <a:xfrm flipH="1">
            <a:off x="-2" y="87086"/>
            <a:ext cx="5116287"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Buget</a:t>
            </a:r>
            <a:r>
              <a:rPr lang="en-US" sz="2800" b="1" dirty="0">
                <a:solidFill>
                  <a:schemeClr val="accent6">
                    <a:lumMod val="75000"/>
                  </a:schemeClr>
                </a:solidFill>
                <a:latin typeface="Comic Sans MS" panose="030F0902030302020204" pitchFamily="66" charset="0"/>
              </a:rPr>
              <a:t> (lei)/an </a:t>
            </a:r>
            <a:endParaRPr lang="x-none" sz="2800" b="1" dirty="0">
              <a:solidFill>
                <a:schemeClr val="accent6">
                  <a:lumMod val="75000"/>
                </a:schemeClr>
              </a:solidFill>
              <a:latin typeface="Comic Sans MS" panose="030F0902030302020204" pitchFamily="66" charset="0"/>
            </a:endParaRPr>
          </a:p>
        </p:txBody>
      </p:sp>
      <p:graphicFrame>
        <p:nvGraphicFramePr>
          <p:cNvPr id="3" name="Table 2">
            <a:extLst>
              <a:ext uri="{FF2B5EF4-FFF2-40B4-BE49-F238E27FC236}">
                <a16:creationId xmlns:a16="http://schemas.microsoft.com/office/drawing/2014/main" id="{513065C1-F2C3-43FD-BEDD-742254A3696B}"/>
              </a:ext>
            </a:extLst>
          </p:cNvPr>
          <p:cNvGraphicFramePr>
            <a:graphicFrameLocks noGrp="1"/>
          </p:cNvGraphicFramePr>
          <p:nvPr>
            <p:extLst>
              <p:ext uri="{D42A27DB-BD31-4B8C-83A1-F6EECF244321}">
                <p14:modId xmlns:p14="http://schemas.microsoft.com/office/powerpoint/2010/main" val="4054460658"/>
              </p:ext>
            </p:extLst>
          </p:nvPr>
        </p:nvGraphicFramePr>
        <p:xfrm>
          <a:off x="1971675" y="1316466"/>
          <a:ext cx="7509784" cy="4109653"/>
        </p:xfrm>
        <a:graphic>
          <a:graphicData uri="http://schemas.openxmlformats.org/drawingml/2006/table">
            <a:tbl>
              <a:tblPr firstRow="1" firstCol="1" lastRow="1" lastCol="1" bandRow="1" bandCol="1">
                <a:tableStyleId>{93296810-A885-4BE3-A3E7-6D5BEEA58F35}</a:tableStyleId>
              </a:tblPr>
              <a:tblGrid>
                <a:gridCol w="1826565">
                  <a:extLst>
                    <a:ext uri="{9D8B030D-6E8A-4147-A177-3AD203B41FA5}">
                      <a16:colId xmlns:a16="http://schemas.microsoft.com/office/drawing/2014/main" val="639092497"/>
                    </a:ext>
                  </a:extLst>
                </a:gridCol>
                <a:gridCol w="1468466">
                  <a:extLst>
                    <a:ext uri="{9D8B030D-6E8A-4147-A177-3AD203B41FA5}">
                      <a16:colId xmlns:a16="http://schemas.microsoft.com/office/drawing/2014/main" val="3597560529"/>
                    </a:ext>
                  </a:extLst>
                </a:gridCol>
                <a:gridCol w="1468466">
                  <a:extLst>
                    <a:ext uri="{9D8B030D-6E8A-4147-A177-3AD203B41FA5}">
                      <a16:colId xmlns:a16="http://schemas.microsoft.com/office/drawing/2014/main" val="762296808"/>
                    </a:ext>
                  </a:extLst>
                </a:gridCol>
                <a:gridCol w="1277821">
                  <a:extLst>
                    <a:ext uri="{9D8B030D-6E8A-4147-A177-3AD203B41FA5}">
                      <a16:colId xmlns:a16="http://schemas.microsoft.com/office/drawing/2014/main" val="340752291"/>
                    </a:ext>
                  </a:extLst>
                </a:gridCol>
                <a:gridCol w="1468466">
                  <a:extLst>
                    <a:ext uri="{9D8B030D-6E8A-4147-A177-3AD203B41FA5}">
                      <a16:colId xmlns:a16="http://schemas.microsoft.com/office/drawing/2014/main" val="1857344830"/>
                    </a:ext>
                  </a:extLst>
                </a:gridCol>
              </a:tblGrid>
              <a:tr h="1145145">
                <a:tc>
                  <a:txBody>
                    <a:bodyPr/>
                    <a:lstStyle/>
                    <a:p>
                      <a:pPr algn="ctr"/>
                      <a:r>
                        <a:rPr lang="en-US" sz="1400" dirty="0" err="1">
                          <a:effectLst/>
                          <a:latin typeface="Comic Sans MS" panose="030F0902030302020204" pitchFamily="66" charset="0"/>
                        </a:rPr>
                        <a:t>Categorii</a:t>
                      </a:r>
                      <a:r>
                        <a:rPr lang="en-US" sz="1400" dirty="0">
                          <a:effectLst/>
                          <a:latin typeface="Comic Sans MS" panose="030F0902030302020204" pitchFamily="66" charset="0"/>
                        </a:rPr>
                        <a:t> de </a:t>
                      </a:r>
                      <a:r>
                        <a:rPr lang="en-US" sz="1400" dirty="0" err="1">
                          <a:effectLst/>
                          <a:latin typeface="Comic Sans MS" panose="030F0902030302020204" pitchFamily="66" charset="0"/>
                        </a:rPr>
                        <a:t>cheltuieli</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dirty="0">
                          <a:effectLst/>
                          <a:latin typeface="Comic Sans MS" panose="030F0902030302020204" pitchFamily="66" charset="0"/>
                        </a:rPr>
                        <a:t>2021</a:t>
                      </a:r>
                      <a:endParaRPr lang="x-none" sz="1400" dirty="0">
                        <a:effectLst/>
                        <a:latin typeface="Comic Sans MS" panose="030F0902030302020204" pitchFamily="66" charset="0"/>
                      </a:endParaRPr>
                    </a:p>
                    <a:p>
                      <a:pPr algn="ctr"/>
                      <a:r>
                        <a:rPr lang="en-US" sz="1400" dirty="0">
                          <a:effectLst/>
                          <a:latin typeface="Comic Sans MS" panose="030F0902030302020204" pitchFamily="66" charset="0"/>
                        </a:rPr>
                        <a:t>(lei)</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a:effectLst/>
                          <a:latin typeface="Comic Sans MS" panose="030F0902030302020204" pitchFamily="66" charset="0"/>
                        </a:rPr>
                        <a:t>2022</a:t>
                      </a:r>
                      <a:endParaRPr lang="x-none" sz="1400">
                        <a:effectLst/>
                        <a:latin typeface="Comic Sans MS" panose="030F0902030302020204" pitchFamily="66" charset="0"/>
                      </a:endParaRPr>
                    </a:p>
                    <a:p>
                      <a:pPr algn="ctr"/>
                      <a:r>
                        <a:rPr lang="en-US" sz="1400">
                          <a:effectLst/>
                          <a:latin typeface="Comic Sans MS" panose="030F0902030302020204" pitchFamily="66" charset="0"/>
                        </a:rPr>
                        <a:t>(lei)</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a:effectLst/>
                          <a:latin typeface="Comic Sans MS" panose="030F0902030302020204" pitchFamily="66" charset="0"/>
                        </a:rPr>
                        <a:t>2023</a:t>
                      </a:r>
                      <a:endParaRPr lang="x-none" sz="1400">
                        <a:effectLst/>
                        <a:latin typeface="Comic Sans MS" panose="030F0902030302020204" pitchFamily="66" charset="0"/>
                      </a:endParaRPr>
                    </a:p>
                    <a:p>
                      <a:pPr algn="ctr"/>
                      <a:r>
                        <a:rPr lang="en-US" sz="1400">
                          <a:effectLst/>
                          <a:latin typeface="Comic Sans MS" panose="030F0902030302020204" pitchFamily="66" charset="0"/>
                        </a:rPr>
                        <a:t>(lei)</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ctr"/>
                      <a:r>
                        <a:rPr lang="en-US" sz="1400" dirty="0">
                          <a:effectLst/>
                          <a:latin typeface="Comic Sans MS" panose="030F0902030302020204" pitchFamily="66" charset="0"/>
                        </a:rPr>
                        <a:t>Total </a:t>
                      </a:r>
                      <a:endParaRPr lang="x-none" sz="1400" dirty="0">
                        <a:effectLst/>
                        <a:latin typeface="Comic Sans MS" panose="030F0902030302020204" pitchFamily="66" charset="0"/>
                      </a:endParaRPr>
                    </a:p>
                    <a:p>
                      <a:pPr algn="ctr"/>
                      <a:r>
                        <a:rPr lang="en-US" sz="1400" dirty="0">
                          <a:effectLst/>
                          <a:latin typeface="Comic Sans MS" panose="030F0902030302020204" pitchFamily="66" charset="0"/>
                        </a:rPr>
                        <a:t>(lei)</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129142717"/>
                  </a:ext>
                </a:extLst>
              </a:tr>
              <a:tr h="572573">
                <a:tc>
                  <a:txBody>
                    <a:bodyPr/>
                    <a:lstStyle/>
                    <a:p>
                      <a:r>
                        <a:rPr lang="en-US" sz="1400" dirty="0" err="1">
                          <a:effectLst/>
                          <a:latin typeface="Comic Sans MS" panose="030F0902030302020204" pitchFamily="66" charset="0"/>
                          <a:ea typeface="Times New Roman" panose="02020603050405020304" pitchFamily="18" charset="0"/>
                        </a:rPr>
                        <a:t>Cheltuieli</a:t>
                      </a:r>
                      <a:r>
                        <a:rPr lang="en-US" sz="1400" dirty="0">
                          <a:effectLst/>
                          <a:latin typeface="Comic Sans MS" panose="030F0902030302020204" pitchFamily="66" charset="0"/>
                          <a:ea typeface="Times New Roman" panose="02020603050405020304" pitchFamily="18" charset="0"/>
                        </a:rPr>
                        <a:t> cu </a:t>
                      </a:r>
                      <a:r>
                        <a:rPr lang="en-US" sz="1400" dirty="0" err="1">
                          <a:effectLst/>
                          <a:latin typeface="Comic Sans MS" panose="030F0902030302020204" pitchFamily="66" charset="0"/>
                          <a:ea typeface="Times New Roman" panose="02020603050405020304" pitchFamily="18" charset="0"/>
                        </a:rPr>
                        <a:t>personalul</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latin typeface="Comic Sans MS" panose="030F0702030302020204" pitchFamily="66" charset="0"/>
                        </a:rPr>
                        <a:t>168.243</a:t>
                      </a:r>
                      <a:endParaRPr lang="x-none" sz="14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240.967</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120.000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498.243</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240916169"/>
                  </a:ext>
                </a:extLst>
              </a:tr>
              <a:tr h="674216">
                <a:tc>
                  <a:txBody>
                    <a:bodyPr/>
                    <a:lstStyle/>
                    <a:p>
                      <a:r>
                        <a:rPr lang="en-US" sz="1400" dirty="0" err="1">
                          <a:effectLst/>
                          <a:latin typeface="Comic Sans MS" panose="030F0902030302020204" pitchFamily="66" charset="0"/>
                          <a:ea typeface="Times New Roman" panose="02020603050405020304" pitchFamily="18" charset="0"/>
                        </a:rPr>
                        <a:t>Cheltuieli</a:t>
                      </a:r>
                      <a:r>
                        <a:rPr lang="en-US" sz="1400" dirty="0">
                          <a:effectLst/>
                          <a:latin typeface="Comic Sans MS" panose="030F0902030302020204" pitchFamily="66" charset="0"/>
                          <a:ea typeface="Times New Roman" panose="02020603050405020304" pitchFamily="18" charset="0"/>
                        </a:rPr>
                        <a:t> cu </a:t>
                      </a:r>
                      <a:r>
                        <a:rPr lang="en-US" sz="1400" dirty="0" err="1">
                          <a:effectLst/>
                          <a:latin typeface="Comic Sans MS" panose="030F0902030302020204" pitchFamily="66" charset="0"/>
                          <a:ea typeface="Times New Roman" panose="02020603050405020304" pitchFamily="18" charset="0"/>
                        </a:rPr>
                        <a:t>logistica</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latin typeface="Comic Sans MS" panose="030F0702030302020204" pitchFamily="66" charset="0"/>
                        </a:rPr>
                        <a:t>287.831</a:t>
                      </a:r>
                      <a:endParaRPr lang="x-none" sz="14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99523.10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a:effectLst/>
                          <a:latin typeface="Comic Sans MS" panose="030F0902030302020204" pitchFamily="66" charset="0"/>
                        </a:rPr>
                        <a:t>60.000</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447.831</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940452081"/>
                  </a:ext>
                </a:extLst>
              </a:tr>
              <a:tr h="572573">
                <a:tc>
                  <a:txBody>
                    <a:bodyPr/>
                    <a:lstStyle/>
                    <a:p>
                      <a:r>
                        <a:rPr lang="en-US" sz="1400" dirty="0" err="1">
                          <a:effectLst/>
                          <a:latin typeface="Comic Sans MS" panose="030F0902030302020204" pitchFamily="66" charset="0"/>
                        </a:rPr>
                        <a:t>Cheltuieli</a:t>
                      </a:r>
                      <a:r>
                        <a:rPr lang="en-US" sz="1400" dirty="0">
                          <a:effectLst/>
                          <a:latin typeface="Comic Sans MS" panose="030F0902030302020204" pitchFamily="66" charset="0"/>
                        </a:rPr>
                        <a:t> de </a:t>
                      </a:r>
                      <a:r>
                        <a:rPr lang="en-US" sz="1400" dirty="0" err="1">
                          <a:effectLst/>
                          <a:latin typeface="Comic Sans MS" panose="030F0902030302020204" pitchFamily="66" charset="0"/>
                        </a:rPr>
                        <a:t>deplasare</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28314.90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59892</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118.697</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297391592"/>
                  </a:ext>
                </a:extLst>
              </a:tr>
              <a:tr h="572573">
                <a:tc>
                  <a:txBody>
                    <a:bodyPr/>
                    <a:lstStyle/>
                    <a:p>
                      <a:r>
                        <a:rPr lang="en-US" sz="1400" dirty="0" err="1">
                          <a:effectLst/>
                          <a:latin typeface="Comic Sans MS" panose="030F0902030302020204" pitchFamily="66" charset="0"/>
                        </a:rPr>
                        <a:t>Cheltuieli</a:t>
                      </a:r>
                      <a:r>
                        <a:rPr lang="en-US" sz="1400" dirty="0">
                          <a:effectLst/>
                          <a:latin typeface="Comic Sans MS" panose="030F0902030302020204" pitchFamily="66" charset="0"/>
                        </a:rPr>
                        <a:t> </a:t>
                      </a:r>
                      <a:r>
                        <a:rPr lang="en-US" sz="1400" dirty="0" err="1">
                          <a:effectLst/>
                          <a:latin typeface="Comic Sans MS" panose="030F0902030302020204" pitchFamily="66" charset="0"/>
                        </a:rPr>
                        <a:t>indirecte</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x-none" sz="1400" b="0" u="none" strike="noStrike" kern="1200" dirty="0">
                          <a:solidFill>
                            <a:schemeClr val="dk1"/>
                          </a:solidFill>
                          <a:effectLst/>
                          <a:latin typeface="Comic Sans MS" panose="030F0902030302020204" pitchFamily="66" charset="0"/>
                        </a:rPr>
                        <a:t>41.958</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58.695</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32.608</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133.261</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2975448500"/>
                  </a:ext>
                </a:extLst>
              </a:tr>
              <a:tr h="572573">
                <a:tc>
                  <a:txBody>
                    <a:bodyPr/>
                    <a:lstStyle/>
                    <a:p>
                      <a:r>
                        <a:rPr lang="en-US" sz="1400">
                          <a:effectLst/>
                          <a:latin typeface="Comic Sans MS" panose="030F0902030302020204" pitchFamily="66" charset="0"/>
                        </a:rPr>
                        <a:t>Total</a:t>
                      </a:r>
                      <a:endParaRPr lang="x-none" sz="140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498.032</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427.500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en-US" sz="1400" dirty="0">
                          <a:effectLst/>
                          <a:latin typeface="Comic Sans MS" panose="030F0902030302020204" pitchFamily="66" charset="0"/>
                        </a:rPr>
                        <a:t>272.500</a:t>
                      </a:r>
                      <a:endParaRPr lang="x-none" sz="1400" dirty="0">
                        <a:effectLst/>
                        <a:latin typeface="Comic Sans MS" panose="030F0902030302020204" pitchFamily="66" charset="0"/>
                        <a:ea typeface="Times New Roman" panose="02020603050405020304" pitchFamily="18" charset="0"/>
                      </a:endParaRPr>
                    </a:p>
                  </a:txBody>
                  <a:tcPr marL="68580" marR="68580" marT="0" marB="0"/>
                </a:tc>
                <a:tc>
                  <a:txBody>
                    <a:bodyPr/>
                    <a:lstStyle/>
                    <a:p>
                      <a:pPr algn="just"/>
                      <a:r>
                        <a:rPr lang="x-none" sz="1400" b="1" u="none" strike="noStrike" kern="1200" dirty="0">
                          <a:solidFill>
                            <a:schemeClr val="lt1"/>
                          </a:solidFill>
                          <a:effectLst/>
                          <a:latin typeface="Comic Sans MS" panose="030F0902030302020204" pitchFamily="66" charset="0"/>
                        </a:rPr>
                        <a:t>1.198.032</a:t>
                      </a:r>
                      <a:endParaRPr lang="x-none" sz="1400" dirty="0">
                        <a:effectLst/>
                        <a:latin typeface="Comic Sans MS" panose="030F09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3446723141"/>
                  </a:ext>
                </a:extLst>
              </a:tr>
            </a:tbl>
          </a:graphicData>
        </a:graphic>
      </p:graphicFrame>
    </p:spTree>
    <p:extLst>
      <p:ext uri="{BB962C8B-B14F-4D97-AF65-F5344CB8AC3E}">
        <p14:creationId xmlns:p14="http://schemas.microsoft.com/office/powerpoint/2010/main" val="216597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3EC66D-F2EA-4D73-8594-ADE1FF6CE161}"/>
              </a:ext>
            </a:extLst>
          </p:cNvPr>
          <p:cNvGrpSpPr/>
          <p:nvPr/>
        </p:nvGrpSpPr>
        <p:grpSpPr>
          <a:xfrm>
            <a:off x="390525" y="0"/>
            <a:ext cx="11306175" cy="6853459"/>
            <a:chOff x="76200" y="0"/>
            <a:chExt cx="11306175" cy="6853459"/>
          </a:xfrm>
        </p:grpSpPr>
        <p:sp>
          <p:nvSpPr>
            <p:cNvPr id="3" name="TextBox 2">
              <a:extLst>
                <a:ext uri="{FF2B5EF4-FFF2-40B4-BE49-F238E27FC236}">
                  <a16:creationId xmlns:a16="http://schemas.microsoft.com/office/drawing/2014/main" id="{8E476AE8-8850-40EE-9CD5-9C345DA15FDB}"/>
                </a:ext>
              </a:extLst>
            </p:cNvPr>
            <p:cNvSpPr txBox="1"/>
            <p:nvPr/>
          </p:nvSpPr>
          <p:spPr>
            <a:xfrm flipH="1">
              <a:off x="76200" y="0"/>
              <a:ext cx="5116287"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2021</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5CB7C3D6-7271-41A3-9BD0-9CC5AFC39EAA}"/>
                </a:ext>
              </a:extLst>
            </p:cNvPr>
            <p:cNvSpPr txBox="1"/>
            <p:nvPr/>
          </p:nvSpPr>
          <p:spPr>
            <a:xfrm>
              <a:off x="76200" y="707552"/>
              <a:ext cx="6542176" cy="400110"/>
            </a:xfrm>
            <a:prstGeom prst="rect">
              <a:avLst/>
            </a:prstGeom>
            <a:noFill/>
          </p:spPr>
          <p:txBody>
            <a:bodyPr wrap="none" rtlCol="0">
              <a:spAutoFit/>
            </a:bodyPr>
            <a:lstStyle/>
            <a:p>
              <a:r>
                <a:rPr lang="en-US" sz="2000" b="1" i="1" dirty="0" err="1">
                  <a:solidFill>
                    <a:srgbClr val="C00000"/>
                  </a:solidFill>
                  <a:latin typeface="Comic Sans MS" panose="030F0702030302020204" pitchFamily="66" charset="0"/>
                  <a:cs typeface="Arial" panose="020B0604020202020204" pitchFamily="34" charset="0"/>
                </a:rPr>
                <a:t>Participare</a:t>
              </a:r>
              <a:r>
                <a:rPr lang="en-US" sz="2000" b="1" i="1" dirty="0">
                  <a:solidFill>
                    <a:srgbClr val="C00000"/>
                  </a:solidFill>
                  <a:latin typeface="Comic Sans MS" panose="030F0702030302020204" pitchFamily="66" charset="0"/>
                  <a:cs typeface="Arial" panose="020B0604020202020204" pitchFamily="34" charset="0"/>
                </a:rPr>
                <a:t> la </a:t>
              </a:r>
              <a:r>
                <a:rPr lang="en-US" sz="2000" b="1" i="1" dirty="0" err="1">
                  <a:solidFill>
                    <a:srgbClr val="C00000"/>
                  </a:solidFill>
                  <a:latin typeface="Comic Sans MS" panose="030F0702030302020204" pitchFamily="66" charset="0"/>
                  <a:cs typeface="Arial" panose="020B0604020202020204" pitchFamily="34" charset="0"/>
                </a:rPr>
                <a:t>conferinţe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naţionale</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și</a:t>
              </a:r>
              <a:r>
                <a:rPr lang="en-US" sz="2000" b="1" i="1" dirty="0">
                  <a:solidFill>
                    <a:srgbClr val="C00000"/>
                  </a:solidFill>
                  <a:latin typeface="Comic Sans MS" panose="030F0702030302020204" pitchFamily="66" charset="0"/>
                  <a:cs typeface="Arial" panose="020B0604020202020204" pitchFamily="34" charset="0"/>
                </a:rPr>
                <a:t> </a:t>
              </a:r>
              <a:r>
                <a:rPr lang="en-US" sz="2000" b="1" i="1" dirty="0" err="1">
                  <a:solidFill>
                    <a:srgbClr val="C00000"/>
                  </a:solidFill>
                  <a:latin typeface="Comic Sans MS" panose="030F0702030302020204" pitchFamily="66" charset="0"/>
                  <a:cs typeface="Arial" panose="020B0604020202020204" pitchFamily="34" charset="0"/>
                </a:rPr>
                <a:t>internaţionale</a:t>
              </a:r>
              <a:endParaRPr lang="en-US" sz="2000" b="1" i="1" dirty="0">
                <a:solidFill>
                  <a:srgbClr val="C00000"/>
                </a:solidFill>
                <a:latin typeface="Comic Sans MS" panose="030F0702030302020204" pitchFamily="66" charset="0"/>
                <a:cs typeface="Arial" panose="020B0604020202020204" pitchFamily="34" charset="0"/>
              </a:endParaRPr>
            </a:p>
          </p:txBody>
        </p:sp>
        <p:sp>
          <p:nvSpPr>
            <p:cNvPr id="5" name="TextBox 4">
              <a:extLst>
                <a:ext uri="{FF2B5EF4-FFF2-40B4-BE49-F238E27FC236}">
                  <a16:creationId xmlns:a16="http://schemas.microsoft.com/office/drawing/2014/main" id="{CE7A3E7C-EEAA-408B-AB1D-335C07F435FA}"/>
                </a:ext>
              </a:extLst>
            </p:cNvPr>
            <p:cNvSpPr txBox="1"/>
            <p:nvPr/>
          </p:nvSpPr>
          <p:spPr>
            <a:xfrm>
              <a:off x="282330" y="1740402"/>
              <a:ext cx="7589045" cy="1898148"/>
            </a:xfrm>
            <a:prstGeom prst="rect">
              <a:avLst/>
            </a:prstGeom>
            <a:noFill/>
          </p:spPr>
          <p:txBody>
            <a:bodyPr wrap="square">
              <a:spAutoFit/>
            </a:bodyPr>
            <a:lstStyle/>
            <a:p>
              <a:pPr algn="just">
                <a:lnSpc>
                  <a:spcPct val="150000"/>
                </a:lnSpc>
              </a:pPr>
              <a:r>
                <a:rPr lang="en-US" sz="1600" i="1" dirty="0">
                  <a:effectLst/>
                  <a:latin typeface="Comic Sans MS" panose="030F0702030302020204" pitchFamily="66" charset="0"/>
                  <a:ea typeface="Calibri" panose="020F0502020204030204" pitchFamily="34" charset="0"/>
                </a:rPr>
                <a:t>Copper-based materials - new “green” electrochemical sensors for hydrogen peroxide</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Spinciu</a:t>
              </a:r>
              <a:r>
                <a:rPr lang="en-US" sz="1600" dirty="0">
                  <a:effectLst/>
                  <a:latin typeface="Comic Sans MS" panose="030F0702030302020204" pitchFamily="66" charset="0"/>
                  <a:ea typeface="Calibri" panose="020F0502020204030204" pitchFamily="34" charset="0"/>
                </a:rPr>
                <a:t>, A. Haddad, D. Visinescu, C. </a:t>
              </a:r>
              <a:r>
                <a:rPr lang="en-US" sz="1600" dirty="0" err="1">
                  <a:effectLst/>
                  <a:latin typeface="Comic Sans MS" panose="030F0702030302020204" pitchFamily="66" charset="0"/>
                  <a:ea typeface="Calibri" panose="020F0502020204030204" pitchFamily="34" charset="0"/>
                </a:rPr>
                <a:t>Lete</a:t>
              </a:r>
              <a:r>
                <a:rPr lang="en-US" sz="1600" dirty="0">
                  <a:effectLst/>
                  <a:latin typeface="Comic Sans MS" panose="030F0702030302020204" pitchFamily="66" charset="0"/>
                  <a:ea typeface="Calibri" panose="020F0502020204030204" pitchFamily="34" charset="0"/>
                </a:rPr>
                <a:t>, S. </a:t>
              </a:r>
              <a:r>
                <a:rPr lang="en-US" sz="1600" dirty="0" err="1">
                  <a:effectLst/>
                  <a:latin typeface="Comic Sans MS" panose="030F0702030302020204" pitchFamily="66" charset="0"/>
                  <a:ea typeface="Calibri" panose="020F0502020204030204" pitchFamily="34" charset="0"/>
                </a:rPr>
                <a:t>Preda</a:t>
              </a:r>
              <a:r>
                <a:rPr lang="en-US" sz="1600" dirty="0">
                  <a:effectLst/>
                  <a:latin typeface="Comic Sans MS" panose="030F0702030302020204" pitchFamily="66" charset="0"/>
                  <a:ea typeface="Calibri" panose="020F0502020204030204" pitchFamily="34" charset="0"/>
                </a:rPr>
                <a:t>, J. Calderon Moreno, O. Carp, </a:t>
              </a:r>
              <a:r>
                <a:rPr lang="en-US" sz="1600" i="1" dirty="0" err="1">
                  <a:effectLst/>
                  <a:latin typeface="Comic Sans MS" panose="030F0702030302020204" pitchFamily="66" charset="0"/>
                  <a:ea typeface="Calibri" panose="020F0502020204030204" pitchFamily="34" charset="0"/>
                </a:rPr>
                <a:t>Contemporany</a:t>
              </a:r>
              <a:r>
                <a:rPr lang="en-US" sz="1600" i="1" dirty="0">
                  <a:effectLst/>
                  <a:latin typeface="Comic Sans MS" panose="030F0702030302020204" pitchFamily="66" charset="0"/>
                  <a:ea typeface="Calibri" panose="020F0502020204030204" pitchFamily="34" charset="0"/>
                </a:rPr>
                <a:t> Solutions for Advanced Materials with high impact on society (</a:t>
              </a:r>
              <a:r>
                <a:rPr lang="en-US" sz="1600" i="1" dirty="0" err="1">
                  <a:effectLst/>
                  <a:latin typeface="Comic Sans MS" panose="030F0702030302020204" pitchFamily="66" charset="0"/>
                  <a:ea typeface="Calibri" panose="020F0502020204030204" pitchFamily="34" charset="0"/>
                </a:rPr>
                <a:t>CoSolMat</a:t>
              </a:r>
              <a:r>
                <a:rPr lang="en-US" sz="1600" i="1" dirty="0">
                  <a:effectLst/>
                  <a:latin typeface="Comic Sans MS" panose="030F0702030302020204" pitchFamily="66" charset="0"/>
                  <a:ea typeface="Calibri" panose="020F0502020204030204" pitchFamily="34" charset="0"/>
                </a:rPr>
                <a:t>)</a:t>
              </a:r>
              <a:r>
                <a:rPr lang="en-US" sz="1600" dirty="0">
                  <a:effectLst/>
                  <a:latin typeface="Comic Sans MS" panose="030F0702030302020204" pitchFamily="66" charset="0"/>
                  <a:ea typeface="Calibri" panose="020F0502020204030204" pitchFamily="34" charset="0"/>
                </a:rPr>
                <a:t> </a:t>
              </a:r>
              <a:r>
                <a:rPr lang="en-US" sz="1600" i="1" dirty="0">
                  <a:effectLst/>
                  <a:latin typeface="Comic Sans MS" panose="030F0702030302020204" pitchFamily="66" charset="0"/>
                  <a:ea typeface="Calibri" panose="020F0502020204030204" pitchFamily="34" charset="0"/>
                </a:rPr>
                <a:t>- </a:t>
              </a:r>
              <a:r>
                <a:rPr lang="en-US" sz="1600" i="1" dirty="0" err="1">
                  <a:effectLst/>
                  <a:latin typeface="Comic Sans MS" panose="030F0702030302020204" pitchFamily="66" charset="0"/>
                  <a:ea typeface="Calibri" panose="020F0502020204030204" pitchFamily="34" charset="0"/>
                </a:rPr>
                <a:t>Greencam</a:t>
              </a:r>
              <a:r>
                <a:rPr lang="en-US" sz="1600" i="1" dirty="0">
                  <a:effectLst/>
                  <a:latin typeface="Comic Sans MS" panose="030F0702030302020204" pitchFamily="66" charset="0"/>
                  <a:ea typeface="Calibri" panose="020F0502020204030204" pitchFamily="34" charset="0"/>
                </a:rPr>
                <a:t> for Tomorrow (workshop), </a:t>
              </a:r>
              <a:r>
                <a:rPr lang="en-US" sz="1600" dirty="0">
                  <a:effectLst/>
                  <a:latin typeface="Comic Sans MS" panose="030F0702030302020204" pitchFamily="66" charset="0"/>
                  <a:ea typeface="Calibri" panose="020F0502020204030204" pitchFamily="34" charset="0"/>
                </a:rPr>
                <a:t>11.10-15.10.2021</a:t>
              </a:r>
              <a:r>
                <a:rPr lang="en-US" sz="1600" i="1" dirty="0">
                  <a:effectLst/>
                  <a:latin typeface="Comic Sans MS" panose="030F0702030302020204" pitchFamily="66" charset="0"/>
                  <a:ea typeface="Calibri" panose="020F0502020204030204" pitchFamily="34" charset="0"/>
                </a:rPr>
                <a:t>, </a:t>
              </a:r>
              <a:r>
                <a:rPr lang="en-US" sz="1600" i="1" dirty="0" err="1">
                  <a:effectLst/>
                  <a:latin typeface="Comic Sans MS" panose="030F0702030302020204" pitchFamily="66" charset="0"/>
                  <a:ea typeface="Calibri" panose="020F0502020204030204" pitchFamily="34" charset="0"/>
                </a:rPr>
                <a:t>București</a:t>
              </a:r>
              <a:r>
                <a:rPr lang="en-US" sz="1600" i="1" dirty="0">
                  <a:effectLst/>
                  <a:latin typeface="Comic Sans MS" panose="030F0702030302020204" pitchFamily="66" charset="0"/>
                  <a:ea typeface="Calibri" panose="020F0502020204030204" pitchFamily="34" charset="0"/>
                </a:rPr>
                <a:t> (on-line) - </a:t>
              </a:r>
              <a:r>
                <a:rPr lang="en-US" sz="1600" i="1" dirty="0">
                  <a:solidFill>
                    <a:srgbClr val="C00000"/>
                  </a:solidFill>
                  <a:effectLst/>
                  <a:latin typeface="Comic Sans MS" panose="030F0702030302020204" pitchFamily="66" charset="0"/>
                  <a:ea typeface="Calibri" panose="020F0502020204030204" pitchFamily="34" charset="0"/>
                </a:rPr>
                <a:t>Poster</a:t>
              </a:r>
              <a:endParaRPr lang="en-US" sz="1600" dirty="0">
                <a:solidFill>
                  <a:srgbClr val="C00000"/>
                </a:solidFill>
                <a:latin typeface="Comic Sans MS" panose="030F0702030302020204" pitchFamily="66"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75BD2807-6A39-4B3C-B5AC-87EE524120AA}"/>
                </a:ext>
              </a:extLst>
            </p:cNvPr>
            <p:cNvPicPr>
              <a:picLocks noChangeAspect="1"/>
            </p:cNvPicPr>
            <p:nvPr/>
          </p:nvPicPr>
          <p:blipFill>
            <a:blip r:embed="rId2"/>
            <a:stretch>
              <a:fillRect/>
            </a:stretch>
          </p:blipFill>
          <p:spPr>
            <a:xfrm>
              <a:off x="8943975" y="907607"/>
              <a:ext cx="2438400" cy="3401568"/>
            </a:xfrm>
            <a:prstGeom prst="rect">
              <a:avLst/>
            </a:prstGeom>
          </p:spPr>
        </p:pic>
        <p:sp>
          <p:nvSpPr>
            <p:cNvPr id="7" name="TextBox 6">
              <a:extLst>
                <a:ext uri="{FF2B5EF4-FFF2-40B4-BE49-F238E27FC236}">
                  <a16:creationId xmlns:a16="http://schemas.microsoft.com/office/drawing/2014/main" id="{F3F6930E-DCEC-40AF-908F-36D1CD5DD55B}"/>
                </a:ext>
              </a:extLst>
            </p:cNvPr>
            <p:cNvSpPr txBox="1"/>
            <p:nvPr/>
          </p:nvSpPr>
          <p:spPr>
            <a:xfrm>
              <a:off x="282330" y="4585659"/>
              <a:ext cx="7754271" cy="2267800"/>
            </a:xfrm>
            <a:prstGeom prst="rect">
              <a:avLst/>
            </a:prstGeom>
            <a:noFill/>
          </p:spPr>
          <p:txBody>
            <a:bodyPr wrap="square" rtlCol="0">
              <a:spAutoFit/>
            </a:bodyPr>
            <a:lstStyle/>
            <a:p>
              <a:pPr lvl="0" algn="just">
                <a:lnSpc>
                  <a:spcPct val="150000"/>
                </a:lnSpc>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C.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Lete</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O. Carp, D. Visinescu, A.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Spinciu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S. A.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Leau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M. Marin, S.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Lupu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8</a:t>
              </a:r>
              <a:r>
                <a:rPr lang="en-US" sz="1600" i="1" baseline="30000" dirty="0">
                  <a:effectLst/>
                  <a:latin typeface="Comic Sans MS" panose="030F0702030302020204" pitchFamily="66" charset="0"/>
                  <a:ea typeface="Calibri" panose="020F0502020204030204" pitchFamily="34" charset="0"/>
                  <a:cs typeface="Times New Roman" panose="02020603050405020304" pitchFamily="18" charset="0"/>
                </a:rPr>
                <a:t>th</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International Electronic Conference on Sensors and Applications - International Electronic Conference on Sensors and Applications</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1-15.11.2021 – </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on-line</a:t>
              </a:r>
              <a:r>
                <a:rPr lang="en-US" sz="1600" i="1" dirty="0">
                  <a:latin typeface="Comic Sans MS" panose="030F0702030302020204" pitchFamily="66" charset="0"/>
                  <a:ea typeface="Calibri" panose="020F0502020204030204" pitchFamily="34" charset="0"/>
                  <a:cs typeface="Times New Roman" panose="02020603050405020304" pitchFamily="18" charset="0"/>
                </a:rPr>
                <a:t> - </a:t>
              </a:r>
              <a:r>
                <a:rPr lang="en-US" sz="1600" i="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Poster</a:t>
              </a:r>
              <a:endParaRPr lang="en-US" sz="1600"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169479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6B651-B9D3-4AA4-83E6-317B3461326B}"/>
              </a:ext>
            </a:extLst>
          </p:cNvPr>
          <p:cNvGrpSpPr/>
          <p:nvPr/>
        </p:nvGrpSpPr>
        <p:grpSpPr>
          <a:xfrm>
            <a:off x="309932" y="115732"/>
            <a:ext cx="11196268" cy="6626536"/>
            <a:chOff x="-90118" y="87087"/>
            <a:chExt cx="11196268" cy="6626536"/>
          </a:xfrm>
        </p:grpSpPr>
        <p:sp>
          <p:nvSpPr>
            <p:cNvPr id="3" name="TextBox 2">
              <a:extLst>
                <a:ext uri="{FF2B5EF4-FFF2-40B4-BE49-F238E27FC236}">
                  <a16:creationId xmlns:a16="http://schemas.microsoft.com/office/drawing/2014/main" id="{C0FFD740-17C8-4452-8570-15BC916E98A5}"/>
                </a:ext>
              </a:extLst>
            </p:cNvPr>
            <p:cNvSpPr txBox="1"/>
            <p:nvPr/>
          </p:nvSpPr>
          <p:spPr>
            <a:xfrm flipH="1">
              <a:off x="-2" y="87087"/>
              <a:ext cx="5116287" cy="523220"/>
            </a:xfrm>
            <a:prstGeom prst="rect">
              <a:avLst/>
            </a:prstGeom>
            <a:noFill/>
          </p:spPr>
          <p:txBody>
            <a:bodyPr wrap="square" rtlCol="0">
              <a:spAutoFit/>
            </a:bodyPr>
            <a:lstStyle/>
            <a:p>
              <a:r>
                <a:rPr lang="en-US" sz="2800" b="1" dirty="0" err="1">
                  <a:solidFill>
                    <a:schemeClr val="accent6">
                      <a:lumMod val="75000"/>
                    </a:schemeClr>
                  </a:solidFill>
                  <a:latin typeface="Comic Sans MS" panose="030F0902030302020204" pitchFamily="66" charset="0"/>
                </a:rPr>
                <a:t>Diseminare</a:t>
              </a:r>
              <a:r>
                <a:rPr lang="en-US" sz="2800" b="1" dirty="0">
                  <a:solidFill>
                    <a:schemeClr val="accent6">
                      <a:lumMod val="75000"/>
                    </a:schemeClr>
                  </a:solidFill>
                  <a:latin typeface="Comic Sans MS" panose="030F0902030302020204" pitchFamily="66" charset="0"/>
                </a:rPr>
                <a:t> - 2021 </a:t>
              </a:r>
              <a:endParaRPr lang="x-none" sz="2800" b="1" dirty="0">
                <a:solidFill>
                  <a:schemeClr val="accent6">
                    <a:lumMod val="75000"/>
                  </a:schemeClr>
                </a:solidFill>
                <a:latin typeface="Comic Sans MS" panose="030F0902030302020204" pitchFamily="66" charset="0"/>
              </a:endParaRPr>
            </a:p>
          </p:txBody>
        </p:sp>
        <p:sp>
          <p:nvSpPr>
            <p:cNvPr id="4" name="TextBox 3">
              <a:extLst>
                <a:ext uri="{FF2B5EF4-FFF2-40B4-BE49-F238E27FC236}">
                  <a16:creationId xmlns:a16="http://schemas.microsoft.com/office/drawing/2014/main" id="{B9D94026-8F90-4553-9EEF-76182AB525FA}"/>
                </a:ext>
              </a:extLst>
            </p:cNvPr>
            <p:cNvSpPr txBox="1"/>
            <p:nvPr/>
          </p:nvSpPr>
          <p:spPr>
            <a:xfrm>
              <a:off x="0" y="734733"/>
              <a:ext cx="4684296" cy="338554"/>
            </a:xfrm>
            <a:prstGeom prst="rect">
              <a:avLst/>
            </a:prstGeom>
            <a:noFill/>
          </p:spPr>
          <p:txBody>
            <a:bodyPr wrap="none" rtlCol="0">
              <a:spAutoFit/>
            </a:bodyPr>
            <a:lstStyle/>
            <a:p>
              <a:r>
                <a:rPr lang="en-US" sz="1600" b="1" dirty="0" err="1">
                  <a:solidFill>
                    <a:srgbClr val="C00000"/>
                  </a:solidFill>
                  <a:latin typeface="Comic Sans MS" panose="030F0902030302020204" pitchFamily="66" charset="0"/>
                </a:rPr>
                <a:t>Două</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articole</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publicate</a:t>
              </a:r>
              <a:r>
                <a:rPr lang="x-none"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în</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reviste</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cotate</a:t>
              </a:r>
              <a:r>
                <a:rPr lang="en-US" sz="1600" b="1" dirty="0">
                  <a:solidFill>
                    <a:srgbClr val="C00000"/>
                  </a:solidFill>
                  <a:latin typeface="Comic Sans MS" panose="030F0902030302020204" pitchFamily="66" charset="0"/>
                </a:rPr>
                <a:t> ISI</a:t>
              </a:r>
              <a:endParaRPr lang="x-none" sz="1600" b="1" dirty="0">
                <a:solidFill>
                  <a:srgbClr val="C00000"/>
                </a:solidFill>
                <a:latin typeface="Comic Sans MS" panose="030F0902030302020204" pitchFamily="66" charset="0"/>
              </a:endParaRPr>
            </a:p>
          </p:txBody>
        </p:sp>
        <p:sp>
          <p:nvSpPr>
            <p:cNvPr id="5" name="TextBox 4">
              <a:extLst>
                <a:ext uri="{FF2B5EF4-FFF2-40B4-BE49-F238E27FC236}">
                  <a16:creationId xmlns:a16="http://schemas.microsoft.com/office/drawing/2014/main" id="{B327D7B0-9980-4FBE-ADE0-FC150B3D7CF9}"/>
                </a:ext>
              </a:extLst>
            </p:cNvPr>
            <p:cNvSpPr txBox="1"/>
            <p:nvPr/>
          </p:nvSpPr>
          <p:spPr>
            <a:xfrm>
              <a:off x="0" y="1075374"/>
              <a:ext cx="8060873" cy="830997"/>
            </a:xfrm>
            <a:prstGeom prst="rect">
              <a:avLst/>
            </a:prstGeom>
            <a:noFill/>
          </p:spPr>
          <p:txBody>
            <a:bodyPr wrap="square" rtlCol="0">
              <a:spAutoFit/>
            </a:bodyPr>
            <a:lstStyle/>
            <a:p>
              <a:pPr algn="just"/>
              <a:r>
                <a:rPr lang="x-none" sz="1600" i="1" dirty="0">
                  <a:latin typeface="Comic Sans MS" panose="030F0702030302020204" pitchFamily="66" charset="0"/>
                </a:rPr>
                <a:t>Rational Functionalization Towards Redox-Active TEMPO Stable Free-Radical-Hydrochar Composites</a:t>
              </a:r>
              <a:r>
                <a:rPr lang="en-US" sz="1600" dirty="0">
                  <a:latin typeface="Comic Sans MS" panose="030F0702030302020204" pitchFamily="66" charset="0"/>
                </a:rPr>
                <a:t>, G. </a:t>
              </a:r>
              <a:r>
                <a:rPr lang="en-US" sz="1600" dirty="0" err="1">
                  <a:latin typeface="Comic Sans MS" panose="030F0702030302020204" pitchFamily="66" charset="0"/>
                </a:rPr>
                <a:t>Patrinoiu</a:t>
              </a:r>
              <a:r>
                <a:rPr lang="en-US" sz="1600" dirty="0">
                  <a:latin typeface="Comic Sans MS" panose="030F0702030302020204" pitchFamily="66" charset="0"/>
                </a:rPr>
                <a:t>, J. M. Calderon-Moreno, S. </a:t>
              </a:r>
              <a:r>
                <a:rPr lang="en-US" sz="1600" dirty="0" err="1">
                  <a:latin typeface="Comic Sans MS" panose="030F0702030302020204" pitchFamily="66" charset="0"/>
                </a:rPr>
                <a:t>Somacescu</a:t>
              </a:r>
              <a:r>
                <a:rPr lang="en-US" sz="1600" dirty="0">
                  <a:latin typeface="Comic Sans MS" panose="030F0702030302020204" pitchFamily="66" charset="0"/>
                </a:rPr>
                <a:t>, A. M. </a:t>
              </a:r>
              <a:r>
                <a:rPr lang="en-US" sz="1600" dirty="0" err="1">
                  <a:latin typeface="Comic Sans MS" panose="030F0702030302020204" pitchFamily="66" charset="0"/>
                </a:rPr>
                <a:t>Musuc</a:t>
              </a:r>
              <a:r>
                <a:rPr lang="en-US" sz="1600" dirty="0">
                  <a:latin typeface="Comic Sans MS" panose="030F0702030302020204" pitchFamily="66" charset="0"/>
                </a:rPr>
                <a:t>, T. </a:t>
              </a:r>
              <a:r>
                <a:rPr lang="en-US" sz="1600" dirty="0" err="1">
                  <a:latin typeface="Comic Sans MS" panose="030F0702030302020204" pitchFamily="66" charset="0"/>
                </a:rPr>
                <a:t>Spataru</a:t>
              </a:r>
              <a:r>
                <a:rPr lang="en-US" sz="1600" dirty="0">
                  <a:latin typeface="Comic Sans MS" panose="030F0702030302020204" pitchFamily="66" charset="0"/>
                </a:rPr>
                <a:t>, P. </a:t>
              </a:r>
              <a:r>
                <a:rPr lang="en-US" sz="1600" dirty="0" err="1">
                  <a:latin typeface="Comic Sans MS" panose="030F0702030302020204" pitchFamily="66" charset="0"/>
                </a:rPr>
                <a:t>Ionita</a:t>
              </a:r>
              <a:r>
                <a:rPr lang="en-US" sz="1600" dirty="0">
                  <a:latin typeface="Comic Sans MS" panose="030F0702030302020204" pitchFamily="66" charset="0"/>
                </a:rPr>
                <a:t>, O. Carp, </a:t>
              </a:r>
              <a:r>
                <a:rPr lang="en-US" sz="1600" i="1" dirty="0" err="1">
                  <a:latin typeface="Comic Sans MS" panose="030F0702030302020204" pitchFamily="66" charset="0"/>
                </a:rPr>
                <a:t>ChemSusChem</a:t>
              </a:r>
              <a:r>
                <a:rPr lang="en-US" sz="1600" dirty="0">
                  <a:latin typeface="Comic Sans MS" panose="030F0702030302020204" pitchFamily="66" charset="0"/>
                </a:rPr>
                <a:t> </a:t>
              </a:r>
              <a:r>
                <a:rPr lang="en-US" sz="1600" b="1" dirty="0">
                  <a:latin typeface="Comic Sans MS" panose="030F0702030302020204" pitchFamily="66" charset="0"/>
                </a:rPr>
                <a:t>2021</a:t>
              </a:r>
              <a:r>
                <a:rPr lang="en-US" sz="1600" dirty="0">
                  <a:latin typeface="Comic Sans MS" panose="030F0702030302020204" pitchFamily="66" charset="0"/>
                </a:rPr>
                <a:t>, </a:t>
              </a:r>
              <a:r>
                <a:rPr lang="en-US" sz="1600" i="1" dirty="0">
                  <a:latin typeface="Comic Sans MS" panose="030F0702030302020204" pitchFamily="66" charset="0"/>
                </a:rPr>
                <a:t>14</a:t>
              </a:r>
              <a:r>
                <a:rPr lang="en-US" sz="1600" dirty="0">
                  <a:latin typeface="Comic Sans MS" panose="030F0702030302020204" pitchFamily="66" charset="0"/>
                </a:rPr>
                <a:t>, 2042</a:t>
              </a:r>
              <a:r>
                <a:rPr lang="x-none" sz="1600" dirty="0">
                  <a:effectLst/>
                  <a:latin typeface="Comic Sans MS" panose="030F0702030302020204" pitchFamily="66" charset="0"/>
                </a:rPr>
                <a:t>  (Front cover)</a:t>
              </a:r>
              <a:endParaRPr lang="x-none" sz="1600" dirty="0">
                <a:latin typeface="Comic Sans MS" panose="030F0702030302020204" pitchFamily="66" charset="0"/>
              </a:endParaRPr>
            </a:p>
          </p:txBody>
        </p:sp>
        <p:pic>
          <p:nvPicPr>
            <p:cNvPr id="6" name="Picture 5">
              <a:extLst>
                <a:ext uri="{FF2B5EF4-FFF2-40B4-BE49-F238E27FC236}">
                  <a16:creationId xmlns:a16="http://schemas.microsoft.com/office/drawing/2014/main" id="{FD555B82-9740-4C3D-8685-7DECAE9C91FE}"/>
                </a:ext>
              </a:extLst>
            </p:cNvPr>
            <p:cNvPicPr>
              <a:picLocks noChangeAspect="1"/>
            </p:cNvPicPr>
            <p:nvPr/>
          </p:nvPicPr>
          <p:blipFill>
            <a:blip r:embed="rId2"/>
            <a:stretch>
              <a:fillRect/>
            </a:stretch>
          </p:blipFill>
          <p:spPr>
            <a:xfrm>
              <a:off x="8885825" y="1656353"/>
              <a:ext cx="2220325" cy="2949511"/>
            </a:xfrm>
            <a:prstGeom prst="rect">
              <a:avLst/>
            </a:prstGeom>
          </p:spPr>
        </p:pic>
        <p:sp>
          <p:nvSpPr>
            <p:cNvPr id="8" name="TextBox 7">
              <a:extLst>
                <a:ext uri="{FF2B5EF4-FFF2-40B4-BE49-F238E27FC236}">
                  <a16:creationId xmlns:a16="http://schemas.microsoft.com/office/drawing/2014/main" id="{E3041B6A-B793-4996-BE88-AA8EF053358F}"/>
                </a:ext>
              </a:extLst>
            </p:cNvPr>
            <p:cNvSpPr txBox="1"/>
            <p:nvPr/>
          </p:nvSpPr>
          <p:spPr>
            <a:xfrm>
              <a:off x="-18253" y="1925731"/>
              <a:ext cx="8024942" cy="1077218"/>
            </a:xfrm>
            <a:prstGeom prst="rect">
              <a:avLst/>
            </a:prstGeom>
            <a:noFill/>
          </p:spPr>
          <p:txBody>
            <a:bodyPr wrap="square" rtlCol="0">
              <a:spAutoFit/>
            </a:bodyPr>
            <a:lstStyle/>
            <a:p>
              <a:pPr algn="just"/>
              <a:r>
                <a:rPr lang="en-US" sz="1600" i="1" dirty="0">
                  <a:effectLst/>
                  <a:latin typeface="Comic Sans MS" panose="030F0702030302020204" pitchFamily="66" charset="0"/>
                  <a:ea typeface="Calibri" panose="020F0502020204030204" pitchFamily="34" charset="0"/>
                </a:rPr>
                <a:t>Benign by design: porous spherical </a:t>
              </a:r>
              <a:r>
                <a:rPr lang="en-US" sz="1600" i="1" dirty="0" err="1">
                  <a:effectLst/>
                  <a:latin typeface="Comic Sans MS" panose="030F0702030302020204" pitchFamily="66" charset="0"/>
                  <a:ea typeface="Calibri" panose="020F0502020204030204" pitchFamily="34" charset="0"/>
                </a:rPr>
                <a:t>ZnO</a:t>
              </a:r>
              <a:r>
                <a:rPr lang="en-US" sz="1600" i="1" dirty="0">
                  <a:effectLst/>
                  <a:latin typeface="Comic Sans MS" panose="030F0702030302020204" pitchFamily="66" charset="0"/>
                  <a:ea typeface="Calibri" panose="020F0502020204030204" pitchFamily="34" charset="0"/>
                </a:rPr>
                <a:t>-alginate family via a dual-template synthesis</a:t>
              </a:r>
              <a:r>
                <a:rPr lang="en-US" sz="1600" dirty="0">
                  <a:effectLst/>
                  <a:latin typeface="Comic Sans MS" panose="030F0702030302020204" pitchFamily="66" charset="0"/>
                  <a:ea typeface="Calibri" panose="020F0502020204030204" pitchFamily="34" charset="0"/>
                </a:rPr>
                <a:t>, C. D. </a:t>
              </a:r>
              <a:r>
                <a:rPr lang="en-US" sz="1600" dirty="0" err="1">
                  <a:effectLst/>
                  <a:latin typeface="Comic Sans MS" panose="030F0702030302020204" pitchFamily="66" charset="0"/>
                  <a:ea typeface="Calibri" panose="020F0502020204030204" pitchFamily="34" charset="0"/>
                </a:rPr>
                <a:t>Ene</a:t>
              </a:r>
              <a:r>
                <a:rPr lang="en-US" sz="1600" dirty="0">
                  <a:effectLst/>
                  <a:latin typeface="Comic Sans MS" panose="030F0702030302020204" pitchFamily="66" charset="0"/>
                  <a:ea typeface="Calibri" panose="020F0502020204030204" pitchFamily="34" charset="0"/>
                </a:rPr>
                <a:t>, P.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Ianculescu</a:t>
              </a:r>
              <a:r>
                <a:rPr lang="en-US" sz="1600" dirty="0">
                  <a:effectLst/>
                  <a:latin typeface="Comic Sans MS" panose="030F0702030302020204" pitchFamily="66" charset="0"/>
                  <a:ea typeface="Calibri" panose="020F0502020204030204" pitchFamily="34" charset="0"/>
                </a:rPr>
                <a:t>,</a:t>
              </a:r>
              <a:r>
                <a:rPr lang="en-US" sz="1600" baseline="30000"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D. C. </a:t>
              </a:r>
              <a:r>
                <a:rPr lang="en-US" sz="1600" dirty="0" err="1">
                  <a:effectLst/>
                  <a:latin typeface="Comic Sans MS" panose="030F0702030302020204" pitchFamily="66" charset="0"/>
                  <a:ea typeface="Calibri" panose="020F0502020204030204" pitchFamily="34" charset="0"/>
                </a:rPr>
                <a:t>Culita</a:t>
              </a:r>
              <a:r>
                <a:rPr lang="en-US" sz="1600" dirty="0">
                  <a:effectLst/>
                  <a:latin typeface="Comic Sans MS" panose="030F0702030302020204" pitchFamily="66" charset="0"/>
                  <a:ea typeface="Calibri" panose="020F0502020204030204" pitchFamily="34" charset="0"/>
                </a:rPr>
                <a:t>, E. M. </a:t>
              </a:r>
              <a:r>
                <a:rPr lang="en-US" sz="1600" dirty="0" err="1">
                  <a:effectLst/>
                  <a:latin typeface="Comic Sans MS" panose="030F0702030302020204" pitchFamily="66" charset="0"/>
                  <a:ea typeface="Calibri" panose="020F0502020204030204" pitchFamily="34" charset="0"/>
                </a:rPr>
                <a:t>Anghel</a:t>
              </a:r>
              <a:r>
                <a:rPr lang="en-US" sz="1600" dirty="0">
                  <a:effectLst/>
                  <a:latin typeface="Comic Sans MS" panose="030F0702030302020204" pitchFamily="66" charset="0"/>
                  <a:ea typeface="Calibri" panose="020F0502020204030204" pitchFamily="34" charset="0"/>
                </a:rPr>
                <a:t>, A. </a:t>
              </a:r>
              <a:r>
                <a:rPr lang="en-US" sz="1600" dirty="0" err="1">
                  <a:effectLst/>
                  <a:latin typeface="Comic Sans MS" panose="030F0702030302020204" pitchFamily="66" charset="0"/>
                  <a:ea typeface="Calibri" panose="020F0502020204030204" pitchFamily="34" charset="0"/>
                </a:rPr>
                <a:t>Cucos</a:t>
              </a:r>
              <a:r>
                <a:rPr lang="en-US" sz="1600" dirty="0">
                  <a:effectLst/>
                  <a:latin typeface="Comic Sans MS" panose="030F0702030302020204" pitchFamily="66" charset="0"/>
                  <a:ea typeface="Calibri" panose="020F0502020204030204" pitchFamily="34" charset="0"/>
                </a:rPr>
                <a:t>, I. Atkinson, M. C. </a:t>
              </a:r>
              <a:r>
                <a:rPr lang="en-US" sz="1600" dirty="0" err="1">
                  <a:effectLst/>
                  <a:latin typeface="Comic Sans MS" panose="030F0702030302020204" pitchFamily="66" charset="0"/>
                  <a:ea typeface="Calibri" panose="020F0502020204030204" pitchFamily="34" charset="0"/>
                </a:rPr>
                <a:t>Chifiriuc</a:t>
              </a:r>
              <a:r>
                <a:rPr lang="en-US" sz="1600" dirty="0">
                  <a:effectLst/>
                  <a:latin typeface="Comic Sans MS" panose="030F0702030302020204" pitchFamily="66" charset="0"/>
                  <a:ea typeface="Calibri" panose="020F0502020204030204" pitchFamily="34" charset="0"/>
                </a:rPr>
                <a:t>, J. M. Calderón-Moreno, O. Carp,  </a:t>
              </a:r>
              <a:r>
                <a:rPr lang="en-US" sz="1600" i="1" dirty="0">
                  <a:effectLst/>
                  <a:latin typeface="Comic Sans MS" panose="030F0702030302020204" pitchFamily="66" charset="0"/>
                  <a:ea typeface="Calibri" panose="020F0502020204030204" pitchFamily="34" charset="0"/>
                </a:rPr>
                <a:t>Appl. Surf. Sci.</a:t>
              </a:r>
              <a:r>
                <a:rPr lang="en-US" sz="1600" dirty="0">
                  <a:effectLst/>
                  <a:latin typeface="Comic Sans MS" panose="030F0702030302020204" pitchFamily="66" charset="0"/>
                  <a:ea typeface="Calibri" panose="020F0502020204030204" pitchFamily="34" charset="0"/>
                </a:rPr>
                <a:t> </a:t>
              </a:r>
              <a:r>
                <a:rPr lang="en-US" sz="1600" b="1" dirty="0">
                  <a:effectLst/>
                  <a:latin typeface="Comic Sans MS" panose="030F0702030302020204" pitchFamily="66" charset="0"/>
                  <a:ea typeface="Calibri" panose="020F0502020204030204" pitchFamily="34" charset="0"/>
                </a:rPr>
                <a:t>2022, </a:t>
              </a:r>
              <a:r>
                <a:rPr lang="en-US" sz="1600" i="1" dirty="0">
                  <a:effectLst/>
                  <a:latin typeface="Comic Sans MS" panose="030F0702030302020204" pitchFamily="66" charset="0"/>
                  <a:ea typeface="Calibri" panose="020F0502020204030204" pitchFamily="34" charset="0"/>
                </a:rPr>
                <a:t>580</a:t>
              </a:r>
              <a:r>
                <a:rPr lang="en-US" sz="1600" b="1" dirty="0">
                  <a:effectLst/>
                  <a:latin typeface="Comic Sans MS" panose="030F0702030302020204" pitchFamily="66" charset="0"/>
                  <a:ea typeface="Calibri" panose="020F0502020204030204" pitchFamily="34" charset="0"/>
                </a:rPr>
                <a:t>, </a:t>
              </a:r>
              <a:r>
                <a:rPr lang="en-US" sz="1600" dirty="0">
                  <a:effectLst/>
                  <a:latin typeface="Comic Sans MS" panose="030F0702030302020204" pitchFamily="66" charset="0"/>
                  <a:ea typeface="Calibri" panose="020F0502020204030204" pitchFamily="34" charset="0"/>
                </a:rPr>
                <a:t>nr. 152231 (</a:t>
              </a:r>
              <a:r>
                <a:rPr lang="en-US" sz="1600" dirty="0" err="1">
                  <a:effectLst/>
                  <a:latin typeface="Comic Sans MS" panose="030F0702030302020204" pitchFamily="66" charset="0"/>
                  <a:ea typeface="Calibri" panose="020F0502020204030204" pitchFamily="34" charset="0"/>
                </a:rPr>
                <a:t>acceptat</a:t>
              </a:r>
              <a:r>
                <a:rPr lang="en-US" sz="1600" dirty="0">
                  <a:effectLst/>
                  <a:latin typeface="Comic Sans MS" panose="030F0702030302020204" pitchFamily="66" charset="0"/>
                  <a:ea typeface="Calibri" panose="020F0502020204030204" pitchFamily="34" charset="0"/>
                </a:rPr>
                <a:t> in </a:t>
              </a:r>
              <a:r>
                <a:rPr lang="en-US" sz="1600" dirty="0" err="1">
                  <a:effectLst/>
                  <a:latin typeface="Comic Sans MS" panose="030F0702030302020204" pitchFamily="66" charset="0"/>
                  <a:ea typeface="Calibri" panose="020F0502020204030204" pitchFamily="34" charset="0"/>
                </a:rPr>
                <a:t>decembrie</a:t>
              </a:r>
              <a:r>
                <a:rPr lang="en-US" sz="1600" dirty="0">
                  <a:effectLst/>
                  <a:latin typeface="Comic Sans MS" panose="030F0702030302020204" pitchFamily="66" charset="0"/>
                  <a:ea typeface="Calibri" panose="020F0502020204030204" pitchFamily="34" charset="0"/>
                </a:rPr>
                <a:t> 2021)</a:t>
              </a:r>
              <a:endParaRPr lang="en-US" sz="1600" dirty="0">
                <a:latin typeface="Comic Sans MS" panose="030F0702030302020204" pitchFamily="66" charset="0"/>
              </a:endParaRPr>
            </a:p>
          </p:txBody>
        </p:sp>
        <p:sp>
          <p:nvSpPr>
            <p:cNvPr id="9" name="TextBox 8">
              <a:extLst>
                <a:ext uri="{FF2B5EF4-FFF2-40B4-BE49-F238E27FC236}">
                  <a16:creationId xmlns:a16="http://schemas.microsoft.com/office/drawing/2014/main" id="{2D132B6E-B691-4C2A-B40A-1F58F88C1A1E}"/>
                </a:ext>
              </a:extLst>
            </p:cNvPr>
            <p:cNvSpPr txBox="1"/>
            <p:nvPr/>
          </p:nvSpPr>
          <p:spPr>
            <a:xfrm>
              <a:off x="-35934" y="3154510"/>
              <a:ext cx="2416046" cy="338554"/>
            </a:xfrm>
            <a:prstGeom prst="rect">
              <a:avLst/>
            </a:prstGeom>
            <a:noFill/>
          </p:spPr>
          <p:txBody>
            <a:bodyPr wrap="none" rtlCol="0">
              <a:spAutoFit/>
            </a:bodyPr>
            <a:lstStyle/>
            <a:p>
              <a:r>
                <a:rPr lang="en-US" sz="1600" b="1" dirty="0" err="1">
                  <a:solidFill>
                    <a:srgbClr val="C00000"/>
                  </a:solidFill>
                  <a:latin typeface="Comic Sans MS" panose="030F0702030302020204" pitchFamily="66" charset="0"/>
                </a:rPr>
                <a:t>Manuscris</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în</a:t>
              </a:r>
              <a:r>
                <a:rPr lang="en-US" sz="1600" b="1" dirty="0">
                  <a:solidFill>
                    <a:srgbClr val="C00000"/>
                  </a:solidFill>
                  <a:latin typeface="Comic Sans MS" panose="030F0702030302020204" pitchFamily="66" charset="0"/>
                </a:rPr>
                <a:t> </a:t>
              </a:r>
              <a:r>
                <a:rPr lang="en-US" sz="1600" b="1" dirty="0" err="1">
                  <a:solidFill>
                    <a:srgbClr val="C00000"/>
                  </a:solidFill>
                  <a:latin typeface="Comic Sans MS" panose="030F0702030302020204" pitchFamily="66" charset="0"/>
                </a:rPr>
                <a:t>pregătire</a:t>
              </a:r>
              <a:endParaRPr lang="en-US" sz="1600" b="1" dirty="0">
                <a:solidFill>
                  <a:srgbClr val="C00000"/>
                </a:solidFill>
                <a:latin typeface="Comic Sans MS" panose="030F0702030302020204" pitchFamily="66" charset="0"/>
              </a:endParaRPr>
            </a:p>
          </p:txBody>
        </p:sp>
        <p:sp>
          <p:nvSpPr>
            <p:cNvPr id="10" name="TextBox 9">
              <a:extLst>
                <a:ext uri="{FF2B5EF4-FFF2-40B4-BE49-F238E27FC236}">
                  <a16:creationId xmlns:a16="http://schemas.microsoft.com/office/drawing/2014/main" id="{9E3D4C7B-E077-434D-874F-EA5D497D859A}"/>
                </a:ext>
              </a:extLst>
            </p:cNvPr>
            <p:cNvSpPr txBox="1"/>
            <p:nvPr/>
          </p:nvSpPr>
          <p:spPr>
            <a:xfrm>
              <a:off x="-90118" y="3546669"/>
              <a:ext cx="8096807" cy="830997"/>
            </a:xfrm>
            <a:prstGeom prst="rect">
              <a:avLst/>
            </a:prstGeom>
            <a:noFill/>
          </p:spPr>
          <p:txBody>
            <a:bodyPr wrap="square" rtlCol="0">
              <a:spAutoFit/>
            </a:bodyPr>
            <a:lstStyle/>
            <a:p>
              <a:pPr algn="just"/>
              <a:r>
                <a:rPr lang="en-US" sz="1600" i="1" dirty="0">
                  <a:solidFill>
                    <a:srgbClr val="000033"/>
                  </a:solidFill>
                  <a:effectLst/>
                  <a:latin typeface="Comic Sans MS" panose="030F0702030302020204" pitchFamily="66" charset="0"/>
                  <a:ea typeface="Calibri" panose="020F0502020204030204" pitchFamily="34" charset="0"/>
                </a:rPr>
                <a:t>Copper-based materials – a new “green” electrochemical sensors for hydrogen peroxide</a:t>
              </a:r>
              <a:r>
                <a:rPr lang="en-US" sz="1600" dirty="0">
                  <a:solidFill>
                    <a:srgbClr val="000033"/>
                  </a:solidFill>
                  <a:effectLst/>
                  <a:latin typeface="Comic Sans MS" panose="030F0702030302020204" pitchFamily="66" charset="0"/>
                  <a:ea typeface="Calibri" panose="020F0502020204030204" pitchFamily="34" charset="0"/>
                </a:rPr>
                <a:t>, A. </a:t>
              </a:r>
              <a:r>
                <a:rPr lang="en-US" sz="1600" dirty="0" err="1">
                  <a:solidFill>
                    <a:srgbClr val="000033"/>
                  </a:solidFill>
                  <a:effectLst/>
                  <a:latin typeface="Comic Sans MS" panose="030F0702030302020204" pitchFamily="66" charset="0"/>
                  <a:ea typeface="Calibri" panose="020F0502020204030204" pitchFamily="34" charset="0"/>
                </a:rPr>
                <a:t>Spinciu</a:t>
              </a:r>
              <a:r>
                <a:rPr lang="en-US" sz="1600" dirty="0">
                  <a:solidFill>
                    <a:srgbClr val="000033"/>
                  </a:solidFill>
                  <a:effectLst/>
                  <a:latin typeface="Comic Sans MS" panose="030F0702030302020204" pitchFamily="66" charset="0"/>
                  <a:ea typeface="Calibri" panose="020F0502020204030204" pitchFamily="34" charset="0"/>
                </a:rPr>
                <a:t>, A. Haddad, C. </a:t>
              </a:r>
              <a:r>
                <a:rPr lang="en-US" sz="1600" dirty="0" err="1">
                  <a:solidFill>
                    <a:srgbClr val="000033"/>
                  </a:solidFill>
                  <a:effectLst/>
                  <a:latin typeface="Comic Sans MS" panose="030F0702030302020204" pitchFamily="66" charset="0"/>
                  <a:ea typeface="Calibri" panose="020F0502020204030204" pitchFamily="34" charset="0"/>
                </a:rPr>
                <a:t>Lete</a:t>
              </a:r>
              <a:r>
                <a:rPr lang="en-US" sz="1600" dirty="0">
                  <a:solidFill>
                    <a:srgbClr val="000033"/>
                  </a:solidFill>
                  <a:effectLst/>
                  <a:latin typeface="Comic Sans MS" panose="030F0702030302020204" pitchFamily="66" charset="0"/>
                  <a:ea typeface="Calibri" panose="020F0502020204030204" pitchFamily="34" charset="0"/>
                </a:rPr>
                <a:t>, S. </a:t>
              </a:r>
              <a:r>
                <a:rPr lang="en-US" sz="1600" dirty="0" err="1">
                  <a:solidFill>
                    <a:srgbClr val="000033"/>
                  </a:solidFill>
                  <a:effectLst/>
                  <a:latin typeface="Comic Sans MS" panose="030F0702030302020204" pitchFamily="66" charset="0"/>
                  <a:ea typeface="Calibri" panose="020F0502020204030204" pitchFamily="34" charset="0"/>
                </a:rPr>
                <a:t>Lupu</a:t>
              </a:r>
              <a:r>
                <a:rPr lang="en-US" sz="1600" dirty="0">
                  <a:solidFill>
                    <a:srgbClr val="000033"/>
                  </a:solidFill>
                  <a:effectLst/>
                  <a:latin typeface="Comic Sans MS" panose="030F0702030302020204" pitchFamily="66" charset="0"/>
                  <a:ea typeface="Calibri" panose="020F0502020204030204" pitchFamily="34" charset="0"/>
                </a:rPr>
                <a:t>, D. Visinescu, J.M. Calderón-Moreno, S. </a:t>
              </a:r>
              <a:r>
                <a:rPr lang="en-US" sz="1600" dirty="0" err="1">
                  <a:solidFill>
                    <a:srgbClr val="000033"/>
                  </a:solidFill>
                  <a:effectLst/>
                  <a:latin typeface="Comic Sans MS" panose="030F0702030302020204" pitchFamily="66" charset="0"/>
                  <a:ea typeface="Calibri" panose="020F0502020204030204" pitchFamily="34" charset="0"/>
                </a:rPr>
                <a:t>Preda</a:t>
              </a:r>
              <a:r>
                <a:rPr lang="en-US" sz="1600" dirty="0">
                  <a:solidFill>
                    <a:srgbClr val="000033"/>
                  </a:solidFill>
                  <a:effectLst/>
                  <a:latin typeface="Comic Sans MS" panose="030F0702030302020204" pitchFamily="66" charset="0"/>
                  <a:ea typeface="Calibri" panose="020F0502020204030204" pitchFamily="34" charset="0"/>
                </a:rPr>
                <a:t>, O. Carp</a:t>
              </a:r>
              <a:endParaRPr lang="en-US" sz="1600" dirty="0">
                <a:latin typeface="Comic Sans MS" panose="030F0702030302020204" pitchFamily="66" charset="0"/>
              </a:endParaRPr>
            </a:p>
          </p:txBody>
        </p:sp>
        <p:sp>
          <p:nvSpPr>
            <p:cNvPr id="11" name="TextBox 10">
              <a:extLst>
                <a:ext uri="{FF2B5EF4-FFF2-40B4-BE49-F238E27FC236}">
                  <a16:creationId xmlns:a16="http://schemas.microsoft.com/office/drawing/2014/main" id="{ED6BFA97-3BC2-4578-A9FB-4E9A6099F420}"/>
                </a:ext>
              </a:extLst>
            </p:cNvPr>
            <p:cNvSpPr txBox="1"/>
            <p:nvPr/>
          </p:nvSpPr>
          <p:spPr>
            <a:xfrm>
              <a:off x="0" y="4545496"/>
              <a:ext cx="2029723" cy="338554"/>
            </a:xfrm>
            <a:prstGeom prst="rect">
              <a:avLst/>
            </a:prstGeom>
            <a:noFill/>
          </p:spPr>
          <p:txBody>
            <a:bodyPr wrap="none" rtlCol="0">
              <a:spAutoFit/>
            </a:bodyPr>
            <a:lstStyle/>
            <a:p>
              <a:r>
                <a:rPr lang="en-US" sz="1600" b="1" dirty="0">
                  <a:solidFill>
                    <a:srgbClr val="C00000"/>
                  </a:solidFill>
                  <a:latin typeface="Comic Sans MS" panose="030F0702030302020204" pitchFamily="66" charset="0"/>
                </a:rPr>
                <a:t>Un brevet </a:t>
              </a:r>
              <a:r>
                <a:rPr lang="en-US" sz="1600" b="1" dirty="0" err="1">
                  <a:solidFill>
                    <a:srgbClr val="C00000"/>
                  </a:solidFill>
                  <a:latin typeface="Comic Sans MS" panose="030F0702030302020204" pitchFamily="66" charset="0"/>
                </a:rPr>
                <a:t>naţional</a:t>
              </a:r>
              <a:endParaRPr lang="en-US" sz="1600" b="1" dirty="0">
                <a:solidFill>
                  <a:srgbClr val="C00000"/>
                </a:solidFill>
                <a:latin typeface="Comic Sans MS" panose="030F0702030302020204" pitchFamily="66" charset="0"/>
              </a:endParaRPr>
            </a:p>
          </p:txBody>
        </p:sp>
        <p:sp>
          <p:nvSpPr>
            <p:cNvPr id="12" name="TextBox 11">
              <a:extLst>
                <a:ext uri="{FF2B5EF4-FFF2-40B4-BE49-F238E27FC236}">
                  <a16:creationId xmlns:a16="http://schemas.microsoft.com/office/drawing/2014/main" id="{75DA18C4-A1F4-4E06-9DE7-02D112CC7471}"/>
                </a:ext>
              </a:extLst>
            </p:cNvPr>
            <p:cNvSpPr txBox="1"/>
            <p:nvPr/>
          </p:nvSpPr>
          <p:spPr>
            <a:xfrm>
              <a:off x="-35934" y="4897741"/>
              <a:ext cx="8096807" cy="1815882"/>
            </a:xfrm>
            <a:prstGeom prst="rect">
              <a:avLst/>
            </a:prstGeom>
            <a:noFill/>
          </p:spPr>
          <p:txBody>
            <a:bodyPr wrap="square" rtlCol="0">
              <a:spAutoFit/>
            </a:bodyPr>
            <a:lstStyle/>
            <a:p>
              <a:pPr algn="just"/>
              <a:r>
                <a:rPr lang="en-US" sz="1600" dirty="0">
                  <a:effectLst/>
                  <a:latin typeface="Comic Sans MS" panose="030F0702030302020204" pitchFamily="66" charset="0"/>
                  <a:ea typeface="Calibri" panose="020F0502020204030204" pitchFamily="34" charset="0"/>
                  <a:cs typeface="Times New Roman" panose="02020603050405020304" pitchFamily="18" charset="0"/>
                </a:rPr>
                <a:t>OSIM (A2017/01050):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Compozite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multifuncționale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de tip biocarbon -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radicali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liberi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persistenți</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obținute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prin</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metode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prietenoase</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faţă</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de </a:t>
              </a:r>
              <a:r>
                <a:rPr lang="en-US" sz="1600" i="1" dirty="0" err="1">
                  <a:effectLst/>
                  <a:latin typeface="Comic Sans MS" panose="030F0702030302020204" pitchFamily="66" charset="0"/>
                  <a:ea typeface="Calibri" panose="020F0502020204030204" pitchFamily="34" charset="0"/>
                  <a:cs typeface="Times New Roman" panose="02020603050405020304" pitchFamily="18" charset="0"/>
                </a:rPr>
                <a:t>mediu</a:t>
              </a:r>
              <a:r>
                <a:rPr lang="en-US" sz="1600" i="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(Preparation of multifunctional composite with e.g. catalytic function, involves carrying out single-stage hydrothermal synthesis of mono-, di- or polysaccharide and optionally drying), G.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Socoteanu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Patrinoiu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P.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Ionita</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T.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Spataru</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J. M. Calderón-Moreno,</a:t>
              </a:r>
              <a:b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b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S. </a:t>
              </a:r>
              <a:r>
                <a:rPr lang="en-US" sz="1600" dirty="0" err="1">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Somacescu</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A. M. </a:t>
              </a:r>
              <a:r>
                <a:rPr lang="en-US" sz="1600" dirty="0" err="1">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Musuc</a:t>
              </a:r>
              <a:r>
                <a:rPr lang="en-US" sz="1600" dirty="0">
                  <a:solidFill>
                    <a:srgbClr val="000033"/>
                  </a:solidFill>
                  <a:effectLst/>
                  <a:latin typeface="Comic Sans MS" panose="030F0702030302020204" pitchFamily="66" charset="0"/>
                  <a:ea typeface="Calibri" panose="020F0502020204030204" pitchFamily="34" charset="0"/>
                  <a:cs typeface="Times New Roman" panose="02020603050405020304" pitchFamily="18" charset="0"/>
                </a:rPr>
                <a:t>, O. Carp.</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endParaRPr lang="en-US" sz="1600" dirty="0">
                <a:latin typeface="Comic Sans MS" panose="030F0702030302020204" pitchFamily="66" charset="0"/>
              </a:endParaRPr>
            </a:p>
          </p:txBody>
        </p:sp>
      </p:grpSp>
    </p:spTree>
    <p:extLst>
      <p:ext uri="{BB962C8B-B14F-4D97-AF65-F5344CB8AC3E}">
        <p14:creationId xmlns:p14="http://schemas.microsoft.com/office/powerpoint/2010/main" val="2764469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6934</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Bahnschrift Light SemiCondensed</vt:lpstr>
      <vt:lpstr>Calibri</vt:lpstr>
      <vt:lpstr>Calibri Light</vt:lpstr>
      <vt:lpstr>Comic Sans MS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Diana Visinescu</cp:lastModifiedBy>
  <cp:revision>126</cp:revision>
  <dcterms:created xsi:type="dcterms:W3CDTF">2021-08-01T16:34:34Z</dcterms:created>
  <dcterms:modified xsi:type="dcterms:W3CDTF">2023-12-08T08:34:48Z</dcterms:modified>
</cp:coreProperties>
</file>