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258" r:id="rId4"/>
    <p:sldId id="291" r:id="rId5"/>
    <p:sldId id="303" r:id="rId6"/>
    <p:sldId id="260" r:id="rId7"/>
    <p:sldId id="267" r:id="rId8"/>
    <p:sldId id="268" r:id="rId9"/>
    <p:sldId id="280" r:id="rId10"/>
    <p:sldId id="292" r:id="rId11"/>
    <p:sldId id="293" r:id="rId12"/>
    <p:sldId id="294" r:id="rId13"/>
    <p:sldId id="261" r:id="rId14"/>
    <p:sldId id="263" r:id="rId15"/>
    <p:sldId id="281" r:id="rId16"/>
    <p:sldId id="295" r:id="rId17"/>
    <p:sldId id="296" r:id="rId18"/>
    <p:sldId id="279" r:id="rId19"/>
    <p:sldId id="269" r:id="rId20"/>
    <p:sldId id="270" r:id="rId21"/>
    <p:sldId id="271" r:id="rId22"/>
    <p:sldId id="272" r:id="rId23"/>
    <p:sldId id="304" r:id="rId24"/>
    <p:sldId id="273" r:id="rId25"/>
    <p:sldId id="262" r:id="rId26"/>
    <p:sldId id="274" r:id="rId27"/>
    <p:sldId id="284" r:id="rId28"/>
    <p:sldId id="297" r:id="rId29"/>
    <p:sldId id="298" r:id="rId30"/>
    <p:sldId id="299" r:id="rId31"/>
    <p:sldId id="277" r:id="rId32"/>
    <p:sldId id="278" r:id="rId33"/>
    <p:sldId id="285" r:id="rId34"/>
    <p:sldId id="302"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52"/>
      </p:cViewPr>
      <p:guideLst>
        <p:guide orient="horz" pos="2160"/>
        <p:guide pos="6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6B38F-429A-4C18-8DB5-AE420086A178}"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067C4-2A2C-4F74-96C7-C1C998FA2626}" type="slidenum">
              <a:rPr lang="en-US" smtClean="0"/>
              <a:t>‹#›</a:t>
            </a:fld>
            <a:endParaRPr lang="en-US"/>
          </a:p>
        </p:txBody>
      </p:sp>
    </p:spTree>
    <p:extLst>
      <p:ext uri="{BB962C8B-B14F-4D97-AF65-F5344CB8AC3E}">
        <p14:creationId xmlns:p14="http://schemas.microsoft.com/office/powerpoint/2010/main" val="275604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067C4-2A2C-4F74-96C7-C1C998FA2626}" type="slidenum">
              <a:rPr lang="en-US" smtClean="0"/>
              <a:t>33</a:t>
            </a:fld>
            <a:endParaRPr lang="en-US"/>
          </a:p>
        </p:txBody>
      </p:sp>
    </p:spTree>
    <p:extLst>
      <p:ext uri="{BB962C8B-B14F-4D97-AF65-F5344CB8AC3E}">
        <p14:creationId xmlns:p14="http://schemas.microsoft.com/office/powerpoint/2010/main" val="74934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067C4-2A2C-4F74-96C7-C1C998FA2626}" type="slidenum">
              <a:rPr lang="en-US" smtClean="0"/>
              <a:t>35</a:t>
            </a:fld>
            <a:endParaRPr lang="en-US"/>
          </a:p>
        </p:txBody>
      </p:sp>
    </p:spTree>
    <p:extLst>
      <p:ext uri="{BB962C8B-B14F-4D97-AF65-F5344CB8AC3E}">
        <p14:creationId xmlns:p14="http://schemas.microsoft.com/office/powerpoint/2010/main" val="212699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161631-6469-43F7-B467-F225616A605D}"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5DACB-09A0-43D5-BB61-E0EE5ED25D2C}"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32BD3-A600-4608-9F5E-B6E6A10A6970}"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C07E3-622B-4044-A928-F13EA7ACBE80}"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1EAE91-5E47-41BC-B52D-03F7BD8C004C}" type="datetime1">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B3121-D0DD-406F-8DAB-BEA350AB2F9D}" type="datetime1">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19673B-C8FA-4B16-9430-FF5276A7C743}" type="datetime1">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2C1A4-1BBB-476C-85B8-9B92AF60D3BD}" type="datetime1">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AD5F1-1DAD-42CC-9481-5DDAE524307F}" type="datetime1">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A6266-B150-43C7-BB9E-77631E98A7D0}" type="datetime1">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E61C-FCB4-465F-9BDD-67E48E0ED833}" type="datetime1">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1F649-E8C5-4AAF-91FF-62678AC0C0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6193E-BE84-4E5D-AFB8-7A8B7909FB34}" type="datetime1">
              <a:rPr lang="en-US" smtClean="0"/>
              <a:t>12/5/2023</a:t>
            </a:fld>
            <a:endParaRPr lang="en-US"/>
          </a:p>
        </p:txBody>
      </p:sp>
      <p:sp>
        <p:nvSpPr>
          <p:cNvPr id="5" name="Footer Placeholder 4"/>
          <p:cNvSpPr>
            <a:spLocks noGrp="1"/>
          </p:cNvSpPr>
          <p:nvPr>
            <p:ph type="ftr" sz="quarter" idx="3"/>
          </p:nvPr>
        </p:nvSpPr>
        <p:spPr>
          <a:xfrm>
            <a:off x="4165600" y="635636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F649-E8C5-4AAF-91FF-62678AC0C0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jpeg"/><Relationship Id="rId7" Type="http://schemas.openxmlformats.org/officeDocument/2006/relationships/image" Target="../media/image27.tif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8.JP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jpeg"/><Relationship Id="rId7" Type="http://schemas.openxmlformats.org/officeDocument/2006/relationships/image" Target="../media/image27.tif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445" y="2895613"/>
            <a:ext cx="9554375" cy="1470025"/>
          </a:xfrm>
        </p:spPr>
        <p:txBody>
          <a:bodyPr>
            <a:noAutofit/>
          </a:bodyPr>
          <a:lstStyle/>
          <a:p>
            <a:br>
              <a:rPr lang="en-US" sz="3500" dirty="0">
                <a:latin typeface="+mn-lt"/>
              </a:rPr>
            </a:br>
            <a:r>
              <a:rPr lang="en-US" sz="3500" dirty="0">
                <a:latin typeface="+mn-lt"/>
              </a:rPr>
              <a:t> </a:t>
            </a:r>
            <a:r>
              <a:rPr lang="en-US" sz="3500" b="1" dirty="0">
                <a:latin typeface="+mn-lt"/>
              </a:rPr>
              <a:t>C</a:t>
            </a:r>
            <a:r>
              <a:rPr lang="en-US" sz="3500" b="1" dirty="0">
                <a:solidFill>
                  <a:schemeClr val="accent1"/>
                </a:solidFill>
                <a:latin typeface="+mn-lt"/>
              </a:rPr>
              <a:t>A</a:t>
            </a:r>
            <a:r>
              <a:rPr lang="en-US" sz="3500" b="1" dirty="0">
                <a:latin typeface="+mn-lt"/>
              </a:rPr>
              <a:t>RBON SU</a:t>
            </a:r>
            <a:r>
              <a:rPr lang="en-US" sz="3500" b="1" dirty="0">
                <a:solidFill>
                  <a:schemeClr val="accent1"/>
                </a:solidFill>
                <a:latin typeface="+mn-lt"/>
              </a:rPr>
              <a:t>P</a:t>
            </a:r>
            <a:r>
              <a:rPr lang="en-US" sz="3500" b="1" dirty="0">
                <a:latin typeface="+mn-lt"/>
              </a:rPr>
              <a:t>PORTED MET</a:t>
            </a:r>
            <a:r>
              <a:rPr lang="en-US" sz="3500" b="1" dirty="0">
                <a:solidFill>
                  <a:schemeClr val="accent1"/>
                </a:solidFill>
                <a:latin typeface="+mn-lt"/>
              </a:rPr>
              <a:t>A</a:t>
            </a:r>
            <a:r>
              <a:rPr lang="en-US" sz="3500" b="1" dirty="0">
                <a:latin typeface="+mn-lt"/>
              </a:rPr>
              <a:t>L OXIDE</a:t>
            </a:r>
            <a:r>
              <a:rPr lang="en-US" sz="3500" b="1" dirty="0">
                <a:solidFill>
                  <a:schemeClr val="accent1"/>
                </a:solidFill>
                <a:latin typeface="+mn-lt"/>
              </a:rPr>
              <a:t>S</a:t>
            </a:r>
            <a:r>
              <a:rPr lang="en-US" sz="3500" b="1" dirty="0">
                <a:latin typeface="+mn-lt"/>
              </a:rPr>
              <a:t> PROD</a:t>
            </a:r>
            <a:r>
              <a:rPr lang="en-US" sz="3500" b="1" dirty="0">
                <a:solidFill>
                  <a:schemeClr val="accent1"/>
                </a:solidFill>
                <a:latin typeface="+mn-lt"/>
              </a:rPr>
              <a:t>U</a:t>
            </a:r>
            <a:r>
              <a:rPr lang="en-US" sz="3500" b="1" dirty="0">
                <a:latin typeface="+mn-lt"/>
              </a:rPr>
              <a:t>CED BY SU</a:t>
            </a:r>
            <a:r>
              <a:rPr lang="en-US" sz="3500" b="1" dirty="0">
                <a:solidFill>
                  <a:schemeClr val="accent1"/>
                </a:solidFill>
                <a:latin typeface="+mn-lt"/>
              </a:rPr>
              <a:t>P</a:t>
            </a:r>
            <a:r>
              <a:rPr lang="en-US" sz="3500" b="1" dirty="0">
                <a:latin typeface="+mn-lt"/>
              </a:rPr>
              <a:t>ERCRITICAL WAT</a:t>
            </a:r>
            <a:r>
              <a:rPr lang="en-US" sz="3500" b="1" dirty="0">
                <a:solidFill>
                  <a:schemeClr val="accent1"/>
                </a:solidFill>
                <a:latin typeface="+mn-lt"/>
              </a:rPr>
              <a:t>E</a:t>
            </a:r>
            <a:r>
              <a:rPr lang="en-US" sz="3500" b="1" dirty="0">
                <a:latin typeface="+mn-lt"/>
              </a:rPr>
              <a:t>R IMP</a:t>
            </a:r>
            <a:r>
              <a:rPr lang="en-US" sz="3500" b="1" dirty="0">
                <a:solidFill>
                  <a:schemeClr val="accent1"/>
                </a:solidFill>
                <a:latin typeface="+mn-lt"/>
              </a:rPr>
              <a:t>R</a:t>
            </a:r>
            <a:r>
              <a:rPr lang="en-US" sz="3500" b="1" dirty="0">
                <a:latin typeface="+mn-lt"/>
              </a:rPr>
              <a:t>EGNATION METHOD </a:t>
            </a:r>
            <a:br>
              <a:rPr lang="en-US" sz="3500" b="1" dirty="0">
                <a:latin typeface="+mn-lt"/>
              </a:rPr>
            </a:br>
            <a:r>
              <a:rPr lang="en-US" sz="3500" b="1" dirty="0">
                <a:latin typeface="+mn-lt"/>
              </a:rPr>
              <a:t>(acronym </a:t>
            </a:r>
            <a:r>
              <a:rPr lang="en-US" sz="3500" b="1" dirty="0">
                <a:solidFill>
                  <a:schemeClr val="accent1"/>
                </a:solidFill>
                <a:latin typeface="+mn-lt"/>
              </a:rPr>
              <a:t>APASUPER</a:t>
            </a:r>
            <a:r>
              <a:rPr lang="en-US" sz="3500" b="1" dirty="0">
                <a:latin typeface="+mn-lt"/>
              </a:rPr>
              <a:t>) </a:t>
            </a:r>
            <a:endParaRPr lang="en-US" sz="3500" dirty="0">
              <a:latin typeface="+mn-lt"/>
            </a:endParaRPr>
          </a:p>
        </p:txBody>
      </p:sp>
      <p:sp>
        <p:nvSpPr>
          <p:cNvPr id="3" name="Subtitle 2"/>
          <p:cNvSpPr>
            <a:spLocks noGrp="1"/>
          </p:cNvSpPr>
          <p:nvPr>
            <p:ph type="subTitle" idx="1"/>
          </p:nvPr>
        </p:nvSpPr>
        <p:spPr>
          <a:xfrm>
            <a:off x="2894681" y="5290851"/>
            <a:ext cx="6400800" cy="1295400"/>
          </a:xfrm>
        </p:spPr>
        <p:txBody>
          <a:bodyPr>
            <a:normAutofit fontScale="92500" lnSpcReduction="20000"/>
          </a:bodyPr>
          <a:lstStyle/>
          <a:p>
            <a:r>
              <a:rPr lang="en-US" sz="2800" dirty="0"/>
              <a:t>Director: Dr. Florentina Violeta MAXIM </a:t>
            </a:r>
          </a:p>
          <a:p>
            <a:r>
              <a:rPr lang="en-US" sz="2800" dirty="0"/>
              <a:t>04.01.2021 – 31.12.2023</a:t>
            </a:r>
            <a:endParaRPr lang="ro-RO" sz="2800" dirty="0"/>
          </a:p>
          <a:p>
            <a:r>
              <a:rPr lang="ro-RO" sz="2800" dirty="0"/>
              <a:t>(Romanian version bellow)</a:t>
            </a:r>
            <a:endParaRPr lang="en-US" sz="2800" dirty="0"/>
          </a:p>
        </p:txBody>
      </p:sp>
      <p:sp>
        <p:nvSpPr>
          <p:cNvPr id="5" name="Rectangle 4"/>
          <p:cNvSpPr/>
          <p:nvPr/>
        </p:nvSpPr>
        <p:spPr>
          <a:xfrm>
            <a:off x="2050979" y="1288984"/>
            <a:ext cx="8077200" cy="1200329"/>
          </a:xfrm>
          <a:prstGeom prst="rect">
            <a:avLst/>
          </a:prstGeom>
        </p:spPr>
        <p:txBody>
          <a:bodyPr wrap="square">
            <a:spAutoFit/>
          </a:bodyPr>
          <a:lstStyle/>
          <a:p>
            <a:pPr algn="ctr"/>
            <a:r>
              <a:rPr lang="en-US" sz="2400" dirty="0"/>
              <a:t>P4 – Fundamental and Frontier Research </a:t>
            </a:r>
          </a:p>
          <a:p>
            <a:pPr algn="ctr"/>
            <a:r>
              <a:rPr lang="en-US" sz="2400" dirty="0"/>
              <a:t>Exploratory Research Project (PCE), </a:t>
            </a:r>
          </a:p>
          <a:p>
            <a:pPr algn="ctr"/>
            <a:r>
              <a:rPr lang="en-US" sz="2400" dirty="0"/>
              <a:t>PN-III-P4-ID-PCE-2020-1241; Contract no. 111/2021 </a:t>
            </a:r>
          </a:p>
        </p:txBody>
      </p:sp>
      <p:pic>
        <p:nvPicPr>
          <p:cNvPr id="6" name="Picture 5"/>
          <p:cNvPicPr>
            <a:picLocks noChangeAspect="1"/>
          </p:cNvPicPr>
          <p:nvPr/>
        </p:nvPicPr>
        <p:blipFill>
          <a:blip r:embed="rId2" cstate="print"/>
          <a:srcRect/>
          <a:stretch>
            <a:fillRect/>
          </a:stretch>
        </p:blipFill>
        <p:spPr bwMode="auto">
          <a:xfrm>
            <a:off x="1860945" y="152400"/>
            <a:ext cx="1175657" cy="109728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541008" y="154239"/>
            <a:ext cx="2944368" cy="10515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74348"/>
          <a:stretch>
            <a:fillRect/>
          </a:stretch>
        </p:blipFill>
        <p:spPr bwMode="auto">
          <a:xfrm>
            <a:off x="7071912" y="119349"/>
            <a:ext cx="1159211" cy="1097280"/>
          </a:xfrm>
          <a:prstGeom prst="rect">
            <a:avLst/>
          </a:prstGeom>
          <a:noFill/>
          <a:ln w="9525">
            <a:noFill/>
            <a:miter lim="800000"/>
            <a:headEnd/>
            <a:tailEnd/>
          </a:ln>
        </p:spPr>
      </p:pic>
      <p:pic>
        <p:nvPicPr>
          <p:cNvPr id="9" name="Picture 8" descr="Sigla Academie"/>
          <p:cNvPicPr>
            <a:picLocks noChangeAspect="1"/>
          </p:cNvPicPr>
          <p:nvPr/>
        </p:nvPicPr>
        <p:blipFill>
          <a:blip r:embed="rId5" cstate="print"/>
          <a:srcRect/>
          <a:stretch>
            <a:fillRect/>
          </a:stretch>
        </p:blipFill>
        <p:spPr bwMode="auto">
          <a:xfrm>
            <a:off x="9187162" y="135869"/>
            <a:ext cx="1175657" cy="10972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7982CB-8CBB-CA5F-55DF-D563328BE96C}"/>
              </a:ext>
            </a:extLst>
          </p:cNvPr>
          <p:cNvSpPr>
            <a:spLocks noGrp="1"/>
          </p:cNvSpPr>
          <p:nvPr>
            <p:ph type="sldNum" sz="quarter" idx="12"/>
          </p:nvPr>
        </p:nvSpPr>
        <p:spPr>
          <a:xfrm>
            <a:off x="9458520" y="6395000"/>
            <a:ext cx="2133600" cy="365125"/>
          </a:xfrm>
        </p:spPr>
        <p:txBody>
          <a:bodyPr/>
          <a:lstStyle/>
          <a:p>
            <a:fld id="{4FA1F649-E8C5-4AAF-91FF-62678AC0C0C0}" type="slidenum">
              <a:rPr lang="en-US" smtClean="0"/>
              <a:pPr/>
              <a:t>10</a:t>
            </a:fld>
            <a:endParaRPr lang="en-US"/>
          </a:p>
        </p:txBody>
      </p:sp>
      <p:pic>
        <p:nvPicPr>
          <p:cNvPr id="5" name="Picture 4" descr="LogoAPASUPER_FM090621.png">
            <a:extLst>
              <a:ext uri="{FF2B5EF4-FFF2-40B4-BE49-F238E27FC236}">
                <a16:creationId xmlns:a16="http://schemas.microsoft.com/office/drawing/2014/main" id="{B57538EB-EBC7-E515-48DF-167F78757579}"/>
              </a:ext>
            </a:extLst>
          </p:cNvPr>
          <p:cNvPicPr>
            <a:picLocks noChangeAspect="1"/>
          </p:cNvPicPr>
          <p:nvPr/>
        </p:nvPicPr>
        <p:blipFill>
          <a:blip r:embed="rId2" cstate="print"/>
          <a:stretch>
            <a:fillRect/>
          </a:stretch>
        </p:blipFill>
        <p:spPr>
          <a:xfrm>
            <a:off x="9982200" y="62315"/>
            <a:ext cx="2100443" cy="1097280"/>
          </a:xfrm>
          <a:prstGeom prst="rect">
            <a:avLst/>
          </a:prstGeom>
        </p:spPr>
      </p:pic>
      <p:sp>
        <p:nvSpPr>
          <p:cNvPr id="6" name="Title 1">
            <a:extLst>
              <a:ext uri="{FF2B5EF4-FFF2-40B4-BE49-F238E27FC236}">
                <a16:creationId xmlns:a16="http://schemas.microsoft.com/office/drawing/2014/main" id="{7DFE20FD-FE05-30D5-FCDF-EE8D088C50C7}"/>
              </a:ext>
            </a:extLst>
          </p:cNvPr>
          <p:cNvSpPr txBox="1">
            <a:spLocks/>
          </p:cNvSpPr>
          <p:nvPr/>
        </p:nvSpPr>
        <p:spPr>
          <a:xfrm>
            <a:off x="619760" y="237800"/>
            <a:ext cx="6801493" cy="868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Structure of </a:t>
            </a:r>
            <a:r>
              <a:rPr lang="en-US" sz="3200" dirty="0" err="1"/>
              <a:t>Me</a:t>
            </a:r>
            <a:r>
              <a:rPr lang="en-US" sz="3200" baseline="-25000" dirty="0" err="1"/>
              <a:t>x</a:t>
            </a:r>
            <a:r>
              <a:rPr lang="en-US" sz="3200" dirty="0" err="1"/>
              <a:t>O</a:t>
            </a:r>
            <a:r>
              <a:rPr lang="en-US" sz="3200" baseline="-25000" dirty="0" err="1"/>
              <a:t>y</a:t>
            </a:r>
            <a:r>
              <a:rPr lang="en-US" sz="3200" dirty="0"/>
              <a:t>/C composites </a:t>
            </a:r>
          </a:p>
        </p:txBody>
      </p:sp>
      <p:graphicFrame>
        <p:nvGraphicFramePr>
          <p:cNvPr id="9" name="Object 8">
            <a:extLst>
              <a:ext uri="{FF2B5EF4-FFF2-40B4-BE49-F238E27FC236}">
                <a16:creationId xmlns:a16="http://schemas.microsoft.com/office/drawing/2014/main" id="{36E514CB-71D7-D5E4-F962-4297238D7EAB}"/>
              </a:ext>
            </a:extLst>
          </p:cNvPr>
          <p:cNvGraphicFramePr>
            <a:graphicFrameLocks noChangeAspect="1"/>
          </p:cNvGraphicFramePr>
          <p:nvPr>
            <p:extLst>
              <p:ext uri="{D42A27DB-BD31-4B8C-83A1-F6EECF244321}">
                <p14:modId xmlns:p14="http://schemas.microsoft.com/office/powerpoint/2010/main" val="1498139684"/>
              </p:ext>
            </p:extLst>
          </p:nvPr>
        </p:nvGraphicFramePr>
        <p:xfrm>
          <a:off x="838200" y="1385880"/>
          <a:ext cx="4467988" cy="2743200"/>
        </p:xfrm>
        <a:graphic>
          <a:graphicData uri="http://schemas.openxmlformats.org/presentationml/2006/ole">
            <mc:AlternateContent xmlns:mc="http://schemas.openxmlformats.org/markup-compatibility/2006">
              <mc:Choice xmlns:v="urn:schemas-microsoft-com:vml" Requires="v">
                <p:oleObj name="Graph" r:id="rId3" imgW="4137120" imgH="2540160" progId="Origin95.Graph">
                  <p:embed/>
                </p:oleObj>
              </mc:Choice>
              <mc:Fallback>
                <p:oleObj name="Graph" r:id="rId3" imgW="4137120" imgH="2540160" progId="Origin95.Graph">
                  <p:embed/>
                  <p:pic>
                    <p:nvPicPr>
                      <p:cNvPr id="8" name="Object 7">
                        <a:extLst>
                          <a:ext uri="{FF2B5EF4-FFF2-40B4-BE49-F238E27FC236}">
                            <a16:creationId xmlns:a16="http://schemas.microsoft.com/office/drawing/2014/main" id="{E07E92C6-F187-FC42-E9C0-88A158FB3101}"/>
                          </a:ext>
                        </a:extLst>
                      </p:cNvPr>
                      <p:cNvPicPr/>
                      <p:nvPr/>
                    </p:nvPicPr>
                    <p:blipFill>
                      <a:blip r:embed="rId4"/>
                      <a:stretch>
                        <a:fillRect/>
                      </a:stretch>
                    </p:blipFill>
                    <p:spPr>
                      <a:xfrm>
                        <a:off x="838200" y="1385880"/>
                        <a:ext cx="4467988" cy="274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D3BD0D5-B862-E412-05C8-7BABFF9D064A}"/>
              </a:ext>
            </a:extLst>
          </p:cNvPr>
          <p:cNvGraphicFramePr>
            <a:graphicFrameLocks noChangeAspect="1"/>
          </p:cNvGraphicFramePr>
          <p:nvPr>
            <p:extLst>
              <p:ext uri="{D42A27DB-BD31-4B8C-83A1-F6EECF244321}">
                <p14:modId xmlns:p14="http://schemas.microsoft.com/office/powerpoint/2010/main" val="3996600614"/>
              </p:ext>
            </p:extLst>
          </p:nvPr>
        </p:nvGraphicFramePr>
        <p:xfrm>
          <a:off x="6553200" y="1385880"/>
          <a:ext cx="5018600" cy="2743200"/>
        </p:xfrm>
        <a:graphic>
          <a:graphicData uri="http://schemas.openxmlformats.org/presentationml/2006/ole">
            <mc:AlternateContent xmlns:mc="http://schemas.openxmlformats.org/markup-compatibility/2006">
              <mc:Choice xmlns:v="urn:schemas-microsoft-com:vml" Requires="v">
                <p:oleObj name="Graph" r:id="rId5" imgW="3883680" imgH="2121840" progId="Origin95.Graph">
                  <p:embed/>
                </p:oleObj>
              </mc:Choice>
              <mc:Fallback>
                <p:oleObj name="Graph" r:id="rId5" imgW="3883680" imgH="2121840" progId="Origin95.Graph">
                  <p:embed/>
                  <p:pic>
                    <p:nvPicPr>
                      <p:cNvPr id="9" name="Object 8">
                        <a:extLst>
                          <a:ext uri="{FF2B5EF4-FFF2-40B4-BE49-F238E27FC236}">
                            <a16:creationId xmlns:a16="http://schemas.microsoft.com/office/drawing/2014/main" id="{59DE5D28-D9F5-BD98-7D08-CD37A7D0AA41}"/>
                          </a:ext>
                        </a:extLst>
                      </p:cNvPr>
                      <p:cNvPicPr/>
                      <p:nvPr/>
                    </p:nvPicPr>
                    <p:blipFill>
                      <a:blip r:embed="rId6"/>
                      <a:stretch>
                        <a:fillRect/>
                      </a:stretch>
                    </p:blipFill>
                    <p:spPr>
                      <a:xfrm>
                        <a:off x="6553200" y="1385880"/>
                        <a:ext cx="5018600" cy="274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55D1FC6-568B-5A83-0586-BCB94AA7DE4D}"/>
              </a:ext>
            </a:extLst>
          </p:cNvPr>
          <p:cNvGraphicFramePr>
            <a:graphicFrameLocks noChangeAspect="1"/>
          </p:cNvGraphicFramePr>
          <p:nvPr>
            <p:extLst>
              <p:ext uri="{D42A27DB-BD31-4B8C-83A1-F6EECF244321}">
                <p14:modId xmlns:p14="http://schemas.microsoft.com/office/powerpoint/2010/main" val="2702921950"/>
              </p:ext>
            </p:extLst>
          </p:nvPr>
        </p:nvGraphicFramePr>
        <p:xfrm>
          <a:off x="3845655" y="4069080"/>
          <a:ext cx="4456129" cy="2743200"/>
        </p:xfrm>
        <a:graphic>
          <a:graphicData uri="http://schemas.openxmlformats.org/presentationml/2006/ole">
            <mc:AlternateContent xmlns:mc="http://schemas.openxmlformats.org/markup-compatibility/2006">
              <mc:Choice xmlns:v="urn:schemas-microsoft-com:vml" Requires="v">
                <p:oleObj name="Graph" r:id="rId7" imgW="3378240" imgH="2079360" progId="Origin95.Graph">
                  <p:embed/>
                </p:oleObj>
              </mc:Choice>
              <mc:Fallback>
                <p:oleObj name="Graph" r:id="rId7" imgW="3378240" imgH="2079360" progId="Origin95.Graph">
                  <p:embed/>
                  <p:pic>
                    <p:nvPicPr>
                      <p:cNvPr id="3" name="Object 2">
                        <a:extLst>
                          <a:ext uri="{FF2B5EF4-FFF2-40B4-BE49-F238E27FC236}">
                            <a16:creationId xmlns:a16="http://schemas.microsoft.com/office/drawing/2014/main" id="{982C8B72-E330-2F0A-008C-74429CD3F325}"/>
                          </a:ext>
                        </a:extLst>
                      </p:cNvPr>
                      <p:cNvPicPr/>
                      <p:nvPr/>
                    </p:nvPicPr>
                    <p:blipFill>
                      <a:blip r:embed="rId8"/>
                      <a:stretch>
                        <a:fillRect/>
                      </a:stretch>
                    </p:blipFill>
                    <p:spPr>
                      <a:xfrm>
                        <a:off x="3845655" y="4069080"/>
                        <a:ext cx="4456129" cy="27432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477B0EB-0D8B-A0DA-0DA8-FA3515FBDCAB}"/>
              </a:ext>
            </a:extLst>
          </p:cNvPr>
          <p:cNvSpPr txBox="1"/>
          <p:nvPr/>
        </p:nvSpPr>
        <p:spPr>
          <a:xfrm>
            <a:off x="3297015" y="2457058"/>
            <a:ext cx="9144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err="1"/>
              <a:t>ZnO</a:t>
            </a:r>
            <a:r>
              <a:rPr lang="en-US" dirty="0"/>
              <a:t>/C</a:t>
            </a:r>
          </a:p>
        </p:txBody>
      </p:sp>
      <p:sp>
        <p:nvSpPr>
          <p:cNvPr id="13" name="TextBox 12">
            <a:extLst>
              <a:ext uri="{FF2B5EF4-FFF2-40B4-BE49-F238E27FC236}">
                <a16:creationId xmlns:a16="http://schemas.microsoft.com/office/drawing/2014/main" id="{4C7E1FAC-70A9-E74A-77F9-8FF2111FFAD5}"/>
              </a:ext>
            </a:extLst>
          </p:cNvPr>
          <p:cNvSpPr txBox="1"/>
          <p:nvPr/>
        </p:nvSpPr>
        <p:spPr>
          <a:xfrm>
            <a:off x="9829800" y="2457058"/>
            <a:ext cx="10668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err="1"/>
              <a:t>Cu</a:t>
            </a:r>
            <a:r>
              <a:rPr lang="en-US" baseline="-25000" dirty="0" err="1"/>
              <a:t>x</a:t>
            </a:r>
            <a:r>
              <a:rPr lang="en-US" dirty="0" err="1"/>
              <a:t>O</a:t>
            </a:r>
            <a:r>
              <a:rPr lang="en-US" baseline="-25000" dirty="0" err="1"/>
              <a:t>Y</a:t>
            </a:r>
            <a:r>
              <a:rPr lang="en-US" dirty="0"/>
              <a:t>/C</a:t>
            </a:r>
          </a:p>
        </p:txBody>
      </p:sp>
      <p:sp>
        <p:nvSpPr>
          <p:cNvPr id="14" name="TextBox 13">
            <a:extLst>
              <a:ext uri="{FF2B5EF4-FFF2-40B4-BE49-F238E27FC236}">
                <a16:creationId xmlns:a16="http://schemas.microsoft.com/office/drawing/2014/main" id="{870D065A-C38D-6BFE-68F5-4DF43BA7659A}"/>
              </a:ext>
            </a:extLst>
          </p:cNvPr>
          <p:cNvSpPr txBox="1"/>
          <p:nvPr/>
        </p:nvSpPr>
        <p:spPr>
          <a:xfrm>
            <a:off x="6812280" y="5218113"/>
            <a:ext cx="838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TiO</a:t>
            </a:r>
            <a:r>
              <a:rPr lang="en-US" baseline="-25000" dirty="0"/>
              <a:t>2</a:t>
            </a:r>
            <a:r>
              <a:rPr lang="en-US" dirty="0"/>
              <a:t>/C</a:t>
            </a:r>
          </a:p>
        </p:txBody>
      </p:sp>
    </p:spTree>
    <p:extLst>
      <p:ext uri="{BB962C8B-B14F-4D97-AF65-F5344CB8AC3E}">
        <p14:creationId xmlns:p14="http://schemas.microsoft.com/office/powerpoint/2010/main" val="41743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D47757-61BF-63C8-644B-4242F02B9E13}"/>
              </a:ext>
            </a:extLst>
          </p:cNvPr>
          <p:cNvSpPr>
            <a:spLocks noGrp="1"/>
          </p:cNvSpPr>
          <p:nvPr>
            <p:ph type="sldNum" sz="quarter" idx="12"/>
          </p:nvPr>
        </p:nvSpPr>
        <p:spPr/>
        <p:txBody>
          <a:bodyPr/>
          <a:lstStyle/>
          <a:p>
            <a:fld id="{4FA1F649-E8C5-4AAF-91FF-62678AC0C0C0}" type="slidenum">
              <a:rPr lang="en-US" smtClean="0"/>
              <a:pPr/>
              <a:t>11</a:t>
            </a:fld>
            <a:endParaRPr lang="en-US"/>
          </a:p>
        </p:txBody>
      </p:sp>
      <p:grpSp>
        <p:nvGrpSpPr>
          <p:cNvPr id="5" name="Group 4">
            <a:extLst>
              <a:ext uri="{FF2B5EF4-FFF2-40B4-BE49-F238E27FC236}">
                <a16:creationId xmlns:a16="http://schemas.microsoft.com/office/drawing/2014/main" id="{35459AC5-2CD0-7363-6225-A5C0CF141E0F}"/>
              </a:ext>
            </a:extLst>
          </p:cNvPr>
          <p:cNvGrpSpPr/>
          <p:nvPr/>
        </p:nvGrpSpPr>
        <p:grpSpPr>
          <a:xfrm>
            <a:off x="432882" y="1463040"/>
            <a:ext cx="11326235" cy="4863270"/>
            <a:chOff x="438142" y="432716"/>
            <a:chExt cx="11326235" cy="4863270"/>
          </a:xfrm>
        </p:grpSpPr>
        <p:grpSp>
          <p:nvGrpSpPr>
            <p:cNvPr id="6" name="Group 5">
              <a:extLst>
                <a:ext uri="{FF2B5EF4-FFF2-40B4-BE49-F238E27FC236}">
                  <a16:creationId xmlns:a16="http://schemas.microsoft.com/office/drawing/2014/main" id="{6B44A6B4-A559-492F-E4E6-90F8F91C0CB2}"/>
                </a:ext>
              </a:extLst>
            </p:cNvPr>
            <p:cNvGrpSpPr>
              <a:grpSpLocks noChangeAspect="1"/>
            </p:cNvGrpSpPr>
            <p:nvPr/>
          </p:nvGrpSpPr>
          <p:grpSpPr>
            <a:xfrm>
              <a:off x="3242827" y="432716"/>
              <a:ext cx="2655569" cy="2286000"/>
              <a:chOff x="5356915" y="870067"/>
              <a:chExt cx="3459480" cy="2978033"/>
            </a:xfrm>
          </p:grpSpPr>
          <p:pic>
            <p:nvPicPr>
              <p:cNvPr id="51" name="Picture 50">
                <a:extLst>
                  <a:ext uri="{FF2B5EF4-FFF2-40B4-BE49-F238E27FC236}">
                    <a16:creationId xmlns:a16="http://schemas.microsoft.com/office/drawing/2014/main" id="{04255060-FFE7-40DE-F219-DA2CDA37B3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23"/>
              <a:stretch/>
            </p:blipFill>
            <p:spPr>
              <a:xfrm>
                <a:off x="5356915" y="870067"/>
                <a:ext cx="3459480" cy="2978033"/>
              </a:xfrm>
              <a:prstGeom prst="rect">
                <a:avLst/>
              </a:prstGeom>
            </p:spPr>
          </p:pic>
          <p:grpSp>
            <p:nvGrpSpPr>
              <p:cNvPr id="52" name="Group 51">
                <a:extLst>
                  <a:ext uri="{FF2B5EF4-FFF2-40B4-BE49-F238E27FC236}">
                    <a16:creationId xmlns:a16="http://schemas.microsoft.com/office/drawing/2014/main" id="{016D2720-8C3B-9D78-FB8A-759880033576}"/>
                  </a:ext>
                </a:extLst>
              </p:cNvPr>
              <p:cNvGrpSpPr/>
              <p:nvPr/>
            </p:nvGrpSpPr>
            <p:grpSpPr>
              <a:xfrm>
                <a:off x="7390342" y="3317223"/>
                <a:ext cx="1325033" cy="438150"/>
                <a:chOff x="9152467" y="5708792"/>
                <a:chExt cx="1305983" cy="396732"/>
              </a:xfrm>
            </p:grpSpPr>
            <p:sp>
              <p:nvSpPr>
                <p:cNvPr id="53" name="Rectangle 52">
                  <a:extLst>
                    <a:ext uri="{FF2B5EF4-FFF2-40B4-BE49-F238E27FC236}">
                      <a16:creationId xmlns:a16="http://schemas.microsoft.com/office/drawing/2014/main" id="{B445D034-D98B-33D7-FFFC-64A4580C5B66}"/>
                    </a:ext>
                  </a:extLst>
                </p:cNvPr>
                <p:cNvSpPr/>
                <p:nvPr/>
              </p:nvSpPr>
              <p:spPr>
                <a:xfrm>
                  <a:off x="9152467" y="5708792"/>
                  <a:ext cx="1305983" cy="396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06C54116-C997-B332-4AA8-65CEC0ADC04A}"/>
                    </a:ext>
                  </a:extLst>
                </p:cNvPr>
                <p:cNvGrpSpPr/>
                <p:nvPr/>
              </p:nvGrpSpPr>
              <p:grpSpPr>
                <a:xfrm>
                  <a:off x="9219143" y="5708792"/>
                  <a:ext cx="1174507" cy="326743"/>
                  <a:chOff x="9219143" y="5708792"/>
                  <a:chExt cx="1174507" cy="326743"/>
                </a:xfrm>
              </p:grpSpPr>
              <p:cxnSp>
                <p:nvCxnSpPr>
                  <p:cNvPr id="55" name="Straight Connector 54">
                    <a:extLst>
                      <a:ext uri="{FF2B5EF4-FFF2-40B4-BE49-F238E27FC236}">
                        <a16:creationId xmlns:a16="http://schemas.microsoft.com/office/drawing/2014/main" id="{E28083EA-7E70-0347-821D-D5CF52F15E87}"/>
                      </a:ext>
                    </a:extLst>
                  </p:cNvPr>
                  <p:cNvCxnSpPr>
                    <a:cxnSpLocks/>
                  </p:cNvCxnSpPr>
                  <p:nvPr/>
                </p:nvCxnSpPr>
                <p:spPr>
                  <a:xfrm>
                    <a:off x="9219143" y="5985791"/>
                    <a:ext cx="1174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9D1CABF-B98F-EE12-1159-266598C559E5}"/>
                      </a:ext>
                    </a:extLst>
                  </p:cNvPr>
                  <p:cNvSpPr txBox="1"/>
                  <p:nvPr/>
                </p:nvSpPr>
                <p:spPr>
                  <a:xfrm>
                    <a:off x="9493513" y="5708792"/>
                    <a:ext cx="836062" cy="326743"/>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500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nm</a:t>
                    </a:r>
                  </a:p>
                </p:txBody>
              </p:sp>
            </p:grpSp>
          </p:grpSp>
        </p:grpSp>
        <p:grpSp>
          <p:nvGrpSpPr>
            <p:cNvPr id="7" name="Group 6">
              <a:extLst>
                <a:ext uri="{FF2B5EF4-FFF2-40B4-BE49-F238E27FC236}">
                  <a16:creationId xmlns:a16="http://schemas.microsoft.com/office/drawing/2014/main" id="{8B7FD726-A721-5DEF-B2BB-F9DC69A1DAB2}"/>
                </a:ext>
              </a:extLst>
            </p:cNvPr>
            <p:cNvGrpSpPr>
              <a:grpSpLocks noChangeAspect="1"/>
            </p:cNvGrpSpPr>
            <p:nvPr/>
          </p:nvGrpSpPr>
          <p:grpSpPr>
            <a:xfrm>
              <a:off x="438142" y="432716"/>
              <a:ext cx="2667365" cy="2286000"/>
              <a:chOff x="247068" y="2539960"/>
              <a:chExt cx="4058818" cy="3478510"/>
            </a:xfrm>
          </p:grpSpPr>
          <p:pic>
            <p:nvPicPr>
              <p:cNvPr id="47" name="Picture 46">
                <a:extLst>
                  <a:ext uri="{FF2B5EF4-FFF2-40B4-BE49-F238E27FC236}">
                    <a16:creationId xmlns:a16="http://schemas.microsoft.com/office/drawing/2014/main" id="{1EC94C06-9516-8122-7C32-3ADD3BCF9C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36"/>
              <a:stretch/>
            </p:blipFill>
            <p:spPr>
              <a:xfrm>
                <a:off x="247068" y="2539960"/>
                <a:ext cx="4058818" cy="3478510"/>
              </a:xfrm>
              <a:prstGeom prst="rect">
                <a:avLst/>
              </a:prstGeom>
            </p:spPr>
          </p:pic>
          <p:sp>
            <p:nvSpPr>
              <p:cNvPr id="48" name="Rectangle 47">
                <a:extLst>
                  <a:ext uri="{FF2B5EF4-FFF2-40B4-BE49-F238E27FC236}">
                    <a16:creationId xmlns:a16="http://schemas.microsoft.com/office/drawing/2014/main" id="{BCC98588-97C0-E4AE-61E5-28C8C366C321}"/>
                  </a:ext>
                </a:extLst>
              </p:cNvPr>
              <p:cNvSpPr/>
              <p:nvPr/>
            </p:nvSpPr>
            <p:spPr>
              <a:xfrm>
                <a:off x="2623673" y="5490584"/>
                <a:ext cx="1581150" cy="454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867DA17-FA67-1D21-C97B-BA5755D26491}"/>
                  </a:ext>
                </a:extLst>
              </p:cNvPr>
              <p:cNvCxnSpPr>
                <a:cxnSpLocks/>
              </p:cNvCxnSpPr>
              <p:nvPr/>
            </p:nvCxnSpPr>
            <p:spPr>
              <a:xfrm>
                <a:off x="2703966" y="5796501"/>
                <a:ext cx="14205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653C194-6929-FAB6-F20E-99F34084C74F}"/>
                  </a:ext>
                </a:extLst>
              </p:cNvPr>
              <p:cNvSpPr txBox="1"/>
              <p:nvPr/>
            </p:nvSpPr>
            <p:spPr>
              <a:xfrm>
                <a:off x="3008230" y="5396821"/>
                <a:ext cx="1039000" cy="421498"/>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10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p>
            </p:txBody>
          </p:sp>
        </p:grpSp>
        <p:grpSp>
          <p:nvGrpSpPr>
            <p:cNvPr id="8" name="Group 7">
              <a:extLst>
                <a:ext uri="{FF2B5EF4-FFF2-40B4-BE49-F238E27FC236}">
                  <a16:creationId xmlns:a16="http://schemas.microsoft.com/office/drawing/2014/main" id="{51E465C1-F614-C319-B76C-79358B7BB106}"/>
                </a:ext>
              </a:extLst>
            </p:cNvPr>
            <p:cNvGrpSpPr>
              <a:grpSpLocks noChangeAspect="1"/>
            </p:cNvGrpSpPr>
            <p:nvPr/>
          </p:nvGrpSpPr>
          <p:grpSpPr>
            <a:xfrm>
              <a:off x="6336081" y="455866"/>
              <a:ext cx="2653874" cy="2286000"/>
              <a:chOff x="746666" y="4061290"/>
              <a:chExt cx="3302000" cy="2844284"/>
            </a:xfrm>
          </p:grpSpPr>
          <p:pic>
            <p:nvPicPr>
              <p:cNvPr id="42" name="Picture 41">
                <a:extLst>
                  <a:ext uri="{FF2B5EF4-FFF2-40B4-BE49-F238E27FC236}">
                    <a16:creationId xmlns:a16="http://schemas.microsoft.com/office/drawing/2014/main" id="{2FCDFEF1-FC05-2A23-1159-776E9FDC12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463"/>
              <a:stretch/>
            </p:blipFill>
            <p:spPr>
              <a:xfrm>
                <a:off x="746666" y="4061290"/>
                <a:ext cx="3302000" cy="2844284"/>
              </a:xfrm>
              <a:prstGeom prst="rect">
                <a:avLst/>
              </a:prstGeom>
            </p:spPr>
          </p:pic>
          <p:grpSp>
            <p:nvGrpSpPr>
              <p:cNvPr id="43" name="Group 42">
                <a:extLst>
                  <a:ext uri="{FF2B5EF4-FFF2-40B4-BE49-F238E27FC236}">
                    <a16:creationId xmlns:a16="http://schemas.microsoft.com/office/drawing/2014/main" id="{037B3CED-5123-AB32-8848-7B38274EE4D7}"/>
                  </a:ext>
                </a:extLst>
              </p:cNvPr>
              <p:cNvGrpSpPr/>
              <p:nvPr/>
            </p:nvGrpSpPr>
            <p:grpSpPr>
              <a:xfrm>
                <a:off x="2864390" y="6336600"/>
                <a:ext cx="1082499" cy="456066"/>
                <a:chOff x="2769853" y="5483500"/>
                <a:chExt cx="1226178" cy="461490"/>
              </a:xfrm>
            </p:grpSpPr>
            <p:sp>
              <p:nvSpPr>
                <p:cNvPr id="44" name="Rectangle 43">
                  <a:extLst>
                    <a:ext uri="{FF2B5EF4-FFF2-40B4-BE49-F238E27FC236}">
                      <a16:creationId xmlns:a16="http://schemas.microsoft.com/office/drawing/2014/main" id="{4ADFD98C-3A64-CB36-A7EF-1CEBCB7334A8}"/>
                    </a:ext>
                  </a:extLst>
                </p:cNvPr>
                <p:cNvSpPr/>
                <p:nvPr/>
              </p:nvSpPr>
              <p:spPr>
                <a:xfrm>
                  <a:off x="2769853" y="5490584"/>
                  <a:ext cx="1226178" cy="454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A064BC48-0798-14E5-AFEB-E638735D86C6}"/>
                    </a:ext>
                  </a:extLst>
                </p:cNvPr>
                <p:cNvCxnSpPr>
                  <a:cxnSpLocks/>
                </p:cNvCxnSpPr>
                <p:nvPr/>
              </p:nvCxnSpPr>
              <p:spPr>
                <a:xfrm>
                  <a:off x="2828925" y="5798873"/>
                  <a:ext cx="1123950" cy="144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01AC1E0-51FC-4EA1-D34A-732A42E4D3F3}"/>
                    </a:ext>
                  </a:extLst>
                </p:cNvPr>
                <p:cNvSpPr txBox="1"/>
                <p:nvPr/>
              </p:nvSpPr>
              <p:spPr>
                <a:xfrm>
                  <a:off x="2828925" y="5483500"/>
                  <a:ext cx="1037318" cy="348747"/>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10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p>
              </p:txBody>
            </p:sp>
          </p:grpSp>
        </p:grpSp>
        <p:grpSp>
          <p:nvGrpSpPr>
            <p:cNvPr id="9" name="Group 8">
              <a:extLst>
                <a:ext uri="{FF2B5EF4-FFF2-40B4-BE49-F238E27FC236}">
                  <a16:creationId xmlns:a16="http://schemas.microsoft.com/office/drawing/2014/main" id="{6F4C6D50-F18D-8A6D-073E-CE3B5C95F778}"/>
                </a:ext>
              </a:extLst>
            </p:cNvPr>
            <p:cNvGrpSpPr>
              <a:grpSpLocks noChangeAspect="1"/>
            </p:cNvGrpSpPr>
            <p:nvPr/>
          </p:nvGrpSpPr>
          <p:grpSpPr>
            <a:xfrm>
              <a:off x="9110502" y="455866"/>
              <a:ext cx="2653875" cy="2286000"/>
              <a:chOff x="4220340" y="4061290"/>
              <a:chExt cx="3302001" cy="2844284"/>
            </a:xfrm>
          </p:grpSpPr>
          <p:pic>
            <p:nvPicPr>
              <p:cNvPr id="36" name="Picture 35">
                <a:extLst>
                  <a:ext uri="{FF2B5EF4-FFF2-40B4-BE49-F238E27FC236}">
                    <a16:creationId xmlns:a16="http://schemas.microsoft.com/office/drawing/2014/main" id="{316B5F63-CA81-A0F8-71A3-77D1B2EE5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463"/>
              <a:stretch/>
            </p:blipFill>
            <p:spPr>
              <a:xfrm>
                <a:off x="4220340" y="4061290"/>
                <a:ext cx="3302001" cy="2844284"/>
              </a:xfrm>
              <a:prstGeom prst="rect">
                <a:avLst/>
              </a:prstGeom>
            </p:spPr>
          </p:pic>
          <p:grpSp>
            <p:nvGrpSpPr>
              <p:cNvPr id="37" name="Group 36">
                <a:extLst>
                  <a:ext uri="{FF2B5EF4-FFF2-40B4-BE49-F238E27FC236}">
                    <a16:creationId xmlns:a16="http://schemas.microsoft.com/office/drawing/2014/main" id="{EF0BB7E9-E31B-E541-7286-C3EC4BEB50AA}"/>
                  </a:ext>
                </a:extLst>
              </p:cNvPr>
              <p:cNvGrpSpPr/>
              <p:nvPr/>
            </p:nvGrpSpPr>
            <p:grpSpPr>
              <a:xfrm>
                <a:off x="6115924" y="6425688"/>
                <a:ext cx="1325033" cy="438150"/>
                <a:chOff x="9152467" y="5708792"/>
                <a:chExt cx="1305983" cy="396732"/>
              </a:xfrm>
            </p:grpSpPr>
            <p:sp>
              <p:nvSpPr>
                <p:cNvPr id="38" name="Rectangle 37">
                  <a:extLst>
                    <a:ext uri="{FF2B5EF4-FFF2-40B4-BE49-F238E27FC236}">
                      <a16:creationId xmlns:a16="http://schemas.microsoft.com/office/drawing/2014/main" id="{02AD15F8-9176-15BE-018B-6EA08F37E893}"/>
                    </a:ext>
                  </a:extLst>
                </p:cNvPr>
                <p:cNvSpPr/>
                <p:nvPr/>
              </p:nvSpPr>
              <p:spPr>
                <a:xfrm>
                  <a:off x="9152467" y="5708792"/>
                  <a:ext cx="1305983" cy="396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36071E1-19C3-8D66-B41A-0463689AFC63}"/>
                    </a:ext>
                  </a:extLst>
                </p:cNvPr>
                <p:cNvGrpSpPr/>
                <p:nvPr/>
              </p:nvGrpSpPr>
              <p:grpSpPr>
                <a:xfrm>
                  <a:off x="9219143" y="5708792"/>
                  <a:ext cx="1174507" cy="312068"/>
                  <a:chOff x="9219143" y="5708792"/>
                  <a:chExt cx="1174507" cy="312068"/>
                </a:xfrm>
              </p:grpSpPr>
              <p:cxnSp>
                <p:nvCxnSpPr>
                  <p:cNvPr id="40" name="Straight Connector 39">
                    <a:extLst>
                      <a:ext uri="{FF2B5EF4-FFF2-40B4-BE49-F238E27FC236}">
                        <a16:creationId xmlns:a16="http://schemas.microsoft.com/office/drawing/2014/main" id="{975F43C4-F301-54E0-10A2-6F3D913627D5}"/>
                      </a:ext>
                    </a:extLst>
                  </p:cNvPr>
                  <p:cNvCxnSpPr>
                    <a:cxnSpLocks/>
                  </p:cNvCxnSpPr>
                  <p:nvPr/>
                </p:nvCxnSpPr>
                <p:spPr>
                  <a:xfrm>
                    <a:off x="9219143" y="5985791"/>
                    <a:ext cx="1174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DBF60C9-E9FE-348D-392D-F3F99E8C2AA9}"/>
                      </a:ext>
                    </a:extLst>
                  </p:cNvPr>
                  <p:cNvSpPr txBox="1"/>
                  <p:nvPr/>
                </p:nvSpPr>
                <p:spPr>
                  <a:xfrm>
                    <a:off x="9493514" y="5708792"/>
                    <a:ext cx="798513" cy="312068"/>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500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nm</a:t>
                    </a:r>
                  </a:p>
                </p:txBody>
              </p:sp>
            </p:grpSp>
          </p:grpSp>
        </p:grpSp>
        <p:grpSp>
          <p:nvGrpSpPr>
            <p:cNvPr id="10" name="Group 9">
              <a:extLst>
                <a:ext uri="{FF2B5EF4-FFF2-40B4-BE49-F238E27FC236}">
                  <a16:creationId xmlns:a16="http://schemas.microsoft.com/office/drawing/2014/main" id="{C7E6678B-9C3C-2519-D8DF-8F162F142A7D}"/>
                </a:ext>
              </a:extLst>
            </p:cNvPr>
            <p:cNvGrpSpPr>
              <a:grpSpLocks noChangeAspect="1"/>
            </p:cNvGrpSpPr>
            <p:nvPr/>
          </p:nvGrpSpPr>
          <p:grpSpPr>
            <a:xfrm>
              <a:off x="4702282" y="3009986"/>
              <a:ext cx="3401475" cy="2286000"/>
              <a:chOff x="4699135" y="2583180"/>
              <a:chExt cx="3302000" cy="2219147"/>
            </a:xfrm>
          </p:grpSpPr>
          <p:pic>
            <p:nvPicPr>
              <p:cNvPr id="31" name="Picture 30">
                <a:extLst>
                  <a:ext uri="{FF2B5EF4-FFF2-40B4-BE49-F238E27FC236}">
                    <a16:creationId xmlns:a16="http://schemas.microsoft.com/office/drawing/2014/main" id="{DEC71F90-AD00-54C9-9F4F-3A34D3F73E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391"/>
              <a:stretch/>
            </p:blipFill>
            <p:spPr>
              <a:xfrm>
                <a:off x="4699135" y="2583180"/>
                <a:ext cx="3302000" cy="2219147"/>
              </a:xfrm>
              <a:prstGeom prst="rect">
                <a:avLst/>
              </a:prstGeom>
            </p:spPr>
          </p:pic>
          <p:grpSp>
            <p:nvGrpSpPr>
              <p:cNvPr id="32" name="Group 31">
                <a:extLst>
                  <a:ext uri="{FF2B5EF4-FFF2-40B4-BE49-F238E27FC236}">
                    <a16:creationId xmlns:a16="http://schemas.microsoft.com/office/drawing/2014/main" id="{43D7CF85-7F8D-6F80-56DE-42BC0C4EF0A3}"/>
                  </a:ext>
                </a:extLst>
              </p:cNvPr>
              <p:cNvGrpSpPr/>
              <p:nvPr/>
            </p:nvGrpSpPr>
            <p:grpSpPr>
              <a:xfrm>
                <a:off x="7455275" y="4401820"/>
                <a:ext cx="493603" cy="330657"/>
                <a:chOff x="3363069" y="4046081"/>
                <a:chExt cx="493603" cy="330657"/>
              </a:xfrm>
            </p:grpSpPr>
            <p:sp>
              <p:nvSpPr>
                <p:cNvPr id="33" name="Rectangle 32">
                  <a:extLst>
                    <a:ext uri="{FF2B5EF4-FFF2-40B4-BE49-F238E27FC236}">
                      <a16:creationId xmlns:a16="http://schemas.microsoft.com/office/drawing/2014/main" id="{C20EE1FE-3BB0-FA06-2CCC-C678CDE8D739}"/>
                    </a:ext>
                  </a:extLst>
                </p:cNvPr>
                <p:cNvSpPr/>
                <p:nvPr/>
              </p:nvSpPr>
              <p:spPr>
                <a:xfrm>
                  <a:off x="3363069" y="4099739"/>
                  <a:ext cx="47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1373E7D-78D5-853C-BD05-7E56AA27E28C}"/>
                    </a:ext>
                  </a:extLst>
                </p:cNvPr>
                <p:cNvCxnSpPr>
                  <a:cxnSpLocks/>
                </p:cNvCxnSpPr>
                <p:nvPr/>
              </p:nvCxnSpPr>
              <p:spPr>
                <a:xfrm>
                  <a:off x="3496866" y="4323080"/>
                  <a:ext cx="2024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0AB86D5-939C-8DB5-FAE0-61545B9E27A3}"/>
                    </a:ext>
                  </a:extLst>
                </p:cNvPr>
                <p:cNvSpPr txBox="1"/>
                <p:nvPr/>
              </p:nvSpPr>
              <p:spPr>
                <a:xfrm>
                  <a:off x="3363069" y="4046081"/>
                  <a:ext cx="493603" cy="268898"/>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2</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p>
              </p:txBody>
            </p:sp>
          </p:grpSp>
        </p:grpSp>
        <p:grpSp>
          <p:nvGrpSpPr>
            <p:cNvPr id="11" name="Group 10">
              <a:extLst>
                <a:ext uri="{FF2B5EF4-FFF2-40B4-BE49-F238E27FC236}">
                  <a16:creationId xmlns:a16="http://schemas.microsoft.com/office/drawing/2014/main" id="{3B6CDB99-BBC5-2011-2DFA-B515E2D7D1CD}"/>
                </a:ext>
              </a:extLst>
            </p:cNvPr>
            <p:cNvGrpSpPr>
              <a:grpSpLocks noChangeAspect="1"/>
            </p:cNvGrpSpPr>
            <p:nvPr/>
          </p:nvGrpSpPr>
          <p:grpSpPr>
            <a:xfrm>
              <a:off x="1105543" y="3009986"/>
              <a:ext cx="3374155" cy="2286000"/>
              <a:chOff x="7428866" y="148044"/>
              <a:chExt cx="3820160" cy="2588170"/>
            </a:xfrm>
          </p:grpSpPr>
          <p:pic>
            <p:nvPicPr>
              <p:cNvPr id="25" name="Picture 24">
                <a:extLst>
                  <a:ext uri="{FF2B5EF4-FFF2-40B4-BE49-F238E27FC236}">
                    <a16:creationId xmlns:a16="http://schemas.microsoft.com/office/drawing/2014/main" id="{CFAB1CB6-B893-037B-134C-4DC1ACB900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666"/>
              <a:stretch/>
            </p:blipFill>
            <p:spPr>
              <a:xfrm>
                <a:off x="7428866" y="148044"/>
                <a:ext cx="3820160" cy="2588170"/>
              </a:xfrm>
              <a:prstGeom prst="rect">
                <a:avLst/>
              </a:prstGeom>
            </p:spPr>
          </p:pic>
          <p:grpSp>
            <p:nvGrpSpPr>
              <p:cNvPr id="26" name="Group 25">
                <a:extLst>
                  <a:ext uri="{FF2B5EF4-FFF2-40B4-BE49-F238E27FC236}">
                    <a16:creationId xmlns:a16="http://schemas.microsoft.com/office/drawing/2014/main" id="{A4D3A9C6-B9A9-5155-738B-2A5D1A8ADD7D}"/>
                  </a:ext>
                </a:extLst>
              </p:cNvPr>
              <p:cNvGrpSpPr/>
              <p:nvPr/>
            </p:nvGrpSpPr>
            <p:grpSpPr>
              <a:xfrm>
                <a:off x="10533966" y="2317995"/>
                <a:ext cx="666643" cy="361298"/>
                <a:chOff x="10533966" y="2317995"/>
                <a:chExt cx="666643" cy="361298"/>
              </a:xfrm>
            </p:grpSpPr>
            <p:grpSp>
              <p:nvGrpSpPr>
                <p:cNvPr id="27" name="Group 26">
                  <a:extLst>
                    <a:ext uri="{FF2B5EF4-FFF2-40B4-BE49-F238E27FC236}">
                      <a16:creationId xmlns:a16="http://schemas.microsoft.com/office/drawing/2014/main" id="{76D283FD-EADB-F3D2-013F-71CB7BF4EE67}"/>
                    </a:ext>
                  </a:extLst>
                </p:cNvPr>
                <p:cNvGrpSpPr/>
                <p:nvPr/>
              </p:nvGrpSpPr>
              <p:grpSpPr>
                <a:xfrm>
                  <a:off x="10541107" y="2402294"/>
                  <a:ext cx="603142" cy="276999"/>
                  <a:chOff x="10541107" y="2402294"/>
                  <a:chExt cx="603142" cy="276999"/>
                </a:xfrm>
              </p:grpSpPr>
              <p:sp>
                <p:nvSpPr>
                  <p:cNvPr id="29" name="Rectangle 28">
                    <a:extLst>
                      <a:ext uri="{FF2B5EF4-FFF2-40B4-BE49-F238E27FC236}">
                        <a16:creationId xmlns:a16="http://schemas.microsoft.com/office/drawing/2014/main" id="{2EF51E91-87FD-D058-A958-31A481734C23}"/>
                      </a:ext>
                    </a:extLst>
                  </p:cNvPr>
                  <p:cNvSpPr/>
                  <p:nvPr/>
                </p:nvSpPr>
                <p:spPr>
                  <a:xfrm>
                    <a:off x="10541107" y="2402294"/>
                    <a:ext cx="603142"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9508468-066D-5D02-3093-7E54809414B7}"/>
                      </a:ext>
                    </a:extLst>
                  </p:cNvPr>
                  <p:cNvCxnSpPr>
                    <a:cxnSpLocks/>
                  </p:cNvCxnSpPr>
                  <p:nvPr/>
                </p:nvCxnSpPr>
                <p:spPr>
                  <a:xfrm>
                    <a:off x="10679960" y="2607855"/>
                    <a:ext cx="33729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323A6F5-AB0A-4285-1E30-8E4836AE09D5}"/>
                    </a:ext>
                  </a:extLst>
                </p:cNvPr>
                <p:cNvSpPr txBox="1"/>
                <p:nvPr/>
              </p:nvSpPr>
              <p:spPr>
                <a:xfrm>
                  <a:off x="10533966" y="2317995"/>
                  <a:ext cx="666643" cy="313613"/>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10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r>
                    <a:rPr lang="ro-RO" sz="1200" dirty="0">
                      <a:solidFill>
                        <a:schemeClr val="bg1"/>
                      </a:solidFill>
                      <a:latin typeface="Times New Roman" panose="02020603050405020304" pitchFamily="18" charset="0"/>
                      <a:cs typeface="Times New Roman" panose="02020603050405020304" pitchFamily="18" charset="0"/>
                    </a:rPr>
                    <a:t> </a:t>
                  </a:r>
                  <a:endParaRPr lang="en-US" sz="1200" dirty="0">
                    <a:solidFill>
                      <a:schemeClr val="bg1"/>
                    </a:solidFill>
                    <a:latin typeface="Times New Roman" panose="02020603050405020304" pitchFamily="18" charset="0"/>
                    <a:cs typeface="Times New Roman" panose="02020603050405020304" pitchFamily="18" charset="0"/>
                  </a:endParaRPr>
                </a:p>
              </p:txBody>
            </p:sp>
          </p:grpSp>
        </p:grpSp>
        <p:grpSp>
          <p:nvGrpSpPr>
            <p:cNvPr id="12" name="Group 11">
              <a:extLst>
                <a:ext uri="{FF2B5EF4-FFF2-40B4-BE49-F238E27FC236}">
                  <a16:creationId xmlns:a16="http://schemas.microsoft.com/office/drawing/2014/main" id="{66844533-7273-5ABC-2088-D99C532CB31E}"/>
                </a:ext>
              </a:extLst>
            </p:cNvPr>
            <p:cNvGrpSpPr>
              <a:grpSpLocks noChangeAspect="1"/>
            </p:cNvGrpSpPr>
            <p:nvPr/>
          </p:nvGrpSpPr>
          <p:grpSpPr>
            <a:xfrm>
              <a:off x="8333815" y="3009986"/>
              <a:ext cx="2925899" cy="2286000"/>
              <a:chOff x="904874" y="1303655"/>
              <a:chExt cx="3667125" cy="2865119"/>
            </a:xfrm>
          </p:grpSpPr>
          <p:pic>
            <p:nvPicPr>
              <p:cNvPr id="20" name="Picture 19">
                <a:extLst>
                  <a:ext uri="{FF2B5EF4-FFF2-40B4-BE49-F238E27FC236}">
                    <a16:creationId xmlns:a16="http://schemas.microsoft.com/office/drawing/2014/main" id="{6071D541-4FBE-444E-ABC3-8C43EA0AB0B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027" b="9397"/>
              <a:stretch/>
            </p:blipFill>
            <p:spPr>
              <a:xfrm>
                <a:off x="904874" y="1303655"/>
                <a:ext cx="3667125" cy="2865119"/>
              </a:xfrm>
              <a:prstGeom prst="rect">
                <a:avLst/>
              </a:prstGeom>
            </p:spPr>
          </p:pic>
          <p:grpSp>
            <p:nvGrpSpPr>
              <p:cNvPr id="21" name="Group 20">
                <a:extLst>
                  <a:ext uri="{FF2B5EF4-FFF2-40B4-BE49-F238E27FC236}">
                    <a16:creationId xmlns:a16="http://schemas.microsoft.com/office/drawing/2014/main" id="{F6F2B773-82F6-95DF-B08B-EDEFF9BBC7A6}"/>
                  </a:ext>
                </a:extLst>
              </p:cNvPr>
              <p:cNvGrpSpPr/>
              <p:nvPr/>
            </p:nvGrpSpPr>
            <p:grpSpPr>
              <a:xfrm>
                <a:off x="1005704" y="3722566"/>
                <a:ext cx="816095" cy="377451"/>
                <a:chOff x="3233707" y="3999287"/>
                <a:chExt cx="816095" cy="377451"/>
              </a:xfrm>
            </p:grpSpPr>
            <p:sp>
              <p:nvSpPr>
                <p:cNvPr id="22" name="Rectangle 21">
                  <a:extLst>
                    <a:ext uri="{FF2B5EF4-FFF2-40B4-BE49-F238E27FC236}">
                      <a16:creationId xmlns:a16="http://schemas.microsoft.com/office/drawing/2014/main" id="{E20EEB0F-D07E-3FE2-4292-FAB389D57040}"/>
                    </a:ext>
                  </a:extLst>
                </p:cNvPr>
                <p:cNvSpPr/>
                <p:nvPr/>
              </p:nvSpPr>
              <p:spPr>
                <a:xfrm>
                  <a:off x="3291735" y="4028301"/>
                  <a:ext cx="612668" cy="348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D389763-CD71-2362-2CC7-11F11542749E}"/>
                    </a:ext>
                  </a:extLst>
                </p:cNvPr>
                <p:cNvCxnSpPr/>
                <p:nvPr/>
              </p:nvCxnSpPr>
              <p:spPr>
                <a:xfrm>
                  <a:off x="3519488" y="4305300"/>
                  <a:ext cx="1571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A2010C-FB06-6AC2-F1F2-4EAB816FFFA1}"/>
                    </a:ext>
                  </a:extLst>
                </p:cNvPr>
                <p:cNvSpPr txBox="1"/>
                <p:nvPr/>
              </p:nvSpPr>
              <p:spPr>
                <a:xfrm>
                  <a:off x="3233707" y="3999287"/>
                  <a:ext cx="816095" cy="347172"/>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200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nm</a:t>
                  </a:r>
                </a:p>
              </p:txBody>
            </p:sp>
          </p:grpSp>
        </p:grpSp>
        <p:sp>
          <p:nvSpPr>
            <p:cNvPr id="13" name="TextBox 12">
              <a:extLst>
                <a:ext uri="{FF2B5EF4-FFF2-40B4-BE49-F238E27FC236}">
                  <a16:creationId xmlns:a16="http://schemas.microsoft.com/office/drawing/2014/main" id="{53D554E1-60AA-662F-32E5-5E9218D4DB74}"/>
                </a:ext>
              </a:extLst>
            </p:cNvPr>
            <p:cNvSpPr txBox="1"/>
            <p:nvPr/>
          </p:nvSpPr>
          <p:spPr>
            <a:xfrm>
              <a:off x="530739" y="544010"/>
              <a:ext cx="429959" cy="369332"/>
            </a:xfrm>
            <a:prstGeom prst="rect">
              <a:avLst/>
            </a:prstGeom>
            <a:solidFill>
              <a:schemeClr val="bg1"/>
            </a:solidFill>
          </p:spPr>
          <p:txBody>
            <a:bodyPr wrap="square" rtlCol="0">
              <a:spAutoFit/>
            </a:bodyPr>
            <a:lstStyle/>
            <a:p>
              <a:r>
                <a:rPr lang="ro-RO" dirty="0"/>
                <a:t>a)</a:t>
              </a:r>
              <a:endParaRPr lang="en-US" dirty="0"/>
            </a:p>
          </p:txBody>
        </p:sp>
        <p:sp>
          <p:nvSpPr>
            <p:cNvPr id="14" name="TextBox 13">
              <a:extLst>
                <a:ext uri="{FF2B5EF4-FFF2-40B4-BE49-F238E27FC236}">
                  <a16:creationId xmlns:a16="http://schemas.microsoft.com/office/drawing/2014/main" id="{743FE27D-0062-77CE-095F-0F8D6DF73A3F}"/>
                </a:ext>
              </a:extLst>
            </p:cNvPr>
            <p:cNvSpPr txBox="1"/>
            <p:nvPr/>
          </p:nvSpPr>
          <p:spPr>
            <a:xfrm>
              <a:off x="3328212" y="544010"/>
              <a:ext cx="429959" cy="369332"/>
            </a:xfrm>
            <a:prstGeom prst="rect">
              <a:avLst/>
            </a:prstGeom>
            <a:solidFill>
              <a:schemeClr val="bg1"/>
            </a:solidFill>
          </p:spPr>
          <p:txBody>
            <a:bodyPr wrap="square" rtlCol="0">
              <a:spAutoFit/>
            </a:bodyPr>
            <a:lstStyle/>
            <a:p>
              <a:r>
                <a:rPr lang="ro-RO" dirty="0"/>
                <a:t>b)</a:t>
              </a:r>
              <a:endParaRPr lang="en-US" dirty="0"/>
            </a:p>
          </p:txBody>
        </p:sp>
        <p:sp>
          <p:nvSpPr>
            <p:cNvPr id="15" name="TextBox 14">
              <a:extLst>
                <a:ext uri="{FF2B5EF4-FFF2-40B4-BE49-F238E27FC236}">
                  <a16:creationId xmlns:a16="http://schemas.microsoft.com/office/drawing/2014/main" id="{17D76348-D5C7-072B-E185-BD9CE89260C1}"/>
                </a:ext>
              </a:extLst>
            </p:cNvPr>
            <p:cNvSpPr txBox="1"/>
            <p:nvPr/>
          </p:nvSpPr>
          <p:spPr>
            <a:xfrm>
              <a:off x="6458626" y="544010"/>
              <a:ext cx="429959" cy="369332"/>
            </a:xfrm>
            <a:prstGeom prst="rect">
              <a:avLst/>
            </a:prstGeom>
            <a:solidFill>
              <a:schemeClr val="bg1"/>
            </a:solidFill>
          </p:spPr>
          <p:txBody>
            <a:bodyPr wrap="square" rtlCol="0">
              <a:spAutoFit/>
            </a:bodyPr>
            <a:lstStyle/>
            <a:p>
              <a:r>
                <a:rPr lang="ro-RO" dirty="0"/>
                <a:t>c)</a:t>
              </a:r>
              <a:endParaRPr lang="en-US" dirty="0"/>
            </a:p>
          </p:txBody>
        </p:sp>
        <p:sp>
          <p:nvSpPr>
            <p:cNvPr id="16" name="TextBox 15">
              <a:extLst>
                <a:ext uri="{FF2B5EF4-FFF2-40B4-BE49-F238E27FC236}">
                  <a16:creationId xmlns:a16="http://schemas.microsoft.com/office/drawing/2014/main" id="{06044F72-F28F-F85E-96E0-10AC5F85B895}"/>
                </a:ext>
              </a:extLst>
            </p:cNvPr>
            <p:cNvSpPr txBox="1"/>
            <p:nvPr/>
          </p:nvSpPr>
          <p:spPr>
            <a:xfrm>
              <a:off x="9212660" y="544010"/>
              <a:ext cx="429959" cy="369332"/>
            </a:xfrm>
            <a:prstGeom prst="rect">
              <a:avLst/>
            </a:prstGeom>
            <a:solidFill>
              <a:schemeClr val="bg1"/>
            </a:solidFill>
          </p:spPr>
          <p:txBody>
            <a:bodyPr wrap="square" rtlCol="0">
              <a:spAutoFit/>
            </a:bodyPr>
            <a:lstStyle/>
            <a:p>
              <a:r>
                <a:rPr lang="ro-RO" dirty="0"/>
                <a:t>d)</a:t>
              </a:r>
              <a:endParaRPr lang="en-US" dirty="0"/>
            </a:p>
          </p:txBody>
        </p:sp>
        <p:sp>
          <p:nvSpPr>
            <p:cNvPr id="17" name="TextBox 16">
              <a:extLst>
                <a:ext uri="{FF2B5EF4-FFF2-40B4-BE49-F238E27FC236}">
                  <a16:creationId xmlns:a16="http://schemas.microsoft.com/office/drawing/2014/main" id="{894E5331-5ED5-C8EF-317B-CEFCA9E6300F}"/>
                </a:ext>
              </a:extLst>
            </p:cNvPr>
            <p:cNvSpPr txBox="1"/>
            <p:nvPr/>
          </p:nvSpPr>
          <p:spPr>
            <a:xfrm>
              <a:off x="1193333" y="3047559"/>
              <a:ext cx="429959" cy="369332"/>
            </a:xfrm>
            <a:prstGeom prst="rect">
              <a:avLst/>
            </a:prstGeom>
            <a:solidFill>
              <a:schemeClr val="bg1"/>
            </a:solidFill>
          </p:spPr>
          <p:txBody>
            <a:bodyPr wrap="square" rtlCol="0">
              <a:spAutoFit/>
            </a:bodyPr>
            <a:lstStyle/>
            <a:p>
              <a:r>
                <a:rPr lang="ro-RO" dirty="0"/>
                <a:t>e)</a:t>
              </a:r>
              <a:endParaRPr lang="en-US" dirty="0"/>
            </a:p>
          </p:txBody>
        </p:sp>
        <p:sp>
          <p:nvSpPr>
            <p:cNvPr id="18" name="TextBox 17">
              <a:extLst>
                <a:ext uri="{FF2B5EF4-FFF2-40B4-BE49-F238E27FC236}">
                  <a16:creationId xmlns:a16="http://schemas.microsoft.com/office/drawing/2014/main" id="{8BAA1382-2464-6193-80BD-2BE4180022AD}"/>
                </a:ext>
              </a:extLst>
            </p:cNvPr>
            <p:cNvSpPr txBox="1"/>
            <p:nvPr/>
          </p:nvSpPr>
          <p:spPr>
            <a:xfrm>
              <a:off x="4855656" y="3047559"/>
              <a:ext cx="429959" cy="369332"/>
            </a:xfrm>
            <a:prstGeom prst="rect">
              <a:avLst/>
            </a:prstGeom>
            <a:solidFill>
              <a:schemeClr val="bg1"/>
            </a:solidFill>
          </p:spPr>
          <p:txBody>
            <a:bodyPr wrap="square" rtlCol="0">
              <a:spAutoFit/>
            </a:bodyPr>
            <a:lstStyle/>
            <a:p>
              <a:r>
                <a:rPr lang="ro-RO" dirty="0"/>
                <a:t>f)</a:t>
              </a:r>
              <a:endParaRPr lang="en-US" dirty="0"/>
            </a:p>
          </p:txBody>
        </p:sp>
        <p:sp>
          <p:nvSpPr>
            <p:cNvPr id="19" name="TextBox 18">
              <a:extLst>
                <a:ext uri="{FF2B5EF4-FFF2-40B4-BE49-F238E27FC236}">
                  <a16:creationId xmlns:a16="http://schemas.microsoft.com/office/drawing/2014/main" id="{9145CEF7-766B-FAFA-7CEB-F15F6AB99048}"/>
                </a:ext>
              </a:extLst>
            </p:cNvPr>
            <p:cNvSpPr txBox="1"/>
            <p:nvPr/>
          </p:nvSpPr>
          <p:spPr>
            <a:xfrm>
              <a:off x="8460564" y="3047559"/>
              <a:ext cx="429959" cy="369332"/>
            </a:xfrm>
            <a:prstGeom prst="rect">
              <a:avLst/>
            </a:prstGeom>
            <a:solidFill>
              <a:schemeClr val="bg1"/>
            </a:solidFill>
          </p:spPr>
          <p:txBody>
            <a:bodyPr wrap="square" rtlCol="0">
              <a:spAutoFit/>
            </a:bodyPr>
            <a:lstStyle/>
            <a:p>
              <a:r>
                <a:rPr lang="ro-RO" dirty="0"/>
                <a:t>g)</a:t>
              </a:r>
              <a:endParaRPr lang="en-US" dirty="0"/>
            </a:p>
          </p:txBody>
        </p:sp>
      </p:grpSp>
      <p:sp>
        <p:nvSpPr>
          <p:cNvPr id="57" name="Title 1">
            <a:extLst>
              <a:ext uri="{FF2B5EF4-FFF2-40B4-BE49-F238E27FC236}">
                <a16:creationId xmlns:a16="http://schemas.microsoft.com/office/drawing/2014/main" id="{515338F1-EAC8-30F2-E6DF-A01F1B40489D}"/>
              </a:ext>
            </a:extLst>
          </p:cNvPr>
          <p:cNvSpPr txBox="1">
            <a:spLocks/>
          </p:cNvSpPr>
          <p:nvPr/>
        </p:nvSpPr>
        <p:spPr>
          <a:xfrm>
            <a:off x="619760" y="237800"/>
            <a:ext cx="6801493" cy="868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Morphology of </a:t>
            </a:r>
            <a:r>
              <a:rPr lang="en-US" sz="3200" dirty="0" err="1"/>
              <a:t>Me</a:t>
            </a:r>
            <a:r>
              <a:rPr lang="en-US" sz="3200" baseline="-25000" dirty="0" err="1"/>
              <a:t>x</a:t>
            </a:r>
            <a:r>
              <a:rPr lang="en-US" sz="3200" dirty="0" err="1"/>
              <a:t>O</a:t>
            </a:r>
            <a:r>
              <a:rPr lang="en-US" sz="3200" baseline="-25000" dirty="0" err="1"/>
              <a:t>y</a:t>
            </a:r>
            <a:r>
              <a:rPr lang="en-US" sz="3200" dirty="0"/>
              <a:t>/C composites </a:t>
            </a:r>
          </a:p>
        </p:txBody>
      </p:sp>
      <p:sp>
        <p:nvSpPr>
          <p:cNvPr id="59" name="TextBox 58">
            <a:extLst>
              <a:ext uri="{FF2B5EF4-FFF2-40B4-BE49-F238E27FC236}">
                <a16:creationId xmlns:a16="http://schemas.microsoft.com/office/drawing/2014/main" id="{60CE620A-79AD-0F50-1A9D-C33A0F632F3C}"/>
              </a:ext>
            </a:extLst>
          </p:cNvPr>
          <p:cNvSpPr txBox="1"/>
          <p:nvPr/>
        </p:nvSpPr>
        <p:spPr>
          <a:xfrm>
            <a:off x="2696467" y="2439370"/>
            <a:ext cx="9144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err="1"/>
              <a:t>ZnO</a:t>
            </a:r>
            <a:r>
              <a:rPr lang="en-US" dirty="0"/>
              <a:t>/C</a:t>
            </a:r>
          </a:p>
        </p:txBody>
      </p:sp>
      <p:sp>
        <p:nvSpPr>
          <p:cNvPr id="60" name="TextBox 59">
            <a:extLst>
              <a:ext uri="{FF2B5EF4-FFF2-40B4-BE49-F238E27FC236}">
                <a16:creationId xmlns:a16="http://schemas.microsoft.com/office/drawing/2014/main" id="{B98AB6FB-48CD-E990-0354-8A16336D0649}"/>
              </a:ext>
            </a:extLst>
          </p:cNvPr>
          <p:cNvSpPr txBox="1"/>
          <p:nvPr/>
        </p:nvSpPr>
        <p:spPr>
          <a:xfrm>
            <a:off x="8570559" y="2434517"/>
            <a:ext cx="10668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err="1"/>
              <a:t>Cu</a:t>
            </a:r>
            <a:r>
              <a:rPr lang="en-US" baseline="-25000" dirty="0" err="1"/>
              <a:t>x</a:t>
            </a:r>
            <a:r>
              <a:rPr lang="en-US" dirty="0" err="1"/>
              <a:t>O</a:t>
            </a:r>
            <a:r>
              <a:rPr lang="en-US" baseline="-25000" dirty="0" err="1"/>
              <a:t>Y</a:t>
            </a:r>
            <a:r>
              <a:rPr lang="en-US" dirty="0"/>
              <a:t>/C</a:t>
            </a:r>
          </a:p>
        </p:txBody>
      </p:sp>
      <p:sp>
        <p:nvSpPr>
          <p:cNvPr id="61" name="TextBox 60">
            <a:extLst>
              <a:ext uri="{FF2B5EF4-FFF2-40B4-BE49-F238E27FC236}">
                <a16:creationId xmlns:a16="http://schemas.microsoft.com/office/drawing/2014/main" id="{058C74A2-FEF9-5814-D383-CFF8E8EF7C1D}"/>
              </a:ext>
            </a:extLst>
          </p:cNvPr>
          <p:cNvSpPr txBox="1"/>
          <p:nvPr/>
        </p:nvSpPr>
        <p:spPr>
          <a:xfrm>
            <a:off x="5978659" y="4998644"/>
            <a:ext cx="838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TiO</a:t>
            </a:r>
            <a:r>
              <a:rPr lang="en-US" baseline="-25000" dirty="0"/>
              <a:t>2</a:t>
            </a:r>
            <a:r>
              <a:rPr lang="en-US" dirty="0"/>
              <a:t>/C</a:t>
            </a:r>
          </a:p>
        </p:txBody>
      </p:sp>
      <p:pic>
        <p:nvPicPr>
          <p:cNvPr id="62" name="Picture 61" descr="LogoAPASUPER_FM090621.png">
            <a:extLst>
              <a:ext uri="{FF2B5EF4-FFF2-40B4-BE49-F238E27FC236}">
                <a16:creationId xmlns:a16="http://schemas.microsoft.com/office/drawing/2014/main" id="{C96244BC-914B-8D26-4CAB-B694288AF540}"/>
              </a:ext>
            </a:extLst>
          </p:cNvPr>
          <p:cNvPicPr>
            <a:picLocks noChangeAspect="1"/>
          </p:cNvPicPr>
          <p:nvPr/>
        </p:nvPicPr>
        <p:blipFill>
          <a:blip r:embed="rId9" cstate="print"/>
          <a:stretch>
            <a:fillRect/>
          </a:stretch>
        </p:blipFill>
        <p:spPr>
          <a:xfrm>
            <a:off x="9628594" y="100776"/>
            <a:ext cx="2100443" cy="1097280"/>
          </a:xfrm>
          <a:prstGeom prst="rect">
            <a:avLst/>
          </a:prstGeom>
        </p:spPr>
      </p:pic>
    </p:spTree>
    <p:extLst>
      <p:ext uri="{BB962C8B-B14F-4D97-AF65-F5344CB8AC3E}">
        <p14:creationId xmlns:p14="http://schemas.microsoft.com/office/powerpoint/2010/main" val="342173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91B12E-EC3A-0E07-FE2E-88721E1737C2}"/>
              </a:ext>
            </a:extLst>
          </p:cNvPr>
          <p:cNvSpPr>
            <a:spLocks noGrp="1"/>
          </p:cNvSpPr>
          <p:nvPr>
            <p:ph type="sldNum" sz="quarter" idx="12"/>
          </p:nvPr>
        </p:nvSpPr>
        <p:spPr/>
        <p:txBody>
          <a:bodyPr/>
          <a:lstStyle/>
          <a:p>
            <a:fld id="{4FA1F649-E8C5-4AAF-91FF-62678AC0C0C0}" type="slidenum">
              <a:rPr lang="en-US" smtClean="0"/>
              <a:pPr/>
              <a:t>12</a:t>
            </a:fld>
            <a:endParaRPr lang="en-US"/>
          </a:p>
        </p:txBody>
      </p:sp>
      <p:grpSp>
        <p:nvGrpSpPr>
          <p:cNvPr id="5" name="Group 4">
            <a:extLst>
              <a:ext uri="{FF2B5EF4-FFF2-40B4-BE49-F238E27FC236}">
                <a16:creationId xmlns:a16="http://schemas.microsoft.com/office/drawing/2014/main" id="{86D38093-9549-60B5-86F5-0437BAD98492}"/>
              </a:ext>
            </a:extLst>
          </p:cNvPr>
          <p:cNvGrpSpPr/>
          <p:nvPr/>
        </p:nvGrpSpPr>
        <p:grpSpPr>
          <a:xfrm>
            <a:off x="415611" y="1238549"/>
            <a:ext cx="11612994" cy="4822985"/>
            <a:chOff x="408727" y="612487"/>
            <a:chExt cx="11612994" cy="4822985"/>
          </a:xfrm>
        </p:grpSpPr>
        <p:grpSp>
          <p:nvGrpSpPr>
            <p:cNvPr id="6" name="Group 5">
              <a:extLst>
                <a:ext uri="{FF2B5EF4-FFF2-40B4-BE49-F238E27FC236}">
                  <a16:creationId xmlns:a16="http://schemas.microsoft.com/office/drawing/2014/main" id="{189457CC-1952-1068-F3FC-8EF90CBB2D5B}"/>
                </a:ext>
              </a:extLst>
            </p:cNvPr>
            <p:cNvGrpSpPr>
              <a:grpSpLocks noChangeAspect="1"/>
            </p:cNvGrpSpPr>
            <p:nvPr/>
          </p:nvGrpSpPr>
          <p:grpSpPr>
            <a:xfrm>
              <a:off x="9180539" y="671903"/>
              <a:ext cx="2841182" cy="2286000"/>
              <a:chOff x="2078447" y="4333129"/>
              <a:chExt cx="2438400" cy="1961924"/>
            </a:xfrm>
          </p:grpSpPr>
          <p:pic>
            <p:nvPicPr>
              <p:cNvPr id="60" name="Picture 59">
                <a:extLst>
                  <a:ext uri="{FF2B5EF4-FFF2-40B4-BE49-F238E27FC236}">
                    <a16:creationId xmlns:a16="http://schemas.microsoft.com/office/drawing/2014/main" id="{584DCBC4-BE51-99FE-7A14-A68A38D7F020}"/>
                  </a:ext>
                </a:extLst>
              </p:cNvPr>
              <p:cNvPicPr>
                <a:picLocks noChangeAspect="1"/>
              </p:cNvPicPr>
              <p:nvPr/>
            </p:nvPicPr>
            <p:blipFill rotWithShape="1">
              <a:blip r:embed="rId2"/>
              <a:srcRect t="-1" b="8454"/>
              <a:stretch/>
            </p:blipFill>
            <p:spPr>
              <a:xfrm>
                <a:off x="2078447" y="4333129"/>
                <a:ext cx="2438400" cy="1961924"/>
              </a:xfrm>
              <a:prstGeom prst="rect">
                <a:avLst/>
              </a:prstGeom>
            </p:spPr>
          </p:pic>
          <p:sp>
            <p:nvSpPr>
              <p:cNvPr id="61" name="TextBox 60">
                <a:extLst>
                  <a:ext uri="{FF2B5EF4-FFF2-40B4-BE49-F238E27FC236}">
                    <a16:creationId xmlns:a16="http://schemas.microsoft.com/office/drawing/2014/main" id="{6A5DB4DD-1106-6EA9-7315-8FC05F0D2E04}"/>
                  </a:ext>
                </a:extLst>
              </p:cNvPr>
              <p:cNvSpPr txBox="1"/>
              <p:nvPr/>
            </p:nvSpPr>
            <p:spPr>
              <a:xfrm>
                <a:off x="4055816" y="4484873"/>
                <a:ext cx="413896" cy="369332"/>
              </a:xfrm>
              <a:prstGeom prst="rect">
                <a:avLst/>
              </a:prstGeom>
              <a:solidFill>
                <a:schemeClr val="bg1"/>
              </a:solidFill>
            </p:spPr>
            <p:txBody>
              <a:bodyPr wrap="none" rtlCol="0">
                <a:spAutoFit/>
              </a:bodyPr>
              <a:lstStyle/>
              <a:p>
                <a:r>
                  <a:rPr lang="en-US" dirty="0"/>
                  <a:t>Zn</a:t>
                </a:r>
              </a:p>
            </p:txBody>
          </p:sp>
          <p:grpSp>
            <p:nvGrpSpPr>
              <p:cNvPr id="62" name="Group 61">
                <a:extLst>
                  <a:ext uri="{FF2B5EF4-FFF2-40B4-BE49-F238E27FC236}">
                    <a16:creationId xmlns:a16="http://schemas.microsoft.com/office/drawing/2014/main" id="{CC265CA5-07F3-3626-7B77-6790FAFA31F8}"/>
                  </a:ext>
                </a:extLst>
              </p:cNvPr>
              <p:cNvGrpSpPr/>
              <p:nvPr/>
            </p:nvGrpSpPr>
            <p:grpSpPr>
              <a:xfrm>
                <a:off x="2194501" y="5907717"/>
                <a:ext cx="1103146" cy="290559"/>
                <a:chOff x="2194501" y="5907717"/>
                <a:chExt cx="1103146" cy="290559"/>
              </a:xfrm>
            </p:grpSpPr>
            <p:cxnSp>
              <p:nvCxnSpPr>
                <p:cNvPr id="63" name="Straight Connector 62">
                  <a:extLst>
                    <a:ext uri="{FF2B5EF4-FFF2-40B4-BE49-F238E27FC236}">
                      <a16:creationId xmlns:a16="http://schemas.microsoft.com/office/drawing/2014/main" id="{9D1BD9A1-E222-5F1F-89C8-5DEF74B49207}"/>
                    </a:ext>
                  </a:extLst>
                </p:cNvPr>
                <p:cNvCxnSpPr/>
                <p:nvPr/>
              </p:nvCxnSpPr>
              <p:spPr>
                <a:xfrm>
                  <a:off x="2194501" y="6187440"/>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326D8B6-3096-5FB0-5A08-0DECCEB89DCC}"/>
                    </a:ext>
                  </a:extLst>
                </p:cNvPr>
                <p:cNvSpPr txBox="1"/>
                <p:nvPr/>
              </p:nvSpPr>
              <p:spPr>
                <a:xfrm>
                  <a:off x="2511074" y="5907717"/>
                  <a:ext cx="485916" cy="290559"/>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7" name="Group 6">
              <a:extLst>
                <a:ext uri="{FF2B5EF4-FFF2-40B4-BE49-F238E27FC236}">
                  <a16:creationId xmlns:a16="http://schemas.microsoft.com/office/drawing/2014/main" id="{DC5D744C-2B96-A1F5-8FAC-22721B9D77ED}"/>
                </a:ext>
              </a:extLst>
            </p:cNvPr>
            <p:cNvGrpSpPr>
              <a:grpSpLocks noChangeAspect="1"/>
            </p:cNvGrpSpPr>
            <p:nvPr/>
          </p:nvGrpSpPr>
          <p:grpSpPr>
            <a:xfrm>
              <a:off x="6178483" y="672637"/>
              <a:ext cx="2841180" cy="2286000"/>
              <a:chOff x="3863546" y="2154198"/>
              <a:chExt cx="2438400" cy="1961925"/>
            </a:xfrm>
          </p:grpSpPr>
          <p:pic>
            <p:nvPicPr>
              <p:cNvPr id="55" name="Picture 54">
                <a:extLst>
                  <a:ext uri="{FF2B5EF4-FFF2-40B4-BE49-F238E27FC236}">
                    <a16:creationId xmlns:a16="http://schemas.microsoft.com/office/drawing/2014/main" id="{8DB5B87B-283D-D076-4172-4B3BC59F3ACE}"/>
                  </a:ext>
                </a:extLst>
              </p:cNvPr>
              <p:cNvPicPr>
                <a:picLocks noChangeAspect="1"/>
              </p:cNvPicPr>
              <p:nvPr/>
            </p:nvPicPr>
            <p:blipFill rotWithShape="1">
              <a:blip r:embed="rId3"/>
              <a:srcRect b="8455"/>
              <a:stretch/>
            </p:blipFill>
            <p:spPr>
              <a:xfrm>
                <a:off x="3863546" y="2154198"/>
                <a:ext cx="2438400" cy="1961925"/>
              </a:xfrm>
              <a:prstGeom prst="rect">
                <a:avLst/>
              </a:prstGeom>
            </p:spPr>
          </p:pic>
          <p:sp>
            <p:nvSpPr>
              <p:cNvPr id="56" name="TextBox 55">
                <a:extLst>
                  <a:ext uri="{FF2B5EF4-FFF2-40B4-BE49-F238E27FC236}">
                    <a16:creationId xmlns:a16="http://schemas.microsoft.com/office/drawing/2014/main" id="{CB631568-BE58-CDE7-5368-C0AF8E29F4CD}"/>
                  </a:ext>
                </a:extLst>
              </p:cNvPr>
              <p:cNvSpPr txBox="1"/>
              <p:nvPr/>
            </p:nvSpPr>
            <p:spPr>
              <a:xfrm>
                <a:off x="5861006" y="2305313"/>
                <a:ext cx="290464" cy="369332"/>
              </a:xfrm>
              <a:prstGeom prst="rect">
                <a:avLst/>
              </a:prstGeom>
              <a:solidFill>
                <a:schemeClr val="bg1"/>
              </a:solidFill>
            </p:spPr>
            <p:txBody>
              <a:bodyPr wrap="none" rtlCol="0">
                <a:spAutoFit/>
              </a:bodyPr>
              <a:lstStyle/>
              <a:p>
                <a:r>
                  <a:rPr lang="en-US" dirty="0"/>
                  <a:t>S</a:t>
                </a:r>
              </a:p>
            </p:txBody>
          </p:sp>
          <p:grpSp>
            <p:nvGrpSpPr>
              <p:cNvPr id="57" name="Group 56">
                <a:extLst>
                  <a:ext uri="{FF2B5EF4-FFF2-40B4-BE49-F238E27FC236}">
                    <a16:creationId xmlns:a16="http://schemas.microsoft.com/office/drawing/2014/main" id="{912800F2-EBA0-9E01-91EB-E044C4FBDB6A}"/>
                  </a:ext>
                </a:extLst>
              </p:cNvPr>
              <p:cNvGrpSpPr/>
              <p:nvPr/>
            </p:nvGrpSpPr>
            <p:grpSpPr>
              <a:xfrm>
                <a:off x="3936798" y="3710622"/>
                <a:ext cx="1103146" cy="290559"/>
                <a:chOff x="2194501" y="5907717"/>
                <a:chExt cx="1103146" cy="290559"/>
              </a:xfrm>
            </p:grpSpPr>
            <p:cxnSp>
              <p:nvCxnSpPr>
                <p:cNvPr id="58" name="Straight Connector 57">
                  <a:extLst>
                    <a:ext uri="{FF2B5EF4-FFF2-40B4-BE49-F238E27FC236}">
                      <a16:creationId xmlns:a16="http://schemas.microsoft.com/office/drawing/2014/main" id="{56D7919E-1F54-1BB9-0705-FA8768CBCC86}"/>
                    </a:ext>
                  </a:extLst>
                </p:cNvPr>
                <p:cNvCxnSpPr/>
                <p:nvPr/>
              </p:nvCxnSpPr>
              <p:spPr>
                <a:xfrm>
                  <a:off x="2194501" y="6187440"/>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F283471-A9C5-A45B-2C05-22B4EBD557C4}"/>
                    </a:ext>
                  </a:extLst>
                </p:cNvPr>
                <p:cNvSpPr txBox="1"/>
                <p:nvPr/>
              </p:nvSpPr>
              <p:spPr>
                <a:xfrm>
                  <a:off x="2511074" y="5907717"/>
                  <a:ext cx="485916" cy="290559"/>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8" name="Group 7">
              <a:extLst>
                <a:ext uri="{FF2B5EF4-FFF2-40B4-BE49-F238E27FC236}">
                  <a16:creationId xmlns:a16="http://schemas.microsoft.com/office/drawing/2014/main" id="{0303716A-6D0D-2F79-DB2B-599D5C0FA248}"/>
                </a:ext>
              </a:extLst>
            </p:cNvPr>
            <p:cNvGrpSpPr>
              <a:grpSpLocks noChangeAspect="1"/>
            </p:cNvGrpSpPr>
            <p:nvPr/>
          </p:nvGrpSpPr>
          <p:grpSpPr>
            <a:xfrm>
              <a:off x="3176425" y="672637"/>
              <a:ext cx="2841182" cy="2286000"/>
              <a:chOff x="1129350" y="2154200"/>
              <a:chExt cx="2438400" cy="1961924"/>
            </a:xfrm>
          </p:grpSpPr>
          <p:pic>
            <p:nvPicPr>
              <p:cNvPr id="50" name="Picture 49">
                <a:extLst>
                  <a:ext uri="{FF2B5EF4-FFF2-40B4-BE49-F238E27FC236}">
                    <a16:creationId xmlns:a16="http://schemas.microsoft.com/office/drawing/2014/main" id="{AD7493EA-C940-C6FB-8B6F-2CA5E24508DD}"/>
                  </a:ext>
                </a:extLst>
              </p:cNvPr>
              <p:cNvPicPr>
                <a:picLocks noChangeAspect="1"/>
              </p:cNvPicPr>
              <p:nvPr/>
            </p:nvPicPr>
            <p:blipFill rotWithShape="1">
              <a:blip r:embed="rId4"/>
              <a:srcRect b="8455"/>
              <a:stretch/>
            </p:blipFill>
            <p:spPr>
              <a:xfrm>
                <a:off x="1129350" y="2154200"/>
                <a:ext cx="2438400" cy="1961924"/>
              </a:xfrm>
              <a:prstGeom prst="rect">
                <a:avLst/>
              </a:prstGeom>
            </p:spPr>
          </p:pic>
          <p:sp>
            <p:nvSpPr>
              <p:cNvPr id="51" name="TextBox 50">
                <a:extLst>
                  <a:ext uri="{FF2B5EF4-FFF2-40B4-BE49-F238E27FC236}">
                    <a16:creationId xmlns:a16="http://schemas.microsoft.com/office/drawing/2014/main" id="{86A29F5A-3023-53A5-EF1E-1CABD9921F7A}"/>
                  </a:ext>
                </a:extLst>
              </p:cNvPr>
              <p:cNvSpPr txBox="1"/>
              <p:nvPr/>
            </p:nvSpPr>
            <p:spPr>
              <a:xfrm>
                <a:off x="3105396" y="2305739"/>
                <a:ext cx="308098" cy="369332"/>
              </a:xfrm>
              <a:prstGeom prst="rect">
                <a:avLst/>
              </a:prstGeom>
              <a:solidFill>
                <a:schemeClr val="bg1"/>
              </a:solidFill>
            </p:spPr>
            <p:txBody>
              <a:bodyPr wrap="none" rtlCol="0">
                <a:spAutoFit/>
              </a:bodyPr>
              <a:lstStyle/>
              <a:p>
                <a:r>
                  <a:rPr lang="en-US" dirty="0"/>
                  <a:t>C</a:t>
                </a:r>
              </a:p>
            </p:txBody>
          </p:sp>
          <p:grpSp>
            <p:nvGrpSpPr>
              <p:cNvPr id="52" name="Group 51">
                <a:extLst>
                  <a:ext uri="{FF2B5EF4-FFF2-40B4-BE49-F238E27FC236}">
                    <a16:creationId xmlns:a16="http://schemas.microsoft.com/office/drawing/2014/main" id="{052D3499-C926-AE81-ECC7-CA8CEDC7FFAE}"/>
                  </a:ext>
                </a:extLst>
              </p:cNvPr>
              <p:cNvGrpSpPr/>
              <p:nvPr/>
            </p:nvGrpSpPr>
            <p:grpSpPr>
              <a:xfrm>
                <a:off x="1176364" y="3710622"/>
                <a:ext cx="1103146" cy="290559"/>
                <a:chOff x="2194501" y="5907717"/>
                <a:chExt cx="1103146" cy="290559"/>
              </a:xfrm>
            </p:grpSpPr>
            <p:cxnSp>
              <p:nvCxnSpPr>
                <p:cNvPr id="53" name="Straight Connector 52">
                  <a:extLst>
                    <a:ext uri="{FF2B5EF4-FFF2-40B4-BE49-F238E27FC236}">
                      <a16:creationId xmlns:a16="http://schemas.microsoft.com/office/drawing/2014/main" id="{589CD292-84D2-7514-B740-DD33B109D867}"/>
                    </a:ext>
                  </a:extLst>
                </p:cNvPr>
                <p:cNvCxnSpPr/>
                <p:nvPr/>
              </p:nvCxnSpPr>
              <p:spPr>
                <a:xfrm>
                  <a:off x="2194501" y="6187440"/>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B51DF38-517A-4E45-E5CC-5A9739CFE01A}"/>
                    </a:ext>
                  </a:extLst>
                </p:cNvPr>
                <p:cNvSpPr txBox="1"/>
                <p:nvPr/>
              </p:nvSpPr>
              <p:spPr>
                <a:xfrm>
                  <a:off x="2511074" y="5907717"/>
                  <a:ext cx="485916" cy="290559"/>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9" name="Group 8">
              <a:extLst>
                <a:ext uri="{FF2B5EF4-FFF2-40B4-BE49-F238E27FC236}">
                  <a16:creationId xmlns:a16="http://schemas.microsoft.com/office/drawing/2014/main" id="{C14CFA87-3F72-0538-6E8E-2C9DDB7E1799}"/>
                </a:ext>
              </a:extLst>
            </p:cNvPr>
            <p:cNvGrpSpPr>
              <a:grpSpLocks noChangeAspect="1"/>
            </p:cNvGrpSpPr>
            <p:nvPr/>
          </p:nvGrpSpPr>
          <p:grpSpPr>
            <a:xfrm>
              <a:off x="408727" y="671903"/>
              <a:ext cx="2642883" cy="2286000"/>
              <a:chOff x="-2196852" y="3223260"/>
              <a:chExt cx="2501929" cy="2164080"/>
            </a:xfrm>
          </p:grpSpPr>
          <p:pic>
            <p:nvPicPr>
              <p:cNvPr id="47" name="Picture 46">
                <a:extLst>
                  <a:ext uri="{FF2B5EF4-FFF2-40B4-BE49-F238E27FC236}">
                    <a16:creationId xmlns:a16="http://schemas.microsoft.com/office/drawing/2014/main" id="{4E715DA0-7EEC-1CBB-65C3-1B56F51AC197}"/>
                  </a:ext>
                </a:extLst>
              </p:cNvPr>
              <p:cNvPicPr>
                <a:picLocks noChangeAspect="1"/>
              </p:cNvPicPr>
              <p:nvPr/>
            </p:nvPicPr>
            <p:blipFill rotWithShape="1">
              <a:blip r:embed="rId5"/>
              <a:srcRect l="28841" t="24540" r="19857" b="22988"/>
              <a:stretch/>
            </p:blipFill>
            <p:spPr>
              <a:xfrm>
                <a:off x="-2196852" y="3223260"/>
                <a:ext cx="2501929" cy="2164080"/>
              </a:xfrm>
              <a:prstGeom prst="rect">
                <a:avLst/>
              </a:prstGeom>
            </p:spPr>
          </p:pic>
          <p:cxnSp>
            <p:nvCxnSpPr>
              <p:cNvPr id="48" name="Straight Connector 47">
                <a:extLst>
                  <a:ext uri="{FF2B5EF4-FFF2-40B4-BE49-F238E27FC236}">
                    <a16:creationId xmlns:a16="http://schemas.microsoft.com/office/drawing/2014/main" id="{F14CDC51-E970-0636-6450-B5A435792287}"/>
                  </a:ext>
                </a:extLst>
              </p:cNvPr>
              <p:cNvCxnSpPr/>
              <p:nvPr/>
            </p:nvCxnSpPr>
            <p:spPr>
              <a:xfrm>
                <a:off x="-853209" y="5228855"/>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2A60E8A-A0F3-CA89-28DF-F1EB9F37629E}"/>
                  </a:ext>
                </a:extLst>
              </p:cNvPr>
              <p:cNvSpPr txBox="1"/>
              <p:nvPr/>
            </p:nvSpPr>
            <p:spPr>
              <a:xfrm>
                <a:off x="-536636" y="4949132"/>
                <a:ext cx="584545" cy="320498"/>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 </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nvGrpSpPr>
            <p:cNvPr id="10" name="Group 9">
              <a:extLst>
                <a:ext uri="{FF2B5EF4-FFF2-40B4-BE49-F238E27FC236}">
                  <a16:creationId xmlns:a16="http://schemas.microsoft.com/office/drawing/2014/main" id="{957C6E1A-9A1D-D96E-4876-92DC26E98C68}"/>
                </a:ext>
              </a:extLst>
            </p:cNvPr>
            <p:cNvGrpSpPr>
              <a:grpSpLocks noChangeAspect="1"/>
            </p:cNvGrpSpPr>
            <p:nvPr/>
          </p:nvGrpSpPr>
          <p:grpSpPr>
            <a:xfrm>
              <a:off x="3167099" y="3149472"/>
              <a:ext cx="2847590" cy="2286000"/>
              <a:chOff x="8323394" y="579761"/>
              <a:chExt cx="2438400" cy="1957509"/>
            </a:xfrm>
          </p:grpSpPr>
          <p:pic>
            <p:nvPicPr>
              <p:cNvPr id="40" name="Picture 39">
                <a:extLst>
                  <a:ext uri="{FF2B5EF4-FFF2-40B4-BE49-F238E27FC236}">
                    <a16:creationId xmlns:a16="http://schemas.microsoft.com/office/drawing/2014/main" id="{E09FC072-7A9B-E652-D4A5-0AF97DD915AE}"/>
                  </a:ext>
                </a:extLst>
              </p:cNvPr>
              <p:cNvPicPr>
                <a:picLocks noChangeAspect="1"/>
              </p:cNvPicPr>
              <p:nvPr/>
            </p:nvPicPr>
            <p:blipFill rotWithShape="1">
              <a:blip r:embed="rId6"/>
              <a:srcRect b="8661"/>
              <a:stretch/>
            </p:blipFill>
            <p:spPr>
              <a:xfrm>
                <a:off x="8323394" y="579761"/>
                <a:ext cx="2438400" cy="1957509"/>
              </a:xfrm>
              <a:prstGeom prst="rect">
                <a:avLst/>
              </a:prstGeom>
            </p:spPr>
          </p:pic>
          <p:sp>
            <p:nvSpPr>
              <p:cNvPr id="41" name="TextBox 40">
                <a:extLst>
                  <a:ext uri="{FF2B5EF4-FFF2-40B4-BE49-F238E27FC236}">
                    <a16:creationId xmlns:a16="http://schemas.microsoft.com/office/drawing/2014/main" id="{A4564E81-4EFA-B63E-7A7B-962ED614975B}"/>
                  </a:ext>
                </a:extLst>
              </p:cNvPr>
              <p:cNvSpPr txBox="1"/>
              <p:nvPr/>
            </p:nvSpPr>
            <p:spPr>
              <a:xfrm>
                <a:off x="10398087" y="589591"/>
                <a:ext cx="308098" cy="369332"/>
              </a:xfrm>
              <a:prstGeom prst="rect">
                <a:avLst/>
              </a:prstGeom>
              <a:solidFill>
                <a:schemeClr val="bg1"/>
              </a:solidFill>
            </p:spPr>
            <p:txBody>
              <a:bodyPr wrap="none" rtlCol="0">
                <a:spAutoFit/>
              </a:bodyPr>
              <a:lstStyle/>
              <a:p>
                <a:r>
                  <a:rPr lang="en-US" dirty="0"/>
                  <a:t>C</a:t>
                </a:r>
              </a:p>
            </p:txBody>
          </p:sp>
          <p:grpSp>
            <p:nvGrpSpPr>
              <p:cNvPr id="42" name="Group 41">
                <a:extLst>
                  <a:ext uri="{FF2B5EF4-FFF2-40B4-BE49-F238E27FC236}">
                    <a16:creationId xmlns:a16="http://schemas.microsoft.com/office/drawing/2014/main" id="{C7E224C2-9DF8-1CB4-05BC-D2E6819F061E}"/>
                  </a:ext>
                </a:extLst>
              </p:cNvPr>
              <p:cNvGrpSpPr/>
              <p:nvPr/>
            </p:nvGrpSpPr>
            <p:grpSpPr>
              <a:xfrm>
                <a:off x="8386158" y="2098703"/>
                <a:ext cx="835070" cy="405501"/>
                <a:chOff x="8386158" y="2098703"/>
                <a:chExt cx="835070" cy="405501"/>
              </a:xfrm>
            </p:grpSpPr>
            <p:sp>
              <p:nvSpPr>
                <p:cNvPr id="43" name="Rectangle 42">
                  <a:extLst>
                    <a:ext uri="{FF2B5EF4-FFF2-40B4-BE49-F238E27FC236}">
                      <a16:creationId xmlns:a16="http://schemas.microsoft.com/office/drawing/2014/main" id="{9139BCB1-A0A4-E707-346A-F28A477C9A3F}"/>
                    </a:ext>
                  </a:extLst>
                </p:cNvPr>
                <p:cNvSpPr/>
                <p:nvPr/>
              </p:nvSpPr>
              <p:spPr>
                <a:xfrm>
                  <a:off x="8386158" y="2098703"/>
                  <a:ext cx="835070" cy="4055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E0B8854-ED44-ECD3-CDA3-A2407093BA59}"/>
                    </a:ext>
                  </a:extLst>
                </p:cNvPr>
                <p:cNvGrpSpPr/>
                <p:nvPr/>
              </p:nvGrpSpPr>
              <p:grpSpPr>
                <a:xfrm>
                  <a:off x="8386158" y="2098703"/>
                  <a:ext cx="835070" cy="335598"/>
                  <a:chOff x="9322390" y="3710622"/>
                  <a:chExt cx="835070" cy="335598"/>
                </a:xfrm>
              </p:grpSpPr>
              <p:cxnSp>
                <p:nvCxnSpPr>
                  <p:cNvPr id="45" name="Straight Connector 44">
                    <a:extLst>
                      <a:ext uri="{FF2B5EF4-FFF2-40B4-BE49-F238E27FC236}">
                        <a16:creationId xmlns:a16="http://schemas.microsoft.com/office/drawing/2014/main" id="{7748A1BE-957A-0470-71A8-CC3D51A9F6E0}"/>
                      </a:ext>
                    </a:extLst>
                  </p:cNvPr>
                  <p:cNvCxnSpPr/>
                  <p:nvPr/>
                </p:nvCxnSpPr>
                <p:spPr>
                  <a:xfrm>
                    <a:off x="9322390" y="4046220"/>
                    <a:ext cx="8350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F2342FD-6A77-CC8B-838A-513CB85440C2}"/>
                      </a:ext>
                    </a:extLst>
                  </p:cNvPr>
                  <p:cNvSpPr txBox="1"/>
                  <p:nvPr/>
                </p:nvSpPr>
                <p:spPr>
                  <a:xfrm>
                    <a:off x="9421283" y="3710622"/>
                    <a:ext cx="484822" cy="289905"/>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grpSp>
          <p:nvGrpSpPr>
            <p:cNvPr id="11" name="Group 10">
              <a:extLst>
                <a:ext uri="{FF2B5EF4-FFF2-40B4-BE49-F238E27FC236}">
                  <a16:creationId xmlns:a16="http://schemas.microsoft.com/office/drawing/2014/main" id="{916DA1D2-A262-CAFA-438A-48718C90E06D}"/>
                </a:ext>
              </a:extLst>
            </p:cNvPr>
            <p:cNvGrpSpPr>
              <a:grpSpLocks noChangeAspect="1"/>
            </p:cNvGrpSpPr>
            <p:nvPr/>
          </p:nvGrpSpPr>
          <p:grpSpPr>
            <a:xfrm>
              <a:off x="6170164" y="3134714"/>
              <a:ext cx="2847590" cy="2286000"/>
              <a:chOff x="8637445" y="2700653"/>
              <a:chExt cx="2438400" cy="1957509"/>
            </a:xfrm>
          </p:grpSpPr>
          <p:pic>
            <p:nvPicPr>
              <p:cNvPr id="34" name="Picture 33">
                <a:extLst>
                  <a:ext uri="{FF2B5EF4-FFF2-40B4-BE49-F238E27FC236}">
                    <a16:creationId xmlns:a16="http://schemas.microsoft.com/office/drawing/2014/main" id="{C4B94D90-C646-9743-6997-709205637838}"/>
                  </a:ext>
                </a:extLst>
              </p:cNvPr>
              <p:cNvPicPr>
                <a:picLocks noChangeAspect="1"/>
              </p:cNvPicPr>
              <p:nvPr/>
            </p:nvPicPr>
            <p:blipFill rotWithShape="1">
              <a:blip r:embed="rId7"/>
              <a:srcRect b="8661"/>
              <a:stretch/>
            </p:blipFill>
            <p:spPr>
              <a:xfrm>
                <a:off x="8637445" y="2700653"/>
                <a:ext cx="2438400" cy="1957509"/>
              </a:xfrm>
              <a:prstGeom prst="rect">
                <a:avLst/>
              </a:prstGeom>
            </p:spPr>
          </p:pic>
          <p:sp>
            <p:nvSpPr>
              <p:cNvPr id="35" name="TextBox 34">
                <a:extLst>
                  <a:ext uri="{FF2B5EF4-FFF2-40B4-BE49-F238E27FC236}">
                    <a16:creationId xmlns:a16="http://schemas.microsoft.com/office/drawing/2014/main" id="{2DC6F15E-7684-640A-AE31-65194F89027C}"/>
                  </a:ext>
                </a:extLst>
              </p:cNvPr>
              <p:cNvSpPr txBox="1"/>
              <p:nvPr/>
            </p:nvSpPr>
            <p:spPr>
              <a:xfrm>
                <a:off x="10694527" y="2714996"/>
                <a:ext cx="290464" cy="369332"/>
              </a:xfrm>
              <a:prstGeom prst="rect">
                <a:avLst/>
              </a:prstGeom>
              <a:solidFill>
                <a:schemeClr val="bg1"/>
              </a:solidFill>
            </p:spPr>
            <p:txBody>
              <a:bodyPr wrap="none" rtlCol="0">
                <a:spAutoFit/>
              </a:bodyPr>
              <a:lstStyle/>
              <a:p>
                <a:r>
                  <a:rPr lang="en-US" dirty="0"/>
                  <a:t>S</a:t>
                </a:r>
              </a:p>
            </p:txBody>
          </p:sp>
          <p:sp>
            <p:nvSpPr>
              <p:cNvPr id="36" name="Rectangle 35">
                <a:extLst>
                  <a:ext uri="{FF2B5EF4-FFF2-40B4-BE49-F238E27FC236}">
                    <a16:creationId xmlns:a16="http://schemas.microsoft.com/office/drawing/2014/main" id="{C6C6E9D9-248E-606E-DCDA-653571406BAD}"/>
                  </a:ext>
                </a:extLst>
              </p:cNvPr>
              <p:cNvSpPr/>
              <p:nvPr/>
            </p:nvSpPr>
            <p:spPr>
              <a:xfrm>
                <a:off x="8686669" y="4238827"/>
                <a:ext cx="835070" cy="4055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4D2ED4B-7A48-8088-D649-9B10857F4CA6}"/>
                  </a:ext>
                </a:extLst>
              </p:cNvPr>
              <p:cNvGrpSpPr/>
              <p:nvPr/>
            </p:nvGrpSpPr>
            <p:grpSpPr>
              <a:xfrm>
                <a:off x="8686669" y="4238827"/>
                <a:ext cx="835070" cy="335598"/>
                <a:chOff x="9322390" y="3710622"/>
                <a:chExt cx="835070" cy="335598"/>
              </a:xfrm>
            </p:grpSpPr>
            <p:cxnSp>
              <p:nvCxnSpPr>
                <p:cNvPr id="38" name="Straight Connector 37">
                  <a:extLst>
                    <a:ext uri="{FF2B5EF4-FFF2-40B4-BE49-F238E27FC236}">
                      <a16:creationId xmlns:a16="http://schemas.microsoft.com/office/drawing/2014/main" id="{825D139A-7930-2979-ADB5-DB04F0084781}"/>
                    </a:ext>
                  </a:extLst>
                </p:cNvPr>
                <p:cNvCxnSpPr/>
                <p:nvPr/>
              </p:nvCxnSpPr>
              <p:spPr>
                <a:xfrm>
                  <a:off x="9322390" y="4046220"/>
                  <a:ext cx="8350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5E97808-E7D8-9E76-12ED-CF991B65156C}"/>
                    </a:ext>
                  </a:extLst>
                </p:cNvPr>
                <p:cNvSpPr txBox="1"/>
                <p:nvPr/>
              </p:nvSpPr>
              <p:spPr>
                <a:xfrm>
                  <a:off x="9421283" y="3710622"/>
                  <a:ext cx="484822" cy="289905"/>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12" name="Group 11">
              <a:extLst>
                <a:ext uri="{FF2B5EF4-FFF2-40B4-BE49-F238E27FC236}">
                  <a16:creationId xmlns:a16="http://schemas.microsoft.com/office/drawing/2014/main" id="{E3A4B13F-48F7-0393-0D4E-495F74DDDEF0}"/>
                </a:ext>
              </a:extLst>
            </p:cNvPr>
            <p:cNvGrpSpPr>
              <a:grpSpLocks noChangeAspect="1"/>
            </p:cNvGrpSpPr>
            <p:nvPr/>
          </p:nvGrpSpPr>
          <p:grpSpPr>
            <a:xfrm>
              <a:off x="9144761" y="3134712"/>
              <a:ext cx="2847590" cy="2286000"/>
              <a:chOff x="5628250" y="4218721"/>
              <a:chExt cx="2438400" cy="1957509"/>
            </a:xfrm>
          </p:grpSpPr>
          <p:grpSp>
            <p:nvGrpSpPr>
              <p:cNvPr id="26" name="Group 25">
                <a:extLst>
                  <a:ext uri="{FF2B5EF4-FFF2-40B4-BE49-F238E27FC236}">
                    <a16:creationId xmlns:a16="http://schemas.microsoft.com/office/drawing/2014/main" id="{98B0C5D5-E366-C2C2-EABE-4F3859523F06}"/>
                  </a:ext>
                </a:extLst>
              </p:cNvPr>
              <p:cNvGrpSpPr/>
              <p:nvPr/>
            </p:nvGrpSpPr>
            <p:grpSpPr>
              <a:xfrm>
                <a:off x="5628250" y="4218721"/>
                <a:ext cx="2438400" cy="1957509"/>
                <a:chOff x="10689488" y="4216361"/>
                <a:chExt cx="2438400" cy="1957509"/>
              </a:xfrm>
            </p:grpSpPr>
            <p:pic>
              <p:nvPicPr>
                <p:cNvPr id="32" name="Picture 31">
                  <a:extLst>
                    <a:ext uri="{FF2B5EF4-FFF2-40B4-BE49-F238E27FC236}">
                      <a16:creationId xmlns:a16="http://schemas.microsoft.com/office/drawing/2014/main" id="{2379E93D-519F-DC5E-FFAA-60D277A41730}"/>
                    </a:ext>
                  </a:extLst>
                </p:cNvPr>
                <p:cNvPicPr>
                  <a:picLocks noChangeAspect="1"/>
                </p:cNvPicPr>
                <p:nvPr/>
              </p:nvPicPr>
              <p:blipFill rotWithShape="1">
                <a:blip r:embed="rId8"/>
                <a:srcRect b="8661"/>
                <a:stretch/>
              </p:blipFill>
              <p:spPr>
                <a:xfrm>
                  <a:off x="10689488" y="4216361"/>
                  <a:ext cx="2438400" cy="1957509"/>
                </a:xfrm>
                <a:prstGeom prst="rect">
                  <a:avLst/>
                </a:prstGeom>
              </p:spPr>
            </p:pic>
            <p:sp>
              <p:nvSpPr>
                <p:cNvPr id="33" name="TextBox 32">
                  <a:extLst>
                    <a:ext uri="{FF2B5EF4-FFF2-40B4-BE49-F238E27FC236}">
                      <a16:creationId xmlns:a16="http://schemas.microsoft.com/office/drawing/2014/main" id="{196849A7-C045-2357-B291-C034168B1384}"/>
                    </a:ext>
                  </a:extLst>
                </p:cNvPr>
                <p:cNvSpPr txBox="1"/>
                <p:nvPr/>
              </p:nvSpPr>
              <p:spPr>
                <a:xfrm>
                  <a:off x="12637814" y="4238830"/>
                  <a:ext cx="429926" cy="369332"/>
                </a:xfrm>
                <a:prstGeom prst="rect">
                  <a:avLst/>
                </a:prstGeom>
                <a:solidFill>
                  <a:schemeClr val="bg1"/>
                </a:solidFill>
              </p:spPr>
              <p:txBody>
                <a:bodyPr wrap="none" rtlCol="0">
                  <a:spAutoFit/>
                </a:bodyPr>
                <a:lstStyle/>
                <a:p>
                  <a:r>
                    <a:rPr lang="en-US" dirty="0"/>
                    <a:t>Cu</a:t>
                  </a:r>
                </a:p>
              </p:txBody>
            </p:sp>
          </p:grpSp>
          <p:grpSp>
            <p:nvGrpSpPr>
              <p:cNvPr id="27" name="Group 26">
                <a:extLst>
                  <a:ext uri="{FF2B5EF4-FFF2-40B4-BE49-F238E27FC236}">
                    <a16:creationId xmlns:a16="http://schemas.microsoft.com/office/drawing/2014/main" id="{1B8CC5C8-CA7A-04EC-0672-EBAAEBC8C623}"/>
                  </a:ext>
                </a:extLst>
              </p:cNvPr>
              <p:cNvGrpSpPr/>
              <p:nvPr/>
            </p:nvGrpSpPr>
            <p:grpSpPr>
              <a:xfrm>
                <a:off x="5679124" y="5763923"/>
                <a:ext cx="835070" cy="405501"/>
                <a:chOff x="8386158" y="2098703"/>
                <a:chExt cx="835070" cy="405501"/>
              </a:xfrm>
            </p:grpSpPr>
            <p:sp>
              <p:nvSpPr>
                <p:cNvPr id="28" name="Rectangle 27">
                  <a:extLst>
                    <a:ext uri="{FF2B5EF4-FFF2-40B4-BE49-F238E27FC236}">
                      <a16:creationId xmlns:a16="http://schemas.microsoft.com/office/drawing/2014/main" id="{808EB258-E344-F5F8-5BF0-B06D79734D72}"/>
                    </a:ext>
                  </a:extLst>
                </p:cNvPr>
                <p:cNvSpPr/>
                <p:nvPr/>
              </p:nvSpPr>
              <p:spPr>
                <a:xfrm>
                  <a:off x="8386158" y="2098703"/>
                  <a:ext cx="835070" cy="4055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3DBA159-5135-5A35-E20C-472D2EE1CCCE}"/>
                    </a:ext>
                  </a:extLst>
                </p:cNvPr>
                <p:cNvGrpSpPr/>
                <p:nvPr/>
              </p:nvGrpSpPr>
              <p:grpSpPr>
                <a:xfrm>
                  <a:off x="8386158" y="2098703"/>
                  <a:ext cx="835070" cy="335598"/>
                  <a:chOff x="9322390" y="3710622"/>
                  <a:chExt cx="835070" cy="335598"/>
                </a:xfrm>
              </p:grpSpPr>
              <p:cxnSp>
                <p:nvCxnSpPr>
                  <p:cNvPr id="30" name="Straight Connector 29">
                    <a:extLst>
                      <a:ext uri="{FF2B5EF4-FFF2-40B4-BE49-F238E27FC236}">
                        <a16:creationId xmlns:a16="http://schemas.microsoft.com/office/drawing/2014/main" id="{7AF069E5-5EDF-195D-A60D-D488C81218D5}"/>
                      </a:ext>
                    </a:extLst>
                  </p:cNvPr>
                  <p:cNvCxnSpPr/>
                  <p:nvPr/>
                </p:nvCxnSpPr>
                <p:spPr>
                  <a:xfrm>
                    <a:off x="9322390" y="4046220"/>
                    <a:ext cx="8350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5B75C2E-DA6A-CD29-124E-37175D2DD5B8}"/>
                      </a:ext>
                    </a:extLst>
                  </p:cNvPr>
                  <p:cNvSpPr txBox="1"/>
                  <p:nvPr/>
                </p:nvSpPr>
                <p:spPr>
                  <a:xfrm>
                    <a:off x="9421283" y="3710622"/>
                    <a:ext cx="484822" cy="289905"/>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pic>
          <p:nvPicPr>
            <p:cNvPr id="13" name="Picture 12">
              <a:extLst>
                <a:ext uri="{FF2B5EF4-FFF2-40B4-BE49-F238E27FC236}">
                  <a16:creationId xmlns:a16="http://schemas.microsoft.com/office/drawing/2014/main" id="{9CAF247B-6849-F8A9-7F5C-2EB80D3CCC73}"/>
                </a:ext>
              </a:extLst>
            </p:cNvPr>
            <p:cNvPicPr>
              <a:picLocks noChangeAspect="1"/>
            </p:cNvPicPr>
            <p:nvPr/>
          </p:nvPicPr>
          <p:blipFill rotWithShape="1">
            <a:blip r:embed="rId9"/>
            <a:srcRect r="6708" b="4449"/>
            <a:stretch/>
          </p:blipFill>
          <p:spPr>
            <a:xfrm>
              <a:off x="412425" y="3140789"/>
              <a:ext cx="2639186" cy="2286000"/>
            </a:xfrm>
            <a:prstGeom prst="rect">
              <a:avLst/>
            </a:prstGeom>
          </p:spPr>
        </p:pic>
        <p:sp>
          <p:nvSpPr>
            <p:cNvPr id="14" name="Rectangle 13">
              <a:extLst>
                <a:ext uri="{FF2B5EF4-FFF2-40B4-BE49-F238E27FC236}">
                  <a16:creationId xmlns:a16="http://schemas.microsoft.com/office/drawing/2014/main" id="{EAC04B1A-95E6-50F8-CE5F-79ADC97C072C}"/>
                </a:ext>
              </a:extLst>
            </p:cNvPr>
            <p:cNvSpPr/>
            <p:nvPr/>
          </p:nvSpPr>
          <p:spPr>
            <a:xfrm>
              <a:off x="484583" y="4911279"/>
              <a:ext cx="1026172" cy="4735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324812-62CD-C3C6-BF33-BD97CCBAF2DD}"/>
                </a:ext>
              </a:extLst>
            </p:cNvPr>
            <p:cNvCxnSpPr/>
            <p:nvPr/>
          </p:nvCxnSpPr>
          <p:spPr>
            <a:xfrm>
              <a:off x="510067" y="5266226"/>
              <a:ext cx="97520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FC8621E-5A4F-D0E2-567B-02FB66DAFF14}"/>
                </a:ext>
              </a:extLst>
            </p:cNvPr>
            <p:cNvSpPr txBox="1"/>
            <p:nvPr/>
          </p:nvSpPr>
          <p:spPr>
            <a:xfrm>
              <a:off x="660721" y="4911279"/>
              <a:ext cx="566181" cy="338554"/>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cxnSp>
          <p:nvCxnSpPr>
            <p:cNvPr id="17" name="Straight Connector 16">
              <a:extLst>
                <a:ext uri="{FF2B5EF4-FFF2-40B4-BE49-F238E27FC236}">
                  <a16:creationId xmlns:a16="http://schemas.microsoft.com/office/drawing/2014/main" id="{9B57220C-B318-02F6-637C-30065ECA16C6}"/>
                </a:ext>
              </a:extLst>
            </p:cNvPr>
            <p:cNvCxnSpPr>
              <a:cxnSpLocks/>
            </p:cNvCxnSpPr>
            <p:nvPr/>
          </p:nvCxnSpPr>
          <p:spPr>
            <a:xfrm>
              <a:off x="3404767" y="612487"/>
              <a:ext cx="4604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B56B57-6FDF-2F47-4D41-3DD7932EAB1C}"/>
                </a:ext>
              </a:extLst>
            </p:cNvPr>
            <p:cNvSpPr txBox="1"/>
            <p:nvPr/>
          </p:nvSpPr>
          <p:spPr>
            <a:xfrm>
              <a:off x="501621" y="787215"/>
              <a:ext cx="429959" cy="369332"/>
            </a:xfrm>
            <a:prstGeom prst="rect">
              <a:avLst/>
            </a:prstGeom>
            <a:solidFill>
              <a:schemeClr val="bg1"/>
            </a:solidFill>
          </p:spPr>
          <p:txBody>
            <a:bodyPr wrap="square" rtlCol="0">
              <a:spAutoFit/>
            </a:bodyPr>
            <a:lstStyle/>
            <a:p>
              <a:r>
                <a:rPr lang="ro-RO" dirty="0"/>
                <a:t>a)</a:t>
              </a:r>
              <a:endParaRPr lang="en-US" dirty="0"/>
            </a:p>
          </p:txBody>
        </p:sp>
        <p:sp>
          <p:nvSpPr>
            <p:cNvPr id="19" name="TextBox 18">
              <a:extLst>
                <a:ext uri="{FF2B5EF4-FFF2-40B4-BE49-F238E27FC236}">
                  <a16:creationId xmlns:a16="http://schemas.microsoft.com/office/drawing/2014/main" id="{6208F350-937C-EF62-62AD-B899D1931449}"/>
                </a:ext>
              </a:extLst>
            </p:cNvPr>
            <p:cNvSpPr txBox="1"/>
            <p:nvPr/>
          </p:nvSpPr>
          <p:spPr>
            <a:xfrm>
              <a:off x="3248177" y="787215"/>
              <a:ext cx="429959" cy="369332"/>
            </a:xfrm>
            <a:prstGeom prst="rect">
              <a:avLst/>
            </a:prstGeom>
            <a:solidFill>
              <a:schemeClr val="bg1"/>
            </a:solidFill>
          </p:spPr>
          <p:txBody>
            <a:bodyPr wrap="square" rtlCol="0">
              <a:spAutoFit/>
            </a:bodyPr>
            <a:lstStyle/>
            <a:p>
              <a:r>
                <a:rPr lang="en-US" dirty="0"/>
                <a:t>b</a:t>
              </a:r>
              <a:r>
                <a:rPr lang="ro-RO" dirty="0"/>
                <a:t>)</a:t>
              </a:r>
              <a:endParaRPr lang="en-US" dirty="0"/>
            </a:p>
          </p:txBody>
        </p:sp>
        <p:sp>
          <p:nvSpPr>
            <p:cNvPr id="20" name="TextBox 19">
              <a:extLst>
                <a:ext uri="{FF2B5EF4-FFF2-40B4-BE49-F238E27FC236}">
                  <a16:creationId xmlns:a16="http://schemas.microsoft.com/office/drawing/2014/main" id="{151DAB62-7F0F-7477-3B14-9666F84F5A00}"/>
                </a:ext>
              </a:extLst>
            </p:cNvPr>
            <p:cNvSpPr txBox="1"/>
            <p:nvPr/>
          </p:nvSpPr>
          <p:spPr>
            <a:xfrm>
              <a:off x="6281240" y="787215"/>
              <a:ext cx="429959" cy="369332"/>
            </a:xfrm>
            <a:prstGeom prst="rect">
              <a:avLst/>
            </a:prstGeom>
            <a:solidFill>
              <a:schemeClr val="bg1"/>
            </a:solidFill>
          </p:spPr>
          <p:txBody>
            <a:bodyPr wrap="square" rtlCol="0">
              <a:spAutoFit/>
            </a:bodyPr>
            <a:lstStyle/>
            <a:p>
              <a:r>
                <a:rPr lang="en-US" dirty="0"/>
                <a:t>c</a:t>
              </a:r>
              <a:r>
                <a:rPr lang="ro-RO" dirty="0"/>
                <a:t>)</a:t>
              </a:r>
              <a:endParaRPr lang="en-US" dirty="0"/>
            </a:p>
          </p:txBody>
        </p:sp>
        <p:sp>
          <p:nvSpPr>
            <p:cNvPr id="21" name="TextBox 20">
              <a:extLst>
                <a:ext uri="{FF2B5EF4-FFF2-40B4-BE49-F238E27FC236}">
                  <a16:creationId xmlns:a16="http://schemas.microsoft.com/office/drawing/2014/main" id="{0DC49365-B34A-BEF9-9EDD-8AB9D326CF68}"/>
                </a:ext>
              </a:extLst>
            </p:cNvPr>
            <p:cNvSpPr txBox="1"/>
            <p:nvPr/>
          </p:nvSpPr>
          <p:spPr>
            <a:xfrm>
              <a:off x="9299596" y="787215"/>
              <a:ext cx="429959" cy="369332"/>
            </a:xfrm>
            <a:prstGeom prst="rect">
              <a:avLst/>
            </a:prstGeom>
            <a:solidFill>
              <a:schemeClr val="bg1"/>
            </a:solidFill>
          </p:spPr>
          <p:txBody>
            <a:bodyPr wrap="square" rtlCol="0">
              <a:spAutoFit/>
            </a:bodyPr>
            <a:lstStyle/>
            <a:p>
              <a:r>
                <a:rPr lang="en-US" dirty="0"/>
                <a:t>d</a:t>
              </a:r>
              <a:r>
                <a:rPr lang="ro-RO" dirty="0"/>
                <a:t>)</a:t>
              </a:r>
              <a:endParaRPr lang="en-US" dirty="0"/>
            </a:p>
          </p:txBody>
        </p:sp>
        <p:sp>
          <p:nvSpPr>
            <p:cNvPr id="22" name="TextBox 21">
              <a:extLst>
                <a:ext uri="{FF2B5EF4-FFF2-40B4-BE49-F238E27FC236}">
                  <a16:creationId xmlns:a16="http://schemas.microsoft.com/office/drawing/2014/main" id="{9E10CE37-7972-1158-0DD0-61188BFE9B65}"/>
                </a:ext>
              </a:extLst>
            </p:cNvPr>
            <p:cNvSpPr txBox="1"/>
            <p:nvPr/>
          </p:nvSpPr>
          <p:spPr>
            <a:xfrm>
              <a:off x="484583" y="3211320"/>
              <a:ext cx="429959" cy="369332"/>
            </a:xfrm>
            <a:prstGeom prst="rect">
              <a:avLst/>
            </a:prstGeom>
            <a:solidFill>
              <a:schemeClr val="bg1"/>
            </a:solidFill>
          </p:spPr>
          <p:txBody>
            <a:bodyPr wrap="square" rtlCol="0">
              <a:spAutoFit/>
            </a:bodyPr>
            <a:lstStyle/>
            <a:p>
              <a:r>
                <a:rPr lang="en-US" dirty="0"/>
                <a:t>e</a:t>
              </a:r>
              <a:r>
                <a:rPr lang="ro-RO" dirty="0"/>
                <a:t>)</a:t>
              </a:r>
              <a:endParaRPr lang="en-US" dirty="0"/>
            </a:p>
          </p:txBody>
        </p:sp>
        <p:sp>
          <p:nvSpPr>
            <p:cNvPr id="23" name="TextBox 22">
              <a:extLst>
                <a:ext uri="{FF2B5EF4-FFF2-40B4-BE49-F238E27FC236}">
                  <a16:creationId xmlns:a16="http://schemas.microsoft.com/office/drawing/2014/main" id="{288EE69F-783C-7F2F-E0AA-C9521C3032A7}"/>
                </a:ext>
              </a:extLst>
            </p:cNvPr>
            <p:cNvSpPr txBox="1"/>
            <p:nvPr/>
          </p:nvSpPr>
          <p:spPr>
            <a:xfrm>
              <a:off x="3240761" y="3211320"/>
              <a:ext cx="429959" cy="369332"/>
            </a:xfrm>
            <a:prstGeom prst="rect">
              <a:avLst/>
            </a:prstGeom>
            <a:solidFill>
              <a:schemeClr val="bg1"/>
            </a:solidFill>
          </p:spPr>
          <p:txBody>
            <a:bodyPr wrap="square" rtlCol="0">
              <a:spAutoFit/>
            </a:bodyPr>
            <a:lstStyle/>
            <a:p>
              <a:r>
                <a:rPr lang="en-US" dirty="0"/>
                <a:t>f</a:t>
              </a:r>
              <a:r>
                <a:rPr lang="ro-RO" dirty="0"/>
                <a:t>)</a:t>
              </a:r>
              <a:endParaRPr lang="en-US" dirty="0"/>
            </a:p>
          </p:txBody>
        </p:sp>
        <p:sp>
          <p:nvSpPr>
            <p:cNvPr id="24" name="TextBox 23">
              <a:extLst>
                <a:ext uri="{FF2B5EF4-FFF2-40B4-BE49-F238E27FC236}">
                  <a16:creationId xmlns:a16="http://schemas.microsoft.com/office/drawing/2014/main" id="{DCDDD407-26B1-5ADF-20E7-943E3989F785}"/>
                </a:ext>
              </a:extLst>
            </p:cNvPr>
            <p:cNvSpPr txBox="1"/>
            <p:nvPr/>
          </p:nvSpPr>
          <p:spPr>
            <a:xfrm>
              <a:off x="6244954" y="3199745"/>
              <a:ext cx="429959" cy="369332"/>
            </a:xfrm>
            <a:prstGeom prst="rect">
              <a:avLst/>
            </a:prstGeom>
            <a:solidFill>
              <a:schemeClr val="bg1"/>
            </a:solidFill>
          </p:spPr>
          <p:txBody>
            <a:bodyPr wrap="square" rtlCol="0">
              <a:spAutoFit/>
            </a:bodyPr>
            <a:lstStyle/>
            <a:p>
              <a:r>
                <a:rPr lang="en-US" dirty="0"/>
                <a:t>g</a:t>
              </a:r>
              <a:r>
                <a:rPr lang="ro-RO" dirty="0"/>
                <a:t>)</a:t>
              </a:r>
              <a:endParaRPr lang="en-US" dirty="0"/>
            </a:p>
          </p:txBody>
        </p:sp>
        <p:sp>
          <p:nvSpPr>
            <p:cNvPr id="25" name="TextBox 24">
              <a:extLst>
                <a:ext uri="{FF2B5EF4-FFF2-40B4-BE49-F238E27FC236}">
                  <a16:creationId xmlns:a16="http://schemas.microsoft.com/office/drawing/2014/main" id="{EB7682E4-49C2-884C-7278-EFB786B451FB}"/>
                </a:ext>
              </a:extLst>
            </p:cNvPr>
            <p:cNvSpPr txBox="1"/>
            <p:nvPr/>
          </p:nvSpPr>
          <p:spPr>
            <a:xfrm>
              <a:off x="9234437" y="3199745"/>
              <a:ext cx="429959" cy="369332"/>
            </a:xfrm>
            <a:prstGeom prst="rect">
              <a:avLst/>
            </a:prstGeom>
            <a:solidFill>
              <a:schemeClr val="bg1"/>
            </a:solidFill>
          </p:spPr>
          <p:txBody>
            <a:bodyPr wrap="square" rtlCol="0">
              <a:spAutoFit/>
            </a:bodyPr>
            <a:lstStyle/>
            <a:p>
              <a:r>
                <a:rPr lang="en-US" dirty="0"/>
                <a:t>h</a:t>
              </a:r>
              <a:r>
                <a:rPr lang="ro-RO" dirty="0"/>
                <a:t>)</a:t>
              </a:r>
              <a:endParaRPr lang="en-US" dirty="0"/>
            </a:p>
          </p:txBody>
        </p:sp>
      </p:grpSp>
      <p:sp>
        <p:nvSpPr>
          <p:cNvPr id="65" name="Title 1">
            <a:extLst>
              <a:ext uri="{FF2B5EF4-FFF2-40B4-BE49-F238E27FC236}">
                <a16:creationId xmlns:a16="http://schemas.microsoft.com/office/drawing/2014/main" id="{9FBF5CC0-FA48-D49E-5354-DDAE701E6BFE}"/>
              </a:ext>
            </a:extLst>
          </p:cNvPr>
          <p:cNvSpPr txBox="1">
            <a:spLocks/>
          </p:cNvSpPr>
          <p:nvPr/>
        </p:nvSpPr>
        <p:spPr>
          <a:xfrm>
            <a:off x="619760" y="237800"/>
            <a:ext cx="7858401" cy="868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Sulfur capturing on </a:t>
            </a:r>
            <a:r>
              <a:rPr lang="en-US" sz="3200" dirty="0" err="1"/>
              <a:t>Me</a:t>
            </a:r>
            <a:r>
              <a:rPr lang="en-US" sz="3200" baseline="-25000" dirty="0" err="1"/>
              <a:t>x</a:t>
            </a:r>
            <a:r>
              <a:rPr lang="en-US" sz="3200" dirty="0" err="1"/>
              <a:t>O</a:t>
            </a:r>
            <a:r>
              <a:rPr lang="en-US" sz="3200" baseline="-25000" dirty="0" err="1"/>
              <a:t>y</a:t>
            </a:r>
            <a:r>
              <a:rPr lang="en-US" sz="3200" dirty="0"/>
              <a:t>/C composites</a:t>
            </a:r>
          </a:p>
        </p:txBody>
      </p:sp>
      <p:pic>
        <p:nvPicPr>
          <p:cNvPr id="66" name="Picture 65" descr="LogoAPASUPER_FM090621.png">
            <a:extLst>
              <a:ext uri="{FF2B5EF4-FFF2-40B4-BE49-F238E27FC236}">
                <a16:creationId xmlns:a16="http://schemas.microsoft.com/office/drawing/2014/main" id="{B9DE581A-2F1F-A0F9-2634-18285C7004E7}"/>
              </a:ext>
            </a:extLst>
          </p:cNvPr>
          <p:cNvPicPr>
            <a:picLocks noChangeAspect="1"/>
          </p:cNvPicPr>
          <p:nvPr/>
        </p:nvPicPr>
        <p:blipFill>
          <a:blip r:embed="rId10" cstate="print"/>
          <a:stretch>
            <a:fillRect/>
          </a:stretch>
        </p:blipFill>
        <p:spPr>
          <a:xfrm>
            <a:off x="9628594" y="100776"/>
            <a:ext cx="2100443" cy="1097280"/>
          </a:xfrm>
          <a:prstGeom prst="rect">
            <a:avLst/>
          </a:prstGeom>
        </p:spPr>
      </p:pic>
      <p:sp>
        <p:nvSpPr>
          <p:cNvPr id="67" name="Title 1">
            <a:extLst>
              <a:ext uri="{FF2B5EF4-FFF2-40B4-BE49-F238E27FC236}">
                <a16:creationId xmlns:a16="http://schemas.microsoft.com/office/drawing/2014/main" id="{6B79DE24-FEFF-0F16-C91C-9B74F6C645A2}"/>
              </a:ext>
            </a:extLst>
          </p:cNvPr>
          <p:cNvSpPr txBox="1">
            <a:spLocks/>
          </p:cNvSpPr>
          <p:nvPr/>
        </p:nvSpPr>
        <p:spPr>
          <a:xfrm>
            <a:off x="2693248" y="6104742"/>
            <a:ext cx="6812971" cy="868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Formation of Zn-S and Cu-S compounds </a:t>
            </a:r>
          </a:p>
        </p:txBody>
      </p:sp>
    </p:spTree>
    <p:extLst>
      <p:ext uri="{BB962C8B-B14F-4D97-AF65-F5344CB8AC3E}">
        <p14:creationId xmlns:p14="http://schemas.microsoft.com/office/powerpoint/2010/main" val="41145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9" y="228605"/>
            <a:ext cx="8229600" cy="868363"/>
          </a:xfrm>
        </p:spPr>
        <p:txBody>
          <a:bodyPr>
            <a:normAutofit/>
          </a:bodyPr>
          <a:lstStyle/>
          <a:p>
            <a:pPr algn="l"/>
            <a:r>
              <a:rPr lang="en-US" sz="3200" dirty="0"/>
              <a:t>Results Dissemination (Publications)</a:t>
            </a:r>
          </a:p>
        </p:txBody>
      </p:sp>
      <p:sp>
        <p:nvSpPr>
          <p:cNvPr id="3" name="Content Placeholder 2"/>
          <p:cNvSpPr>
            <a:spLocks noGrp="1"/>
          </p:cNvSpPr>
          <p:nvPr>
            <p:ph idx="1"/>
          </p:nvPr>
        </p:nvSpPr>
        <p:spPr>
          <a:xfrm>
            <a:off x="1828800" y="1447780"/>
            <a:ext cx="7467600" cy="868363"/>
          </a:xfrm>
        </p:spPr>
        <p:txBody>
          <a:bodyPr>
            <a:normAutofit/>
          </a:bodyPr>
          <a:lstStyle/>
          <a:p>
            <a:pPr marL="0" indent="0">
              <a:buNone/>
            </a:pPr>
            <a:r>
              <a:rPr lang="ro-RO" sz="1600" dirty="0">
                <a:latin typeface="Calibri" panose="020F0502020204030204" pitchFamily="34" charset="0"/>
                <a:ea typeface="Calibri" panose="020F0502020204030204" pitchFamily="34" charset="0"/>
              </a:rPr>
              <a:t>Maxim F., Poenaru I., Toma E.E., Stoian G. S., Teodorescu F., Hornoiu C., Tanasescu S., </a:t>
            </a:r>
            <a:r>
              <a:rPr lang="ro-RO" sz="1600" i="1" dirty="0">
                <a:latin typeface="Calibri" panose="020F0502020204030204" pitchFamily="34" charset="0"/>
                <a:ea typeface="Calibri" panose="020F0502020204030204" pitchFamily="34" charset="0"/>
              </a:rPr>
              <a:t>Functional Materials for Waste-to-Energy Processes in Supercritical Water</a:t>
            </a:r>
            <a:r>
              <a:rPr lang="ro-RO" sz="1600" dirty="0">
                <a:latin typeface="Calibri" panose="020F0502020204030204" pitchFamily="34" charset="0"/>
                <a:ea typeface="Calibri" panose="020F0502020204030204" pitchFamily="34" charset="0"/>
              </a:rPr>
              <a:t>, </a:t>
            </a:r>
            <a:r>
              <a:rPr lang="ro-RO" sz="1600" b="1" dirty="0">
                <a:latin typeface="Calibri" panose="020F0502020204030204" pitchFamily="34" charset="0"/>
                <a:ea typeface="Calibri" panose="020F0502020204030204" pitchFamily="34" charset="0"/>
              </a:rPr>
              <a:t>Energies</a:t>
            </a:r>
            <a:r>
              <a:rPr lang="ro-RO" sz="1600" dirty="0">
                <a:latin typeface="Calibri" panose="020F0502020204030204" pitchFamily="34" charset="0"/>
                <a:ea typeface="Calibri" panose="020F0502020204030204" pitchFamily="34" charset="0"/>
              </a:rPr>
              <a:t> 2021, 14(21), 7399; https://doi.org/10.3390/en14217399</a:t>
            </a:r>
            <a:endParaRPr lang="en-US" sz="1600" dirty="0"/>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pic>
        <p:nvPicPr>
          <p:cNvPr id="5" name="Picture 4">
            <a:extLst>
              <a:ext uri="{FF2B5EF4-FFF2-40B4-BE49-F238E27FC236}">
                <a16:creationId xmlns:a16="http://schemas.microsoft.com/office/drawing/2014/main" id="{140FE553-32F8-41F3-BCB6-E6188643C709}"/>
              </a:ext>
            </a:extLst>
          </p:cNvPr>
          <p:cNvPicPr>
            <a:picLocks noChangeAspect="1"/>
          </p:cNvPicPr>
          <p:nvPr/>
        </p:nvPicPr>
        <p:blipFill>
          <a:blip r:embed="rId3" cstate="print"/>
          <a:stretch>
            <a:fillRect/>
          </a:stretch>
        </p:blipFill>
        <p:spPr>
          <a:xfrm>
            <a:off x="1855311" y="2503266"/>
            <a:ext cx="4893365" cy="2789500"/>
          </a:xfrm>
          <a:prstGeom prst="rect">
            <a:avLst/>
          </a:prstGeom>
        </p:spPr>
      </p:pic>
      <p:pic>
        <p:nvPicPr>
          <p:cNvPr id="7" name="Picture 6">
            <a:extLst>
              <a:ext uri="{FF2B5EF4-FFF2-40B4-BE49-F238E27FC236}">
                <a16:creationId xmlns:a16="http://schemas.microsoft.com/office/drawing/2014/main" id="{711A9B21-395E-410C-9B1C-9EB8F1ECAF55}"/>
              </a:ext>
            </a:extLst>
          </p:cNvPr>
          <p:cNvPicPr>
            <a:picLocks noChangeAspect="1"/>
          </p:cNvPicPr>
          <p:nvPr/>
        </p:nvPicPr>
        <p:blipFill>
          <a:blip r:embed="rId4"/>
          <a:stretch>
            <a:fillRect/>
          </a:stretch>
        </p:blipFill>
        <p:spPr>
          <a:xfrm>
            <a:off x="6102633" y="2948265"/>
            <a:ext cx="4179437" cy="1779213"/>
          </a:xfrm>
          <a:prstGeom prst="rect">
            <a:avLst/>
          </a:prstGeom>
        </p:spPr>
      </p:pic>
      <p:pic>
        <p:nvPicPr>
          <p:cNvPr id="9" name="Picture 8">
            <a:extLst>
              <a:ext uri="{FF2B5EF4-FFF2-40B4-BE49-F238E27FC236}">
                <a16:creationId xmlns:a16="http://schemas.microsoft.com/office/drawing/2014/main" id="{9FA04148-F1E3-4007-9669-663F99F08B79}"/>
              </a:ext>
            </a:extLst>
          </p:cNvPr>
          <p:cNvPicPr>
            <a:picLocks noChangeAspect="1"/>
          </p:cNvPicPr>
          <p:nvPr/>
        </p:nvPicPr>
        <p:blipFill>
          <a:blip r:embed="rId5"/>
          <a:stretch>
            <a:fillRect/>
          </a:stretch>
        </p:blipFill>
        <p:spPr>
          <a:xfrm>
            <a:off x="5562600" y="5379687"/>
            <a:ext cx="4038600" cy="1213277"/>
          </a:xfrm>
          <a:prstGeom prst="rect">
            <a:avLst/>
          </a:prstGeom>
        </p:spPr>
      </p:pic>
      <p:sp>
        <p:nvSpPr>
          <p:cNvPr id="6" name="Slide Number Placeholder 5">
            <a:extLst>
              <a:ext uri="{FF2B5EF4-FFF2-40B4-BE49-F238E27FC236}">
                <a16:creationId xmlns:a16="http://schemas.microsoft.com/office/drawing/2014/main" id="{863B28D8-A9E6-4736-B487-68294693DEFF}"/>
              </a:ext>
            </a:extLst>
          </p:cNvPr>
          <p:cNvSpPr>
            <a:spLocks noGrp="1"/>
          </p:cNvSpPr>
          <p:nvPr>
            <p:ph type="sldNum" sz="quarter" idx="12"/>
          </p:nvPr>
        </p:nvSpPr>
        <p:spPr/>
        <p:txBody>
          <a:bodyPr/>
          <a:lstStyle/>
          <a:p>
            <a:fld id="{4FA1F649-E8C5-4AAF-91FF-62678AC0C0C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69" y="228605"/>
            <a:ext cx="8229600" cy="868363"/>
          </a:xfrm>
        </p:spPr>
        <p:txBody>
          <a:bodyPr>
            <a:normAutofit/>
          </a:bodyPr>
          <a:lstStyle/>
          <a:p>
            <a:pPr algn="l"/>
            <a:r>
              <a:rPr lang="en-US" sz="3200" dirty="0"/>
              <a:t>Results Dissemination  (Conferences)</a:t>
            </a:r>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0CA8C9EE-AF95-4EAD-A0B0-D7675BFBDA50}"/>
              </a:ext>
            </a:extLst>
          </p:cNvPr>
          <p:cNvSpPr>
            <a:spLocks noGrp="1"/>
          </p:cNvSpPr>
          <p:nvPr>
            <p:ph type="sldNum" sz="quarter" idx="12"/>
          </p:nvPr>
        </p:nvSpPr>
        <p:spPr/>
        <p:txBody>
          <a:bodyPr/>
          <a:lstStyle/>
          <a:p>
            <a:fld id="{4FA1F649-E8C5-4AAF-91FF-62678AC0C0C0}" type="slidenum">
              <a:rPr lang="en-US" smtClean="0"/>
              <a:pPr/>
              <a:t>14</a:t>
            </a:fld>
            <a:endParaRPr lang="en-US"/>
          </a:p>
        </p:txBody>
      </p:sp>
      <p:sp>
        <p:nvSpPr>
          <p:cNvPr id="7" name="Content Placeholder 6">
            <a:extLst>
              <a:ext uri="{FF2B5EF4-FFF2-40B4-BE49-F238E27FC236}">
                <a16:creationId xmlns:a16="http://schemas.microsoft.com/office/drawing/2014/main" id="{D103DC0C-BDA9-5254-D56E-85726F51BC0C}"/>
              </a:ext>
            </a:extLst>
          </p:cNvPr>
          <p:cNvSpPr>
            <a:spLocks noGrp="1"/>
          </p:cNvSpPr>
          <p:nvPr>
            <p:ph idx="1"/>
          </p:nvPr>
        </p:nvSpPr>
        <p:spPr>
          <a:xfrm>
            <a:off x="1061720" y="1388095"/>
            <a:ext cx="10134600" cy="4525963"/>
          </a:xfrm>
        </p:spPr>
        <p:txBody>
          <a:bodyPr>
            <a:noAutofit/>
          </a:bodyPr>
          <a:lstStyle/>
          <a:p>
            <a:pPr marL="342900" marR="0" lvl="0" indent="-342900" algn="just">
              <a:lnSpc>
                <a:spcPct val="115000"/>
              </a:lnSpc>
              <a:spcBef>
                <a:spcPts val="0"/>
              </a:spcBef>
              <a:spcAft>
                <a:spcPts val="0"/>
              </a:spcAft>
              <a:buFont typeface="+mj-lt"/>
              <a:buAutoNum type="arabicPeriod"/>
            </a:pPr>
            <a:r>
              <a:rPr lang="ro-RO" sz="1800" dirty="0">
                <a:effectLst/>
                <a:latin typeface="Calibri" panose="020F0502020204030204" pitchFamily="34" charset="0"/>
                <a:ea typeface="Calibri" panose="020F0502020204030204" pitchFamily="34" charset="0"/>
                <a:cs typeface="Calibri" panose="020F0502020204030204" pitchFamily="34" charset="0"/>
              </a:rPr>
              <a:t>Maxim F.; Poenaru I.; Toma </a:t>
            </a:r>
            <a:r>
              <a:rPr lang="ro-RO" sz="1800" dirty="0" err="1">
                <a:effectLst/>
                <a:latin typeface="Calibri" panose="020F0502020204030204" pitchFamily="34" charset="0"/>
                <a:ea typeface="Calibri" panose="020F0502020204030204" pitchFamily="34" charset="0"/>
                <a:cs typeface="Calibri" panose="020F0502020204030204" pitchFamily="34" charset="0"/>
              </a:rPr>
              <a:t>E.E</a:t>
            </a:r>
            <a:r>
              <a:rPr lang="ro-RO" sz="1800" dirty="0">
                <a:effectLst/>
                <a:latin typeface="Calibri" panose="020F0502020204030204" pitchFamily="34" charset="0"/>
                <a:ea typeface="Calibri" panose="020F0502020204030204" pitchFamily="34" charset="0"/>
                <a:cs typeface="Calibri" panose="020F0502020204030204" pitchFamily="34" charset="0"/>
              </a:rPr>
              <a:t>.; Stoian </a:t>
            </a:r>
            <a:r>
              <a:rPr lang="ro-RO" sz="1800" dirty="0" err="1">
                <a:effectLst/>
                <a:latin typeface="Calibri" panose="020F0502020204030204" pitchFamily="34" charset="0"/>
                <a:ea typeface="Calibri" panose="020F0502020204030204" pitchFamily="34" charset="0"/>
                <a:cs typeface="Calibri" panose="020F0502020204030204" pitchFamily="34" charset="0"/>
              </a:rPr>
              <a:t>G.S</a:t>
            </a:r>
            <a:r>
              <a:rPr lang="ro-RO" sz="1800" dirty="0">
                <a:effectLst/>
                <a:latin typeface="Calibri" panose="020F0502020204030204" pitchFamily="34" charset="0"/>
                <a:ea typeface="Calibri" panose="020F0502020204030204" pitchFamily="34" charset="0"/>
                <a:cs typeface="Calibri" panose="020F0502020204030204" pitchFamily="34" charset="0"/>
              </a:rPr>
              <a:t>.; Teodorescu F.; </a:t>
            </a:r>
            <a:r>
              <a:rPr lang="ro-RO" sz="1800" dirty="0" err="1">
                <a:effectLst/>
                <a:latin typeface="Calibri" panose="020F0502020204030204" pitchFamily="34" charset="0"/>
                <a:ea typeface="Calibri" panose="020F0502020204030204" pitchFamily="34" charset="0"/>
                <a:cs typeface="Calibri" panose="020F0502020204030204" pitchFamily="34" charset="0"/>
              </a:rPr>
              <a:t>Hornoiu</a:t>
            </a:r>
            <a:r>
              <a:rPr lang="ro-RO" sz="1800" dirty="0">
                <a:effectLst/>
                <a:latin typeface="Calibri" panose="020F0502020204030204" pitchFamily="34" charset="0"/>
                <a:ea typeface="Calibri" panose="020F0502020204030204" pitchFamily="34" charset="0"/>
                <a:cs typeface="Calibri" panose="020F0502020204030204" pitchFamily="34" charset="0"/>
              </a:rPr>
              <a:t> C.; Tanasescu S., </a:t>
            </a:r>
            <a:r>
              <a:rPr lang="ro-RO" sz="1800" i="1" dirty="0" err="1">
                <a:effectLst/>
                <a:latin typeface="Calibri" panose="020F0502020204030204" pitchFamily="34" charset="0"/>
                <a:ea typeface="Calibri" panose="020F0502020204030204" pitchFamily="34" charset="0"/>
                <a:cs typeface="Calibri" panose="020F0502020204030204" pitchFamily="34" charset="0"/>
              </a:rPr>
              <a:t>Functional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materials</a:t>
            </a:r>
            <a:r>
              <a:rPr lang="ro-RO" sz="1800" i="1" dirty="0">
                <a:effectLst/>
                <a:latin typeface="Calibri" panose="020F0502020204030204" pitchFamily="34" charset="0"/>
                <a:ea typeface="Calibri" panose="020F0502020204030204" pitchFamily="34" charset="0"/>
                <a:cs typeface="Calibri" panose="020F0502020204030204" pitchFamily="34" charset="0"/>
              </a:rPr>
              <a:t> for </a:t>
            </a:r>
            <a:r>
              <a:rPr lang="ro-RO" sz="1800" i="1" dirty="0" err="1">
                <a:effectLst/>
                <a:latin typeface="Calibri" panose="020F0502020204030204" pitchFamily="34" charset="0"/>
                <a:ea typeface="Calibri" panose="020F0502020204030204" pitchFamily="34" charset="0"/>
                <a:cs typeface="Calibri" panose="020F0502020204030204" pitchFamily="34" charset="0"/>
              </a:rPr>
              <a:t>emerging</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technologies</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using</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as </a:t>
            </a:r>
            <a:r>
              <a:rPr lang="ro-RO" sz="1800" i="1" dirty="0" err="1">
                <a:effectLst/>
                <a:latin typeface="Calibri" panose="020F0502020204030204" pitchFamily="34" charset="0"/>
                <a:ea typeface="Calibri" panose="020F0502020204030204" pitchFamily="34" charset="0"/>
                <a:cs typeface="Calibri" panose="020F0502020204030204" pitchFamily="34" charset="0"/>
              </a:rPr>
              <a:t>green</a:t>
            </a:r>
            <a:r>
              <a:rPr lang="ro-RO" sz="1800" i="1" dirty="0">
                <a:effectLst/>
                <a:latin typeface="Calibri" panose="020F0502020204030204" pitchFamily="34" charset="0"/>
                <a:ea typeface="Calibri" panose="020F0502020204030204" pitchFamily="34" charset="0"/>
                <a:cs typeface="Calibri" panose="020F0502020204030204" pitchFamily="34" charset="0"/>
              </a:rPr>
              <a:t> solvent</a:t>
            </a:r>
            <a:r>
              <a:rPr lang="ro-RO" sz="1800" dirty="0">
                <a:effectLst/>
                <a:latin typeface="Calibri" panose="020F0502020204030204" pitchFamily="34" charset="0"/>
                <a:ea typeface="Calibri" panose="020F0502020204030204" pitchFamily="34" charset="0"/>
                <a:cs typeface="Calibri" panose="020F0502020204030204" pitchFamily="34" charset="0"/>
              </a:rPr>
              <a:t>, 2nd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Symposium</a:t>
            </a:r>
            <a:r>
              <a:rPr lang="ro-RO" sz="1800" dirty="0">
                <a:effectLst/>
                <a:latin typeface="Calibri" panose="020F0502020204030204" pitchFamily="34" charset="0"/>
                <a:ea typeface="Calibri" panose="020F0502020204030204" pitchFamily="34" charset="0"/>
                <a:cs typeface="Calibri" panose="020F0502020204030204" pitchFamily="34" charset="0"/>
              </a:rPr>
              <a:t> on </a:t>
            </a:r>
            <a:r>
              <a:rPr lang="ro-RO" sz="1800" dirty="0" err="1">
                <a:effectLst/>
                <a:latin typeface="Calibri" panose="020F0502020204030204" pitchFamily="34" charset="0"/>
                <a:ea typeface="Calibri" panose="020F0502020204030204" pitchFamily="34" charset="0"/>
                <a:cs typeface="Calibri" panose="020F0502020204030204" pitchFamily="34" charset="0"/>
              </a:rPr>
              <a:t>Water</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Ecology</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and</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Environment</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ISWEE</a:t>
            </a:r>
            <a:r>
              <a:rPr lang="ro-RO" sz="1800" dirty="0">
                <a:effectLst/>
                <a:latin typeface="Calibri" panose="020F0502020204030204" pitchFamily="34" charset="0"/>
                <a:ea typeface="Calibri" panose="020F0502020204030204" pitchFamily="34" charset="0"/>
                <a:cs typeface="Calibri" panose="020F0502020204030204" pitchFamily="34" charset="0"/>
              </a:rPr>
              <a:t> 2021), </a:t>
            </a:r>
            <a:r>
              <a:rPr lang="ro-RO" sz="1800" dirty="0" err="1">
                <a:effectLst/>
                <a:latin typeface="Calibri" panose="020F0502020204030204" pitchFamily="34" charset="0"/>
                <a:ea typeface="Calibri" panose="020F0502020204030204" pitchFamily="34" charset="0"/>
                <a:cs typeface="Calibri" panose="020F0502020204030204" pitchFamily="34" charset="0"/>
              </a:rPr>
              <a:t>October</a:t>
            </a:r>
            <a:r>
              <a:rPr lang="ro-RO" sz="1800" dirty="0">
                <a:effectLst/>
                <a:latin typeface="Calibri" panose="020F0502020204030204" pitchFamily="34" charset="0"/>
                <a:ea typeface="Calibri" panose="020F0502020204030204" pitchFamily="34" charset="0"/>
                <a:cs typeface="Calibri" panose="020F0502020204030204" pitchFamily="34" charset="0"/>
              </a:rPr>
              <a:t> 15th-18th, </a:t>
            </a:r>
            <a:r>
              <a:rPr lang="ro-RO" sz="1800" b="1" dirty="0">
                <a:effectLst/>
                <a:latin typeface="Calibri" panose="020F0502020204030204" pitchFamily="34" charset="0"/>
                <a:ea typeface="Calibri" panose="020F0502020204030204" pitchFamily="34" charset="0"/>
                <a:cs typeface="Calibri" panose="020F0502020204030204" pitchFamily="34" charset="0"/>
              </a:rPr>
              <a:t>2021</a:t>
            </a:r>
            <a:r>
              <a:rPr lang="ro-RO" sz="1800" dirty="0">
                <a:effectLst/>
                <a:latin typeface="Calibri" panose="020F0502020204030204" pitchFamily="34" charset="0"/>
                <a:ea typeface="Calibri" panose="020F0502020204030204" pitchFamily="34" charset="0"/>
                <a:cs typeface="Calibri" panose="020F0502020204030204" pitchFamily="34" charset="0"/>
              </a:rPr>
              <a:t>,Online: </a:t>
            </a:r>
            <a:r>
              <a:rPr lang="ro-RO" sz="1800" dirty="0" err="1">
                <a:effectLst/>
                <a:latin typeface="Calibri" panose="020F0502020204030204" pitchFamily="34" charset="0"/>
                <a:ea typeface="Calibri" panose="020F0502020204030204" pitchFamily="34" charset="0"/>
                <a:cs typeface="Calibri" panose="020F0502020204030204" pitchFamily="34" charset="0"/>
              </a:rPr>
              <a:t>ISWEE</a:t>
            </a:r>
            <a:r>
              <a:rPr lang="ro-RO" sz="1800" dirty="0">
                <a:effectLst/>
                <a:latin typeface="Calibri" panose="020F0502020204030204" pitchFamily="34" charset="0"/>
                <a:ea typeface="Calibri" panose="020F0502020204030204" pitchFamily="34" charset="0"/>
                <a:cs typeface="Calibri" panose="020F0502020204030204" pitchFamily="34" charset="0"/>
              </a:rPr>
              <a:t> (iswee-conf.com),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Invited</a:t>
            </a:r>
            <a:r>
              <a:rPr lang="ro-RO" sz="1800" b="1" i="1" u="sng" dirty="0">
                <a:effectLst/>
                <a:latin typeface="Calibri" panose="020F0502020204030204" pitchFamily="34" charset="0"/>
                <a:ea typeface="Calibri" panose="020F0502020204030204" pitchFamily="34" charset="0"/>
                <a:cs typeface="Calibri" panose="020F0502020204030204" pitchFamily="34" charset="0"/>
              </a:rPr>
              <a:t> talk</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a:pPr>
            <a:r>
              <a:rPr lang="ro-RO" sz="1800" dirty="0">
                <a:effectLst/>
                <a:latin typeface="Calibri" panose="020F0502020204030204" pitchFamily="34" charset="0"/>
                <a:ea typeface="Calibri" panose="020F0502020204030204" pitchFamily="34" charset="0"/>
                <a:cs typeface="Calibri" panose="020F0502020204030204" pitchFamily="34" charset="0"/>
              </a:rPr>
              <a:t>Maxim F.,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pseudo-</a:t>
            </a:r>
            <a:r>
              <a:rPr lang="ro-RO" sz="1800" i="1" dirty="0" err="1">
                <a:effectLst/>
                <a:latin typeface="Calibri" panose="020F0502020204030204" pitchFamily="34" charset="0"/>
                <a:ea typeface="Calibri" panose="020F0502020204030204" pitchFamily="34" charset="0"/>
                <a:cs typeface="Calibri" panose="020F0502020204030204" pitchFamily="34" charset="0"/>
              </a:rPr>
              <a:t>boiling</a:t>
            </a:r>
            <a:r>
              <a:rPr lang="ro-RO" sz="1800" dirty="0">
                <a:effectLst/>
                <a:latin typeface="Calibri" panose="020F0502020204030204" pitchFamily="34" charset="0"/>
                <a:ea typeface="Calibri" panose="020F0502020204030204" pitchFamily="34" charset="0"/>
                <a:cs typeface="Calibri" panose="020F0502020204030204" pitchFamily="34" charset="0"/>
              </a:rPr>
              <a:t>, prezentare orala, online la Institute of Aerospace </a:t>
            </a:r>
            <a:r>
              <a:rPr lang="ro-RO" sz="1800" dirty="0" err="1">
                <a:effectLst/>
                <a:latin typeface="Calibri" panose="020F0502020204030204" pitchFamily="34" charset="0"/>
                <a:ea typeface="Calibri" panose="020F0502020204030204" pitchFamily="34" charset="0"/>
                <a:cs typeface="Calibri" panose="020F0502020204030204" pitchFamily="34" charset="0"/>
              </a:rPr>
              <a:t>Thermodynamics</a:t>
            </a:r>
            <a:r>
              <a:rPr lang="ro-RO" sz="1800" dirty="0">
                <a:effectLst/>
                <a:latin typeface="Calibri" panose="020F0502020204030204" pitchFamily="34" charset="0"/>
                <a:ea typeface="Calibri" panose="020F0502020204030204" pitchFamily="34" charset="0"/>
                <a:cs typeface="Calibri" panose="020F0502020204030204" pitchFamily="34" charset="0"/>
              </a:rPr>
              <a:t>, în cadrul “Seminar for </a:t>
            </a:r>
            <a:r>
              <a:rPr lang="ro-RO" sz="1800" dirty="0" err="1">
                <a:effectLst/>
                <a:latin typeface="Calibri" panose="020F0502020204030204" pitchFamily="34" charset="0"/>
                <a:ea typeface="Calibri" panose="020F0502020204030204" pitchFamily="34" charset="0"/>
                <a:cs typeface="Calibri" panose="020F0502020204030204" pitchFamily="34" charset="0"/>
              </a:rPr>
              <a:t>Multiphase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Flows</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Collaborative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Research</a:t>
            </a:r>
            <a:r>
              <a:rPr lang="ro-RO" sz="1800" dirty="0">
                <a:effectLst/>
                <a:latin typeface="Calibri" panose="020F0502020204030204" pitchFamily="34" charset="0"/>
                <a:ea typeface="Calibri" panose="020F0502020204030204" pitchFamily="34" charset="0"/>
                <a:cs typeface="Calibri" panose="020F0502020204030204" pitchFamily="34" charset="0"/>
              </a:rPr>
              <a:t> Center </a:t>
            </a:r>
            <a:r>
              <a:rPr lang="ro-RO" sz="1800" dirty="0" err="1">
                <a:effectLst/>
                <a:latin typeface="Calibri" panose="020F0502020204030204" pitchFamily="34" charset="0"/>
                <a:ea typeface="Calibri" panose="020F0502020204030204" pitchFamily="34" charset="0"/>
                <a:cs typeface="Calibri" panose="020F0502020204030204" pitchFamily="34" charset="0"/>
              </a:rPr>
              <a:t>Transregio</a:t>
            </a:r>
            <a:r>
              <a:rPr lang="ro-RO" sz="1800" dirty="0">
                <a:effectLst/>
                <a:latin typeface="Calibri" panose="020F0502020204030204" pitchFamily="34" charset="0"/>
                <a:ea typeface="Calibri" panose="020F0502020204030204" pitchFamily="34" charset="0"/>
                <a:cs typeface="Calibri" panose="020F0502020204030204" pitchFamily="34" charset="0"/>
              </a:rPr>
              <a:t> 75, </a:t>
            </a:r>
            <a:r>
              <a:rPr lang="ro-RO" sz="1800" dirty="0" err="1">
                <a:effectLst/>
                <a:latin typeface="Calibri" panose="020F0502020204030204" pitchFamily="34" charset="0"/>
                <a:ea typeface="Calibri" panose="020F0502020204030204" pitchFamily="34" charset="0"/>
                <a:cs typeface="Calibri" panose="020F0502020204030204" pitchFamily="34" charset="0"/>
              </a:rPr>
              <a:t>October</a:t>
            </a:r>
            <a:r>
              <a:rPr lang="ro-RO" sz="1800" dirty="0">
                <a:effectLst/>
                <a:latin typeface="Calibri" panose="020F0502020204030204" pitchFamily="34" charset="0"/>
                <a:ea typeface="Calibri" panose="020F0502020204030204" pitchFamily="34" charset="0"/>
                <a:cs typeface="Calibri" panose="020F0502020204030204" pitchFamily="34" charset="0"/>
              </a:rPr>
              <a:t>, 21st </a:t>
            </a:r>
            <a:r>
              <a:rPr lang="ro-RO" sz="1800" b="1" dirty="0">
                <a:effectLst/>
                <a:latin typeface="Calibri" panose="020F0502020204030204" pitchFamily="34" charset="0"/>
                <a:ea typeface="Calibri" panose="020F0502020204030204" pitchFamily="34" charset="0"/>
                <a:cs typeface="Calibri" panose="020F0502020204030204" pitchFamily="34" charset="0"/>
              </a:rPr>
              <a:t>2021</a:t>
            </a:r>
            <a:r>
              <a:rPr lang="ro-RO" sz="1800" dirty="0">
                <a:effectLst/>
                <a:latin typeface="Calibri" panose="020F0502020204030204" pitchFamily="34" charset="0"/>
                <a:ea typeface="Calibri" panose="020F0502020204030204" pitchFamily="34" charset="0"/>
                <a:cs typeface="Calibri" panose="020F0502020204030204" pitchFamily="34" charset="0"/>
              </a:rPr>
              <a:t>, University of Stuttgart, Germania,</a:t>
            </a:r>
            <a:r>
              <a:rPr lang="ro-RO" sz="1800" b="1" i="1" u="sng" dirty="0">
                <a:effectLst/>
                <a:latin typeface="Calibri" panose="020F0502020204030204" pitchFamily="34" charset="0"/>
                <a:ea typeface="Calibri" panose="020F0502020204030204" pitchFamily="34" charset="0"/>
                <a:cs typeface="Calibri" panose="020F0502020204030204" pitchFamily="34" charset="0"/>
              </a:rPr>
              <a:t>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Invited</a:t>
            </a:r>
            <a:r>
              <a:rPr lang="ro-RO" sz="1800" b="1" i="1" u="sng" dirty="0">
                <a:effectLst/>
                <a:latin typeface="Calibri" panose="020F0502020204030204" pitchFamily="34" charset="0"/>
                <a:ea typeface="Calibri" panose="020F0502020204030204" pitchFamily="34" charset="0"/>
                <a:cs typeface="Calibri" panose="020F0502020204030204" pitchFamily="34" charset="0"/>
              </a:rPr>
              <a:t> talk</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buFont typeface="+mj-lt"/>
              <a:buAutoNum type="arabicPeriod"/>
            </a:pPr>
            <a:r>
              <a:rPr lang="ro-RO" sz="1800" dirty="0">
                <a:effectLst/>
                <a:latin typeface="Calibri" panose="020F0502020204030204" pitchFamily="34" charset="0"/>
                <a:ea typeface="Calibri" panose="020F0502020204030204" pitchFamily="34" charset="0"/>
                <a:cs typeface="Calibri" panose="020F0502020204030204" pitchFamily="34" charset="0"/>
              </a:rPr>
              <a:t>Toma E. E., Poenaru I., </a:t>
            </a:r>
            <a:r>
              <a:rPr lang="ro-RO" sz="1800" dirty="0" err="1">
                <a:effectLst/>
                <a:latin typeface="Calibri" panose="020F0502020204030204" pitchFamily="34" charset="0"/>
                <a:ea typeface="Calibri" panose="020F0502020204030204" pitchFamily="34" charset="0"/>
                <a:cs typeface="Calibri" panose="020F0502020204030204" pitchFamily="34" charset="0"/>
              </a:rPr>
              <a:t>Atkinson</a:t>
            </a:r>
            <a:r>
              <a:rPr lang="ro-RO" sz="1800" dirty="0">
                <a:effectLst/>
                <a:latin typeface="Calibri" panose="020F0502020204030204" pitchFamily="34" charset="0"/>
                <a:ea typeface="Calibri" panose="020F0502020204030204" pitchFamily="34" charset="0"/>
                <a:cs typeface="Calibri" panose="020F0502020204030204" pitchFamily="34" charset="0"/>
              </a:rPr>
              <a:t> I., Stoian G., Maxim F.,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approach</a:t>
            </a:r>
            <a:r>
              <a:rPr lang="ro-RO" sz="1800" i="1" dirty="0">
                <a:effectLst/>
                <a:latin typeface="Calibri" panose="020F0502020204030204" pitchFamily="34" charset="0"/>
                <a:ea typeface="Calibri" panose="020F0502020204030204" pitchFamily="34" charset="0"/>
                <a:cs typeface="Calibri" panose="020F0502020204030204" pitchFamily="34" charset="0"/>
              </a:rPr>
              <a:t> in </a:t>
            </a:r>
            <a:r>
              <a:rPr lang="ro-RO" sz="1800" i="1" dirty="0" err="1">
                <a:effectLst/>
                <a:latin typeface="Calibri" panose="020F0502020204030204" pitchFamily="34" charset="0"/>
                <a:ea typeface="Calibri" panose="020F0502020204030204" pitchFamily="34" charset="0"/>
                <a:cs typeface="Calibri" panose="020F0502020204030204" pitchFamily="34" charset="0"/>
              </a:rPr>
              <a:t>the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preparation</a:t>
            </a:r>
            <a:r>
              <a:rPr lang="ro-RO" sz="1800" i="1" dirty="0">
                <a:effectLst/>
                <a:latin typeface="Calibri" panose="020F0502020204030204" pitchFamily="34" charset="0"/>
                <a:ea typeface="Calibri" panose="020F0502020204030204" pitchFamily="34" charset="0"/>
                <a:cs typeface="Calibri" panose="020F0502020204030204" pitchFamily="34" charset="0"/>
              </a:rPr>
              <a:t> of </a:t>
            </a:r>
            <a:r>
              <a:rPr lang="ro-RO" sz="1800" i="1" dirty="0" err="1">
                <a:effectLst/>
                <a:latin typeface="Calibri" panose="020F0502020204030204" pitchFamily="34" charset="0"/>
                <a:ea typeface="Calibri" panose="020F0502020204030204" pitchFamily="34" charset="0"/>
                <a:cs typeface="Calibri" panose="020F0502020204030204" pitchFamily="34" charset="0"/>
              </a:rPr>
              <a:t>ZnO</a:t>
            </a:r>
            <a:r>
              <a:rPr lang="ro-RO" sz="1800" i="1" dirty="0">
                <a:effectLst/>
                <a:latin typeface="Calibri" panose="020F0502020204030204" pitchFamily="34" charset="0"/>
                <a:ea typeface="Calibri" panose="020F0502020204030204" pitchFamily="34" charset="0"/>
                <a:cs typeface="Calibri" panose="020F0502020204030204" pitchFamily="34" charset="0"/>
              </a:rPr>
              <a:t>/</a:t>
            </a:r>
            <a:r>
              <a:rPr lang="ro-RO" sz="1800" i="1" dirty="0" err="1">
                <a:effectLst/>
                <a:latin typeface="Calibri" panose="020F0502020204030204" pitchFamily="34" charset="0"/>
                <a:ea typeface="Calibri" panose="020F0502020204030204" pitchFamily="34" charset="0"/>
                <a:cs typeface="Calibri" panose="020F0502020204030204" pitchFamily="34" charset="0"/>
              </a:rPr>
              <a:t>activated</a:t>
            </a:r>
            <a:r>
              <a:rPr lang="ro-RO" sz="1800" i="1" dirty="0">
                <a:effectLst/>
                <a:latin typeface="Calibri" panose="020F0502020204030204" pitchFamily="34" charset="0"/>
                <a:ea typeface="Calibri" panose="020F0502020204030204" pitchFamily="34" charset="0"/>
                <a:cs typeface="Calibri" panose="020F0502020204030204" pitchFamily="34" charset="0"/>
              </a:rPr>
              <a:t> carbon </a:t>
            </a:r>
            <a:r>
              <a:rPr lang="ro-RO" sz="1800" i="1" dirty="0" err="1">
                <a:effectLst/>
                <a:latin typeface="Calibri" panose="020F0502020204030204" pitchFamily="34" charset="0"/>
                <a:ea typeface="Calibri" panose="020F0502020204030204" pitchFamily="34" charset="0"/>
                <a:cs typeface="Calibri" panose="020F0502020204030204" pitchFamily="34" charset="0"/>
              </a:rPr>
              <a:t>composites</a:t>
            </a:r>
            <a:r>
              <a:rPr lang="ro-RO" sz="1800" dirty="0">
                <a:effectLst/>
                <a:latin typeface="Calibri" panose="020F0502020204030204" pitchFamily="34" charset="0"/>
                <a:ea typeface="Calibri" panose="020F0502020204030204" pitchFamily="34" charset="0"/>
                <a:cs typeface="Calibri" panose="020F0502020204030204" pitchFamily="34" charset="0"/>
              </a:rPr>
              <a:t>, 4th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on </a:t>
            </a:r>
            <a:r>
              <a:rPr lang="ro-RO" sz="1800" dirty="0" err="1">
                <a:effectLst/>
                <a:latin typeface="Calibri" panose="020F0502020204030204" pitchFamily="34" charset="0"/>
                <a:ea typeface="Calibri" panose="020F0502020204030204" pitchFamily="34" charset="0"/>
                <a:cs typeface="Calibri" panose="020F0502020204030204" pitchFamily="34" charset="0"/>
              </a:rPr>
              <a:t>Emerging</a:t>
            </a:r>
            <a:r>
              <a:rPr lang="ro-RO" sz="1800" dirty="0">
                <a:effectLst/>
                <a:latin typeface="Calibri" panose="020F0502020204030204" pitchFamily="34" charset="0"/>
                <a:ea typeface="Calibri" panose="020F0502020204030204" pitchFamily="34" charset="0"/>
                <a:cs typeface="Calibri" panose="020F0502020204030204" pitchFamily="34" charset="0"/>
              </a:rPr>
              <a:t> Technologies in Materials Engineering – </a:t>
            </a:r>
            <a:r>
              <a:rPr lang="ro-RO" sz="1800" dirty="0" err="1">
                <a:effectLst/>
                <a:latin typeface="Calibri" panose="020F0502020204030204" pitchFamily="34" charset="0"/>
                <a:ea typeface="Calibri" panose="020F0502020204030204" pitchFamily="34" charset="0"/>
                <a:cs typeface="Calibri" panose="020F0502020204030204" pitchFamily="34" charset="0"/>
              </a:rPr>
              <a:t>EmergeMAT</a:t>
            </a:r>
            <a:r>
              <a:rPr lang="ro-RO" sz="1800" dirty="0">
                <a:effectLst/>
                <a:latin typeface="Calibri" panose="020F0502020204030204" pitchFamily="34" charset="0"/>
                <a:ea typeface="Calibri" panose="020F0502020204030204" pitchFamily="34" charset="0"/>
                <a:cs typeface="Calibri" panose="020F0502020204030204" pitchFamily="34" charset="0"/>
              </a:rPr>
              <a:t>, 4-5 Noiembrie </a:t>
            </a:r>
            <a:r>
              <a:rPr lang="ro-RO" sz="1800" b="1" dirty="0">
                <a:effectLst/>
                <a:latin typeface="Calibri" panose="020F0502020204030204" pitchFamily="34" charset="0"/>
                <a:ea typeface="Calibri" panose="020F0502020204030204" pitchFamily="34" charset="0"/>
                <a:cs typeface="Calibri" panose="020F0502020204030204" pitchFamily="34" charset="0"/>
              </a:rPr>
              <a:t>2021</a:t>
            </a:r>
            <a:r>
              <a:rPr lang="ro-RO" sz="1800" dirty="0">
                <a:effectLst/>
                <a:latin typeface="Calibri" panose="020F0502020204030204" pitchFamily="34" charset="0"/>
                <a:ea typeface="Calibri" panose="020F0502020204030204" pitchFamily="34" charset="0"/>
                <a:cs typeface="Calibri" panose="020F0502020204030204" pitchFamily="34" charset="0"/>
              </a:rPr>
              <a:t> – </a:t>
            </a:r>
            <a:r>
              <a:rPr lang="ro-RO" sz="1800" dirty="0" err="1">
                <a:effectLst/>
                <a:latin typeface="Calibri" panose="020F0502020204030204" pitchFamily="34" charset="0"/>
                <a:ea typeface="Calibri" panose="020F0502020204030204" pitchFamily="34" charset="0"/>
                <a:cs typeface="Calibri" panose="020F0502020204030204" pitchFamily="34" charset="0"/>
              </a:rPr>
              <a:t>Bucharest</a:t>
            </a:r>
            <a:r>
              <a:rPr lang="ro-RO" sz="1800" dirty="0">
                <a:effectLst/>
                <a:latin typeface="Calibri" panose="020F0502020204030204" pitchFamily="34" charset="0"/>
                <a:ea typeface="Calibri" panose="020F0502020204030204" pitchFamily="34" charset="0"/>
                <a:cs typeface="Calibri" panose="020F0502020204030204" pitchFamily="34" charset="0"/>
              </a:rPr>
              <a:t>, Romania, Online: https://imnr.ro/wp/emergemat-iv-poster-section-iv-materials-for-energy-harvesting-and-storage/, </a:t>
            </a:r>
            <a:r>
              <a:rPr lang="ro-RO" sz="1800" b="1" i="1" dirty="0">
                <a:effectLst/>
                <a:latin typeface="Calibri" panose="020F0502020204030204" pitchFamily="34" charset="0"/>
                <a:ea typeface="Calibri" panose="020F0502020204030204" pitchFamily="34" charset="0"/>
                <a:cs typeface="Calibri" panose="020F0502020204030204" pitchFamily="34" charset="0"/>
              </a:rPr>
              <a:t>Poster</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mj-lt"/>
              <a:buAutoNum type="arabicPeriod"/>
            </a:pPr>
            <a:r>
              <a:rPr lang="ro-RO" sz="1800" dirty="0">
                <a:effectLst/>
                <a:latin typeface="Calibri" panose="020F0502020204030204" pitchFamily="34" charset="0"/>
                <a:ea typeface="Calibri" panose="020F0502020204030204" pitchFamily="34" charset="0"/>
              </a:rPr>
              <a:t>Maxim F., Toma E. E., Poenaru I., Stoian G. S., </a:t>
            </a:r>
            <a:r>
              <a:rPr lang="ro-RO" sz="1800" dirty="0" err="1">
                <a:effectLst/>
                <a:latin typeface="Calibri" panose="020F0502020204030204" pitchFamily="34" charset="0"/>
                <a:ea typeface="Calibri" panose="020F0502020204030204" pitchFamily="34" charset="0"/>
              </a:rPr>
              <a:t>Conțescu</a:t>
            </a:r>
            <a:r>
              <a:rPr lang="ro-RO" sz="1800" dirty="0">
                <a:effectLst/>
                <a:latin typeface="Calibri" panose="020F0502020204030204" pitchFamily="34" charset="0"/>
                <a:ea typeface="Calibri" panose="020F0502020204030204" pitchFamily="34" charset="0"/>
              </a:rPr>
              <a:t> C., Ludwig C., Tănăsescu S., </a:t>
            </a:r>
            <a:r>
              <a:rPr lang="ro-RO" sz="1800" i="1" dirty="0">
                <a:effectLst/>
                <a:latin typeface="Calibri" panose="020F0502020204030204" pitchFamily="34" charset="0"/>
                <a:ea typeface="Calibri" panose="020F0502020204030204" pitchFamily="34" charset="0"/>
              </a:rPr>
              <a:t>Apa în condiții supercritice: studiul termodinamic și aplicații</a:t>
            </a:r>
            <a:r>
              <a:rPr lang="ro-RO" sz="1800" dirty="0">
                <a:effectLst/>
                <a:latin typeface="Calibri" panose="020F0502020204030204" pitchFamily="34" charset="0"/>
                <a:ea typeface="Calibri" panose="020F0502020204030204" pitchFamily="34" charset="0"/>
              </a:rPr>
              <a:t>, a II-a Conferință a Cercetării Științifice din Academia Română (CCSAR-2021), 23 noiembrie </a:t>
            </a:r>
            <a:r>
              <a:rPr lang="ro-RO" sz="1800" b="1" dirty="0">
                <a:effectLst/>
                <a:latin typeface="Calibri" panose="020F0502020204030204" pitchFamily="34" charset="0"/>
                <a:ea typeface="Calibri" panose="020F0502020204030204" pitchFamily="34" charset="0"/>
              </a:rPr>
              <a:t>2021</a:t>
            </a:r>
            <a:r>
              <a:rPr lang="ro-RO" sz="1800" dirty="0">
                <a:effectLst/>
                <a:latin typeface="Calibri" panose="020F0502020204030204" pitchFamily="34" charset="0"/>
                <a:ea typeface="Calibri" panose="020F0502020204030204" pitchFamily="34" charset="0"/>
              </a:rPr>
              <a:t>, Online: https://acad.ro/com2021/pag_com21_1122.htm, </a:t>
            </a:r>
            <a:r>
              <a:rPr lang="ro-RO" sz="1800" b="1" i="1" u="sng" dirty="0">
                <a:effectLst/>
                <a:latin typeface="Calibri" panose="020F0502020204030204" pitchFamily="34" charset="0"/>
                <a:ea typeface="Calibri" panose="020F0502020204030204" pitchFamily="34" charset="0"/>
              </a:rPr>
              <a:t>Oral </a:t>
            </a:r>
            <a:r>
              <a:rPr lang="ro-RO" sz="1800" b="1" i="1" u="sng" dirty="0" err="1">
                <a:effectLst/>
                <a:latin typeface="Calibri" panose="020F0502020204030204" pitchFamily="34" charset="0"/>
                <a:ea typeface="Calibri" panose="020F0502020204030204" pitchFamily="34" charset="0"/>
              </a:rPr>
              <a:t>presentation</a:t>
            </a:r>
            <a:r>
              <a:rPr lang="ro-RO" sz="1800" dirty="0">
                <a:effectLst/>
                <a:latin typeface="Calibri" panose="020F0502020204030204" pitchFamily="34" charset="0"/>
                <a:ea typeface="Calibri" panose="020F0502020204030204" pitchFamily="34" charset="0"/>
              </a:rPr>
              <a:t>.</a:t>
            </a:r>
            <a:endParaRPr lang="en-US" sz="1800" dirty="0"/>
          </a:p>
        </p:txBody>
      </p:sp>
    </p:spTree>
    <p:extLst>
      <p:ext uri="{BB962C8B-B14F-4D97-AF65-F5344CB8AC3E}">
        <p14:creationId xmlns:p14="http://schemas.microsoft.com/office/powerpoint/2010/main" val="131205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69" y="228605"/>
            <a:ext cx="8229600" cy="868363"/>
          </a:xfrm>
        </p:spPr>
        <p:txBody>
          <a:bodyPr>
            <a:normAutofit/>
          </a:bodyPr>
          <a:lstStyle/>
          <a:p>
            <a:pPr algn="l"/>
            <a:r>
              <a:rPr lang="en-US" sz="3200" dirty="0"/>
              <a:t>Results Dissemination  (Conferences)</a:t>
            </a:r>
          </a:p>
        </p:txBody>
      </p:sp>
      <p:sp>
        <p:nvSpPr>
          <p:cNvPr id="3" name="Content Placeholder 2"/>
          <p:cNvSpPr>
            <a:spLocks noGrp="1"/>
          </p:cNvSpPr>
          <p:nvPr>
            <p:ph idx="1"/>
          </p:nvPr>
        </p:nvSpPr>
        <p:spPr>
          <a:xfrm>
            <a:off x="990600" y="1364465"/>
            <a:ext cx="10210799" cy="4724399"/>
          </a:xfrm>
        </p:spPr>
        <p:txBody>
          <a:bodyPr>
            <a:noAutofit/>
          </a:bodyPr>
          <a:lstStyle/>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Maxim F., </a:t>
            </a:r>
            <a:r>
              <a:rPr lang="en-US" sz="1800" i="1" dirty="0">
                <a:latin typeface="Calibri" panose="020F0502020204030204" pitchFamily="34" charset="0"/>
                <a:ea typeface="Calibri" panose="020F0502020204030204" pitchFamily="34" charset="0"/>
                <a:cs typeface="Times New Roman" panose="02020603050405020304" pitchFamily="18" charset="0"/>
              </a:rPr>
              <a:t>Water phase changes in the supercritical domain</a:t>
            </a:r>
            <a:r>
              <a:rPr lang="en-US" sz="1800" dirty="0">
                <a:latin typeface="Calibri" panose="020F0502020204030204" pitchFamily="34" charset="0"/>
                <a:ea typeface="Calibri" panose="020F0502020204030204" pitchFamily="34" charset="0"/>
                <a:cs typeface="Times New Roman" panose="02020603050405020304" pitchFamily="18" charset="0"/>
              </a:rPr>
              <a:t>, 2nd International Solvothermal and Hydrothermal Association seminar, 13</a:t>
            </a:r>
            <a:r>
              <a:rPr lang="en-US" sz="1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dirty="0">
                <a:latin typeface="Calibri" panose="020F0502020204030204" pitchFamily="34" charset="0"/>
                <a:ea typeface="Calibri" panose="020F0502020204030204" pitchFamily="34" charset="0"/>
                <a:cs typeface="Times New Roman" panose="02020603050405020304" pitchFamily="18" charset="0"/>
              </a:rPr>
              <a:t> of June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seminar online, Tohoku University, Japan, </a:t>
            </a:r>
            <a:r>
              <a:rPr lang="en-US" sz="1800" b="1" i="1" u="sng" dirty="0">
                <a:latin typeface="Calibri" panose="020F0502020204030204" pitchFamily="34" charset="0"/>
                <a:ea typeface="Calibri" panose="020F0502020204030204" pitchFamily="34" charset="0"/>
                <a:cs typeface="Times New Roman" panose="02020603050405020304" pitchFamily="18" charset="0"/>
              </a:rPr>
              <a:t>Invited talk</a:t>
            </a:r>
            <a:r>
              <a:rPr lang="en-US" sz="18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Maxim F., Toma E. E., Stoian G. Ș., </a:t>
            </a:r>
            <a:r>
              <a:rPr lang="en-US" sz="1800" dirty="0" err="1">
                <a:latin typeface="Calibri" panose="020F0502020204030204" pitchFamily="34" charset="0"/>
                <a:ea typeface="Calibri" panose="020F0502020204030204" pitchFamily="34" charset="0"/>
                <a:cs typeface="Times New Roman" panose="02020603050405020304" pitchFamily="18" charset="0"/>
              </a:rPr>
              <a:t>Karalis</a:t>
            </a:r>
            <a:r>
              <a:rPr lang="en-US" sz="1800" dirty="0">
                <a:latin typeface="Calibri" panose="020F0502020204030204" pitchFamily="34" charset="0"/>
                <a:ea typeface="Calibri" panose="020F0502020204030204" pitchFamily="34" charset="0"/>
                <a:cs typeface="Times New Roman" panose="02020603050405020304" pitchFamily="18" charset="0"/>
              </a:rPr>
              <a:t> K., </a:t>
            </a:r>
            <a:r>
              <a:rPr lang="en-US" sz="1800" dirty="0" err="1">
                <a:latin typeface="Calibri" panose="020F0502020204030204" pitchFamily="34" charset="0"/>
                <a:ea typeface="Calibri" panose="020F0502020204030204" pitchFamily="34" charset="0"/>
                <a:cs typeface="Times New Roman" panose="02020603050405020304" pitchFamily="18" charset="0"/>
              </a:rPr>
              <a:t>Niceno</a:t>
            </a:r>
            <a:r>
              <a:rPr lang="en-US" sz="1800" dirty="0">
                <a:latin typeface="Calibri" panose="020F0502020204030204" pitchFamily="34" charset="0"/>
                <a:ea typeface="Calibri" panose="020F0502020204030204" pitchFamily="34" charset="0"/>
                <a:cs typeface="Times New Roman" panose="02020603050405020304" pitchFamily="18" charset="0"/>
              </a:rPr>
              <a:t> B., Ludwig C., </a:t>
            </a:r>
            <a:r>
              <a:rPr lang="en-US" sz="1800" dirty="0" err="1">
                <a:latin typeface="Calibri" panose="020F0502020204030204" pitchFamily="34" charset="0"/>
                <a:ea typeface="Calibri" panose="020F0502020204030204" pitchFamily="34" charset="0"/>
                <a:cs typeface="Times New Roman" panose="02020603050405020304" pitchFamily="18" charset="0"/>
              </a:rPr>
              <a:t>Tănăsescu</a:t>
            </a:r>
            <a:r>
              <a:rPr lang="en-US" sz="1800" dirty="0">
                <a:latin typeface="Calibri" panose="020F0502020204030204" pitchFamily="34" charset="0"/>
                <a:ea typeface="Calibri" panose="020F0502020204030204" pitchFamily="34" charset="0"/>
                <a:cs typeface="Times New Roman" panose="02020603050405020304" pitchFamily="18" charset="0"/>
              </a:rPr>
              <a:t> S., </a:t>
            </a:r>
            <a:r>
              <a:rPr lang="en-US" sz="1800" i="1" dirty="0" err="1">
                <a:latin typeface="Calibri" panose="020F0502020204030204" pitchFamily="34" charset="0"/>
                <a:ea typeface="Calibri" panose="020F0502020204030204" pitchFamily="34" charset="0"/>
                <a:cs typeface="Times New Roman" panose="02020603050405020304" pitchFamily="18" charset="0"/>
              </a:rPr>
              <a:t>Termodinamica</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transformărilor</a:t>
            </a:r>
            <a:r>
              <a:rPr lang="en-US" sz="1800" i="1" dirty="0">
                <a:latin typeface="Calibri" panose="020F0502020204030204" pitchFamily="34" charset="0"/>
                <a:ea typeface="Calibri" panose="020F0502020204030204" pitchFamily="34" charset="0"/>
                <a:cs typeface="Times New Roman" panose="02020603050405020304" pitchFamily="18" charset="0"/>
              </a:rPr>
              <a:t> de </a:t>
            </a:r>
            <a:r>
              <a:rPr lang="en-US" sz="1800" i="1" dirty="0" err="1">
                <a:latin typeface="Calibri" panose="020F0502020204030204" pitchFamily="34" charset="0"/>
                <a:ea typeface="Calibri" panose="020F0502020204030204" pitchFamily="34" charset="0"/>
                <a:cs typeface="Times New Roman" panose="02020603050405020304" pitchFamily="18" charset="0"/>
              </a:rPr>
              <a:t>fază</a:t>
            </a:r>
            <a:r>
              <a:rPr lang="en-US" sz="1800" i="1" dirty="0">
                <a:latin typeface="Calibri" panose="020F0502020204030204" pitchFamily="34" charset="0"/>
                <a:ea typeface="Calibri" panose="020F0502020204030204" pitchFamily="34" charset="0"/>
                <a:cs typeface="Times New Roman" panose="02020603050405020304" pitchFamily="18" charset="0"/>
              </a:rPr>
              <a:t> din </a:t>
            </a:r>
            <a:r>
              <a:rPr lang="en-US" sz="1800" i="1" dirty="0" err="1">
                <a:latin typeface="Calibri" panose="020F0502020204030204" pitchFamily="34" charset="0"/>
                <a:ea typeface="Calibri" panose="020F0502020204030204" pitchFamily="34" charset="0"/>
                <a:cs typeface="Times New Roman" panose="02020603050405020304" pitchFamily="18" charset="0"/>
              </a:rPr>
              <a:t>domeniul</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supercritic</a:t>
            </a:r>
            <a:r>
              <a:rPr lang="en-US" sz="1800" i="1" dirty="0">
                <a:latin typeface="Calibri" panose="020F0502020204030204" pitchFamily="34" charset="0"/>
                <a:ea typeface="Calibri" panose="020F0502020204030204" pitchFamily="34" charset="0"/>
                <a:cs typeface="Times New Roman" panose="02020603050405020304" pitchFamily="18" charset="0"/>
              </a:rPr>
              <a:t> al </a:t>
            </a:r>
            <a:r>
              <a:rPr lang="en-US" sz="1800" i="1" dirty="0" err="1">
                <a:latin typeface="Calibri" panose="020F0502020204030204" pitchFamily="34" charset="0"/>
                <a:ea typeface="Calibri" panose="020F0502020204030204" pitchFamily="34" charset="0"/>
                <a:cs typeface="Times New Roman" panose="02020603050405020304" pitchFamily="18" charset="0"/>
              </a:rPr>
              <a:t>apei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Simpozion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omagial</a:t>
            </a:r>
            <a:r>
              <a:rPr lang="en-US" sz="1800" dirty="0">
                <a:latin typeface="Calibri" panose="020F0502020204030204" pitchFamily="34" charset="0"/>
                <a:ea typeface="Calibri" panose="020F0502020204030204" pitchFamily="34" charset="0"/>
                <a:cs typeface="Times New Roman" panose="02020603050405020304" pitchFamily="18" charset="0"/>
              </a:rPr>
              <a:t> 120 de ani de la </a:t>
            </a:r>
            <a:r>
              <a:rPr lang="en-US" sz="1800" dirty="0" err="1">
                <a:latin typeface="Calibri" panose="020F0502020204030204" pitchFamily="34" charset="0"/>
                <a:ea typeface="Calibri" panose="020F0502020204030204" pitchFamily="34" charset="0"/>
                <a:cs typeface="Times New Roman" panose="02020603050405020304" pitchFamily="18" charset="0"/>
              </a:rPr>
              <a:t>nașterea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Academicianului</a:t>
            </a:r>
            <a:r>
              <a:rPr lang="en-US" sz="1800" dirty="0">
                <a:latin typeface="Calibri" panose="020F0502020204030204" pitchFamily="34" charset="0"/>
                <a:ea typeface="Calibri" panose="020F0502020204030204" pitchFamily="34" charset="0"/>
                <a:cs typeface="Times New Roman" panose="02020603050405020304" pitchFamily="18" charset="0"/>
              </a:rPr>
              <a:t> ILIE MURGULESCU, 30-31 </a:t>
            </a:r>
            <a:r>
              <a:rPr lang="en-US" sz="1800" dirty="0" err="1">
                <a:latin typeface="Calibri" panose="020F0502020204030204" pitchFamily="34" charset="0"/>
                <a:ea typeface="Calibri" panose="020F0502020204030204" pitchFamily="34" charset="0"/>
                <a:cs typeface="Times New Roman" panose="02020603050405020304" pitchFamily="18" charset="0"/>
              </a:rPr>
              <a:t>martie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București</a:t>
            </a:r>
            <a:r>
              <a:rPr lang="en-US" sz="1800" dirty="0">
                <a:latin typeface="Calibri" panose="020F0502020204030204" pitchFamily="34" charset="0"/>
                <a:ea typeface="Calibri" panose="020F0502020204030204" pitchFamily="34" charset="0"/>
                <a:cs typeface="Times New Roman" panose="02020603050405020304" pitchFamily="18" charset="0"/>
              </a:rPr>
              <a:t>, Romania, </a:t>
            </a:r>
            <a:r>
              <a:rPr lang="en-US" sz="1800" b="1" i="1" u="sng" dirty="0">
                <a:latin typeface="Calibri" panose="020F0502020204030204" pitchFamily="34" charset="0"/>
                <a:ea typeface="Calibri" panose="020F0502020204030204" pitchFamily="34" charset="0"/>
                <a:cs typeface="Times New Roman" panose="02020603050405020304" pitchFamily="18" charset="0"/>
              </a:rPr>
              <a:t>Oral presentation</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Maxim F., Toma E. E., Stoian G. Ș., Teodorescu F., </a:t>
            </a:r>
            <a:r>
              <a:rPr lang="en-US" sz="1800" dirty="0" err="1">
                <a:latin typeface="Calibri" panose="020F0502020204030204" pitchFamily="34" charset="0"/>
                <a:ea typeface="Calibri" panose="020F0502020204030204" pitchFamily="34" charset="0"/>
                <a:cs typeface="Times New Roman" panose="02020603050405020304" pitchFamily="18" charset="0"/>
              </a:rPr>
              <a:t>Tănăsescu</a:t>
            </a:r>
            <a:r>
              <a:rPr lang="en-US" sz="1800" dirty="0">
                <a:latin typeface="Calibri" panose="020F0502020204030204" pitchFamily="34" charset="0"/>
                <a:ea typeface="Calibri" panose="020F0502020204030204" pitchFamily="34" charset="0"/>
                <a:cs typeface="Times New Roman" panose="02020603050405020304" pitchFamily="18" charset="0"/>
              </a:rPr>
              <a:t> S., </a:t>
            </a:r>
            <a:r>
              <a:rPr lang="en-US" sz="1800" i="1" dirty="0">
                <a:latin typeface="Calibri" panose="020F0502020204030204" pitchFamily="34" charset="0"/>
                <a:ea typeface="Calibri" panose="020F0502020204030204" pitchFamily="34" charset="0"/>
                <a:cs typeface="Times New Roman" panose="02020603050405020304" pitchFamily="18" charset="0"/>
              </a:rPr>
              <a:t>Metal Oxide Nanomaterials on Carbon Support Prepared by Supercritical Water Impregnation Method</a:t>
            </a:r>
            <a:r>
              <a:rPr lang="en-US" sz="1800" dirty="0">
                <a:latin typeface="Calibri" panose="020F0502020204030204" pitchFamily="34" charset="0"/>
                <a:ea typeface="Calibri" panose="020F0502020204030204" pitchFamily="34" charset="0"/>
                <a:cs typeface="Times New Roman" panose="02020603050405020304" pitchFamily="18" charset="0"/>
              </a:rPr>
              <a:t>, 19</a:t>
            </a:r>
            <a:r>
              <a:rPr lang="en-US" sz="1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dirty="0">
                <a:latin typeface="Calibri" panose="020F0502020204030204" pitchFamily="34" charset="0"/>
                <a:ea typeface="Calibri" panose="020F0502020204030204" pitchFamily="34" charset="0"/>
                <a:cs typeface="Times New Roman" panose="02020603050405020304" pitchFamily="18" charset="0"/>
              </a:rPr>
              <a:t> International Conference on Advanced Nanomaterials ANM2022, 27-29 of July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University of Aveiro, Portugal, </a:t>
            </a:r>
            <a:r>
              <a:rPr lang="en-US" sz="1800" b="1" i="1" u="sng" dirty="0">
                <a:latin typeface="Calibri" panose="020F0502020204030204" pitchFamily="34" charset="0"/>
                <a:ea typeface="Calibri" panose="020F0502020204030204" pitchFamily="34" charset="0"/>
                <a:cs typeface="Times New Roman" panose="02020603050405020304" pitchFamily="18" charset="0"/>
              </a:rPr>
              <a:t>Oral presentation</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Stoian G., Toma E. E., Atkinson I., Maxim F., </a:t>
            </a:r>
            <a:r>
              <a:rPr lang="en-US" sz="1800" i="1" cap="small" dirty="0">
                <a:latin typeface="Calibri" panose="020F0502020204030204" pitchFamily="34" charset="0"/>
                <a:ea typeface="Calibri" panose="020F0502020204030204" pitchFamily="34" charset="0"/>
                <a:cs typeface="Times New Roman" panose="02020603050405020304" pitchFamily="18" charset="0"/>
              </a:rPr>
              <a:t>CARBON SUPPORTED COPPER OXIDE PRODUCED BY SUPERCRITICAL WATER IMPREGNATION METHOD</a:t>
            </a:r>
            <a:r>
              <a:rPr lang="en-US" sz="1800" cap="small"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Calibri" panose="020F0502020204030204" pitchFamily="34" charset="0"/>
              </a:rPr>
              <a:t>5</a:t>
            </a:r>
            <a:r>
              <a:rPr lang="ro-RO" sz="1800" dirty="0">
                <a:latin typeface="Calibri" panose="020F0502020204030204" pitchFamily="34" charset="0"/>
                <a:ea typeface="Calibri" panose="020F0502020204030204" pitchFamily="34" charset="0"/>
                <a:cs typeface="Calibri" panose="020F0502020204030204" pitchFamily="34" charset="0"/>
              </a:rPr>
              <a:t>th International Conference on Emerging Technologies in Materials Engineering– EmergeMAT, </a:t>
            </a:r>
            <a:r>
              <a:rPr lang="en-US" sz="1800" dirty="0">
                <a:latin typeface="Calibri" panose="020F0502020204030204" pitchFamily="34" charset="0"/>
                <a:ea typeface="Calibri" panose="020F0502020204030204" pitchFamily="34" charset="0"/>
                <a:cs typeface="Times New Roman" panose="02020603050405020304" pitchFamily="18" charset="0"/>
              </a:rPr>
              <a:t> 27-28 October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Bucharest, Romania, </a:t>
            </a:r>
            <a:r>
              <a:rPr lang="en-US" sz="1800" b="1" i="1" u="sng" dirty="0">
                <a:latin typeface="Calibri" panose="020F0502020204030204" pitchFamily="34" charset="0"/>
                <a:ea typeface="Calibri" panose="020F0502020204030204" pitchFamily="34" charset="0"/>
                <a:cs typeface="Times New Roman" panose="02020603050405020304" pitchFamily="18" charset="0"/>
              </a:rPr>
              <a:t>Poster</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0CA8C9EE-AF95-4EAD-A0B0-D7675BFBDA50}"/>
              </a:ext>
            </a:extLst>
          </p:cNvPr>
          <p:cNvSpPr>
            <a:spLocks noGrp="1"/>
          </p:cNvSpPr>
          <p:nvPr>
            <p:ph type="sldNum" sz="quarter" idx="12"/>
          </p:nvPr>
        </p:nvSpPr>
        <p:spPr/>
        <p:txBody>
          <a:bodyPr/>
          <a:lstStyle/>
          <a:p>
            <a:fld id="{4FA1F649-E8C5-4AAF-91FF-62678AC0C0C0}" type="slidenum">
              <a:rPr lang="en-US" smtClean="0"/>
              <a:pPr/>
              <a:t>15</a:t>
            </a:fld>
            <a:endParaRPr lang="en-US"/>
          </a:p>
        </p:txBody>
      </p:sp>
    </p:spTree>
    <p:extLst>
      <p:ext uri="{BB962C8B-B14F-4D97-AF65-F5344CB8AC3E}">
        <p14:creationId xmlns:p14="http://schemas.microsoft.com/office/powerpoint/2010/main" val="365514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69" y="228605"/>
            <a:ext cx="8229600" cy="868363"/>
          </a:xfrm>
        </p:spPr>
        <p:txBody>
          <a:bodyPr>
            <a:normAutofit/>
          </a:bodyPr>
          <a:lstStyle/>
          <a:p>
            <a:pPr algn="l"/>
            <a:r>
              <a:rPr lang="en-US" sz="3200" dirty="0"/>
              <a:t>Results Dissemination  (Conferences)</a:t>
            </a:r>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0CA8C9EE-AF95-4EAD-A0B0-D7675BFBDA50}"/>
              </a:ext>
            </a:extLst>
          </p:cNvPr>
          <p:cNvSpPr>
            <a:spLocks noGrp="1"/>
          </p:cNvSpPr>
          <p:nvPr>
            <p:ph type="sldNum" sz="quarter" idx="12"/>
          </p:nvPr>
        </p:nvSpPr>
        <p:spPr/>
        <p:txBody>
          <a:bodyPr/>
          <a:lstStyle/>
          <a:p>
            <a:fld id="{4FA1F649-E8C5-4AAF-91FF-62678AC0C0C0}" type="slidenum">
              <a:rPr lang="en-US" smtClean="0"/>
              <a:pPr/>
              <a:t>16</a:t>
            </a:fld>
            <a:endParaRPr lang="en-US"/>
          </a:p>
        </p:txBody>
      </p:sp>
      <p:sp>
        <p:nvSpPr>
          <p:cNvPr id="10" name="Content Placeholder 2">
            <a:extLst>
              <a:ext uri="{FF2B5EF4-FFF2-40B4-BE49-F238E27FC236}">
                <a16:creationId xmlns:a16="http://schemas.microsoft.com/office/drawing/2014/main" id="{5B379E06-6C57-1515-FE95-A19C487A162B}"/>
              </a:ext>
            </a:extLst>
          </p:cNvPr>
          <p:cNvSpPr>
            <a:spLocks noGrp="1"/>
          </p:cNvSpPr>
          <p:nvPr>
            <p:ph idx="1"/>
          </p:nvPr>
        </p:nvSpPr>
        <p:spPr>
          <a:xfrm>
            <a:off x="990600" y="1556375"/>
            <a:ext cx="10210799" cy="4724399"/>
          </a:xfrm>
        </p:spPr>
        <p:txBody>
          <a:bodyPr>
            <a:noAutofit/>
          </a:bodyPr>
          <a:lstStyle/>
          <a:p>
            <a:pPr marL="342900" indent="-342900" algn="just">
              <a:lnSpc>
                <a:spcPct val="115000"/>
              </a:lnSpc>
              <a:spcBef>
                <a:spcPts val="0"/>
              </a:spcBef>
              <a:buFont typeface="+mj-lt"/>
              <a:buAutoNum type="arabicPeriod" startAt="9"/>
            </a:pPr>
            <a:r>
              <a:rPr lang="ro-RO" sz="1800" dirty="0">
                <a:effectLst/>
                <a:latin typeface="Calibri" panose="020F0502020204030204" pitchFamily="34" charset="0"/>
                <a:ea typeface="Calibri" panose="020F0502020204030204" pitchFamily="34" charset="0"/>
              </a:rPr>
              <a:t>Toma E. E. , Stoian G. S., Coman S. M., Maxim F., </a:t>
            </a:r>
            <a:r>
              <a:rPr lang="ro-RO" sz="1800" i="1" dirty="0" err="1">
                <a:effectLst/>
                <a:latin typeface="Calibri" panose="020F0502020204030204" pitchFamily="34" charset="0"/>
                <a:ea typeface="Calibri" panose="020F0502020204030204" pitchFamily="34" charset="0"/>
              </a:rPr>
              <a:t>ZnO</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nanoparticles</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with</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enhanced</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photocatalytic</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efficiency</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produced</a:t>
            </a:r>
            <a:r>
              <a:rPr lang="ro-RO" sz="1800" i="1" dirty="0">
                <a:effectLst/>
                <a:latin typeface="Calibri" panose="020F0502020204030204" pitchFamily="34" charset="0"/>
                <a:ea typeface="Calibri" panose="020F0502020204030204" pitchFamily="34" charset="0"/>
              </a:rPr>
              <a:t> in </a:t>
            </a:r>
            <a:r>
              <a:rPr lang="ro-RO" sz="1800" i="1" dirty="0" err="1">
                <a:effectLst/>
                <a:latin typeface="Calibri" panose="020F0502020204030204" pitchFamily="34" charset="0"/>
                <a:ea typeface="Calibri" panose="020F0502020204030204" pitchFamily="34" charset="0"/>
              </a:rPr>
              <a:t>continuous</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flow</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water</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conditions</a:t>
            </a:r>
            <a:r>
              <a:rPr lang="ro-RO" sz="1800" i="1" dirty="0">
                <a:effectLst/>
                <a:latin typeface="Calibri" panose="020F0502020204030204" pitchFamily="34" charset="0"/>
                <a:ea typeface="Calibri" panose="020F0502020204030204" pitchFamily="34" charset="0"/>
              </a:rPr>
              <a:t>,</a:t>
            </a:r>
            <a:r>
              <a:rPr lang="ro-RO" sz="1800" dirty="0">
                <a:effectLst/>
                <a:latin typeface="Calibri" panose="020F0502020204030204" pitchFamily="34" charset="0"/>
                <a:ea typeface="Calibri" panose="020F0502020204030204" pitchFamily="34" charset="0"/>
              </a:rPr>
              <a:t> XVIII </a:t>
            </a:r>
            <a:r>
              <a:rPr lang="ro-RO" sz="1800" dirty="0" err="1">
                <a:effectLst/>
                <a:latin typeface="Calibri" panose="020F0502020204030204" pitchFamily="34" charset="0"/>
                <a:ea typeface="Calibri" panose="020F0502020204030204" pitchFamily="34" charset="0"/>
              </a:rPr>
              <a:t>EcerS</a:t>
            </a:r>
            <a:r>
              <a:rPr lang="ro-RO" sz="1800" dirty="0">
                <a:effectLst/>
                <a:latin typeface="Calibri" panose="020F0502020204030204" pitchFamily="34" charset="0"/>
                <a:ea typeface="Calibri" panose="020F0502020204030204" pitchFamily="34" charset="0"/>
              </a:rPr>
              <a:t> </a:t>
            </a:r>
            <a:r>
              <a:rPr lang="ro-RO" sz="1800" dirty="0" err="1">
                <a:effectLst/>
                <a:latin typeface="Calibri" panose="020F0502020204030204" pitchFamily="34" charset="0"/>
                <a:ea typeface="Calibri" panose="020F0502020204030204" pitchFamily="34" charset="0"/>
              </a:rPr>
              <a:t>Conference</a:t>
            </a:r>
            <a:r>
              <a:rPr lang="ro-RO" sz="1800" dirty="0">
                <a:effectLst/>
                <a:latin typeface="Calibri" panose="020F0502020204030204" pitchFamily="34" charset="0"/>
                <a:ea typeface="Calibri" panose="020F0502020204030204" pitchFamily="34" charset="0"/>
              </a:rPr>
              <a:t> &amp; </a:t>
            </a:r>
            <a:r>
              <a:rPr lang="ro-RO" sz="1800" dirty="0" err="1">
                <a:effectLst/>
                <a:latin typeface="Calibri" panose="020F0502020204030204" pitchFamily="34" charset="0"/>
                <a:ea typeface="Calibri" panose="020F0502020204030204" pitchFamily="34" charset="0"/>
              </a:rPr>
              <a:t>Exhibition</a:t>
            </a:r>
            <a:r>
              <a:rPr lang="ro-RO" sz="1800" dirty="0">
                <a:effectLst/>
                <a:latin typeface="Calibri" panose="020F0502020204030204" pitchFamily="34" charset="0"/>
                <a:ea typeface="Calibri" panose="020F0502020204030204" pitchFamily="34" charset="0"/>
              </a:rPr>
              <a:t>, 2-6 </a:t>
            </a:r>
            <a:r>
              <a:rPr lang="ro-RO" sz="1800" dirty="0" err="1">
                <a:effectLst/>
                <a:latin typeface="Calibri" panose="020F0502020204030204" pitchFamily="34" charset="0"/>
                <a:ea typeface="Calibri" panose="020F0502020204030204" pitchFamily="34" charset="0"/>
              </a:rPr>
              <a:t>July</a:t>
            </a:r>
            <a:r>
              <a:rPr lang="ro-RO" sz="1800" dirty="0">
                <a:effectLst/>
                <a:latin typeface="Calibri" panose="020F0502020204030204" pitchFamily="34" charset="0"/>
                <a:ea typeface="Calibri" panose="020F0502020204030204" pitchFamily="34" charset="0"/>
              </a:rPr>
              <a:t> </a:t>
            </a:r>
            <a:r>
              <a:rPr lang="ro-RO" sz="1800" b="1" dirty="0">
                <a:effectLst/>
                <a:latin typeface="Calibri" panose="020F0502020204030204" pitchFamily="34" charset="0"/>
                <a:ea typeface="Calibri" panose="020F0502020204030204" pitchFamily="34" charset="0"/>
              </a:rPr>
              <a:t>2023</a:t>
            </a:r>
            <a:r>
              <a:rPr lang="ro-RO" sz="1800" dirty="0">
                <a:effectLst/>
                <a:latin typeface="Calibri" panose="020F0502020204030204" pitchFamily="34" charset="0"/>
                <a:ea typeface="Calibri" panose="020F0502020204030204" pitchFamily="34" charset="0"/>
              </a:rPr>
              <a:t>, Lyon, Franța, </a:t>
            </a:r>
            <a:r>
              <a:rPr lang="ro-RO" sz="1800" b="1" i="1" u="sng" dirty="0">
                <a:effectLst/>
                <a:latin typeface="Calibri" panose="020F0502020204030204" pitchFamily="34" charset="0"/>
                <a:ea typeface="Calibri" panose="020F0502020204030204" pitchFamily="34" charset="0"/>
              </a:rPr>
              <a:t>Poster</a:t>
            </a:r>
            <a:r>
              <a:rPr lang="ro-RO" sz="1800" b="1" dirty="0">
                <a:effectLst/>
                <a:latin typeface="Calibri" panose="020F0502020204030204" pitchFamily="34" charset="0"/>
                <a:ea typeface="Calibri" panose="020F0502020204030204" pitchFamily="34" charset="0"/>
              </a:rPr>
              <a:t>.</a:t>
            </a:r>
            <a:r>
              <a:rPr lang="ro-RO" sz="1800" dirty="0">
                <a:effectLst/>
                <a:latin typeface="Calibri" panose="020F050202020403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9"/>
            </a:pPr>
            <a:r>
              <a:rPr lang="en-US" sz="1800" dirty="0">
                <a:effectLst/>
                <a:latin typeface="Calibri" panose="020F0502020204030204" pitchFamily="34" charset="0"/>
                <a:ea typeface="Calibri" panose="020F0502020204030204" pitchFamily="34" charset="0"/>
                <a:cs typeface="Calibri" panose="020F0502020204030204" pitchFamily="34" charset="0"/>
              </a:rPr>
              <a:t>Maxim F., Toma E. E., Stoian G. S., </a:t>
            </a:r>
            <a:r>
              <a:rPr lang="en-US" sz="1800" dirty="0" err="1">
                <a:effectLst/>
                <a:latin typeface="Calibri" panose="020F0502020204030204" pitchFamily="34" charset="0"/>
                <a:ea typeface="Calibri" panose="020F0502020204030204" pitchFamily="34" charset="0"/>
                <a:cs typeface="Calibri" panose="020F0502020204030204" pitchFamily="34" charset="0"/>
              </a:rPr>
              <a:t>Contescu</a:t>
            </a:r>
            <a:r>
              <a:rPr lang="en-US" sz="1800" dirty="0">
                <a:effectLst/>
                <a:latin typeface="Calibri" panose="020F0502020204030204" pitchFamily="34" charset="0"/>
                <a:ea typeface="Calibri" panose="020F0502020204030204" pitchFamily="34" charset="0"/>
                <a:cs typeface="Calibri" panose="020F0502020204030204" pitchFamily="34" charset="0"/>
              </a:rPr>
              <a:t> C., </a:t>
            </a:r>
            <a:r>
              <a:rPr lang="en-US" sz="1800" dirty="0" err="1">
                <a:effectLst/>
                <a:latin typeface="Calibri" panose="020F0502020204030204" pitchFamily="34" charset="0"/>
                <a:ea typeface="Calibri" panose="020F0502020204030204" pitchFamily="34" charset="0"/>
                <a:cs typeface="Calibri" panose="020F0502020204030204" pitchFamily="34" charset="0"/>
              </a:rPr>
              <a:t>Atkison</a:t>
            </a:r>
            <a:r>
              <a:rPr lang="en-US" sz="1800" dirty="0">
                <a:effectLst/>
                <a:latin typeface="Calibri" panose="020F0502020204030204" pitchFamily="34" charset="0"/>
                <a:ea typeface="Calibri" panose="020F0502020204030204" pitchFamily="34" charset="0"/>
                <a:cs typeface="Calibri" panose="020F0502020204030204" pitchFamily="34" charset="0"/>
              </a:rPr>
              <a:t> I., Ferro M., Ludwig C.</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Continuous</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method</a:t>
            </a:r>
            <a:r>
              <a:rPr lang="ro-RO" sz="1800" i="1" dirty="0">
                <a:effectLst/>
                <a:latin typeface="Calibri" panose="020F0502020204030204" pitchFamily="34" charset="0"/>
                <a:ea typeface="Calibri" panose="020F0502020204030204" pitchFamily="34" charset="0"/>
                <a:cs typeface="Calibri" panose="020F0502020204030204" pitchFamily="34" charset="0"/>
              </a:rPr>
              <a:t> for </a:t>
            </a:r>
            <a:r>
              <a:rPr lang="ro-RO" sz="1800" i="1" dirty="0" err="1">
                <a:effectLst/>
                <a:latin typeface="Calibri" panose="020F0502020204030204" pitchFamily="34" charset="0"/>
                <a:ea typeface="Calibri" panose="020F0502020204030204" pitchFamily="34" charset="0"/>
                <a:cs typeface="Calibri" panose="020F0502020204030204" pitchFamily="34" charset="0"/>
              </a:rPr>
              <a:t>the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preparation</a:t>
            </a:r>
            <a:r>
              <a:rPr lang="ro-RO" sz="1800" i="1" dirty="0">
                <a:effectLst/>
                <a:latin typeface="Calibri" panose="020F0502020204030204" pitchFamily="34" charset="0"/>
                <a:ea typeface="Calibri" panose="020F0502020204030204" pitchFamily="34" charset="0"/>
                <a:cs typeface="Calibri" panose="020F0502020204030204" pitchFamily="34" charset="0"/>
              </a:rPr>
              <a:t> of carbon-</a:t>
            </a:r>
            <a:r>
              <a:rPr lang="ro-RO" sz="1800" i="1" dirty="0" err="1">
                <a:effectLst/>
                <a:latin typeface="Calibri" panose="020F0502020204030204" pitchFamily="34" charset="0"/>
                <a:ea typeface="Calibri" panose="020F0502020204030204" pitchFamily="34" charset="0"/>
                <a:cs typeface="Calibri" panose="020F0502020204030204" pitchFamily="34" charset="0"/>
              </a:rPr>
              <a:t>supported</a:t>
            </a:r>
            <a:r>
              <a:rPr lang="ro-RO" sz="1800" i="1" dirty="0">
                <a:effectLst/>
                <a:latin typeface="Calibri" panose="020F0502020204030204" pitchFamily="34" charset="0"/>
                <a:ea typeface="Calibri" panose="020F0502020204030204" pitchFamily="34" charset="0"/>
                <a:cs typeface="Calibri" panose="020F0502020204030204" pitchFamily="34" charset="0"/>
              </a:rPr>
              <a:t> metal </a:t>
            </a:r>
            <a:r>
              <a:rPr lang="ro-RO" sz="1800" i="1" dirty="0" err="1">
                <a:effectLst/>
                <a:latin typeface="Calibri" panose="020F0502020204030204" pitchFamily="34" charset="0"/>
                <a:ea typeface="Calibri" panose="020F0502020204030204" pitchFamily="34" charset="0"/>
                <a:cs typeface="Calibri" panose="020F0502020204030204" pitchFamily="34" charset="0"/>
              </a:rPr>
              <a:t>oxide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composite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materials</a:t>
            </a:r>
            <a:r>
              <a:rPr lang="ro-RO" sz="1800" dirty="0">
                <a:effectLst/>
                <a:latin typeface="Calibri" panose="020F0502020204030204" pitchFamily="34" charset="0"/>
                <a:ea typeface="Calibri" panose="020F0502020204030204" pitchFamily="34" charset="0"/>
                <a:cs typeface="Calibri" panose="020F0502020204030204" pitchFamily="34" charset="0"/>
              </a:rPr>
              <a:t>, XVIII </a:t>
            </a:r>
            <a:r>
              <a:rPr lang="ro-RO" sz="1800" dirty="0" err="1">
                <a:effectLst/>
                <a:latin typeface="Calibri" panose="020F0502020204030204" pitchFamily="34" charset="0"/>
                <a:ea typeface="Calibri" panose="020F0502020204030204" pitchFamily="34" charset="0"/>
                <a:cs typeface="Calibri" panose="020F0502020204030204" pitchFamily="34" charset="0"/>
              </a:rPr>
              <a:t>EcerS</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&amp; </a:t>
            </a:r>
            <a:r>
              <a:rPr lang="ro-RO" sz="1800" dirty="0" err="1">
                <a:effectLst/>
                <a:latin typeface="Calibri" panose="020F0502020204030204" pitchFamily="34" charset="0"/>
                <a:ea typeface="Calibri" panose="020F0502020204030204" pitchFamily="34" charset="0"/>
                <a:cs typeface="Calibri" panose="020F0502020204030204" pitchFamily="34" charset="0"/>
              </a:rPr>
              <a:t>Exhibition</a:t>
            </a:r>
            <a:r>
              <a:rPr lang="ro-RO" sz="1800" dirty="0">
                <a:effectLst/>
                <a:latin typeface="Calibri" panose="020F0502020204030204" pitchFamily="34" charset="0"/>
                <a:ea typeface="Calibri" panose="020F0502020204030204" pitchFamily="34" charset="0"/>
                <a:cs typeface="Calibri" panose="020F0502020204030204" pitchFamily="34" charset="0"/>
              </a:rPr>
              <a:t>, 2-6 </a:t>
            </a:r>
            <a:r>
              <a:rPr lang="ro-RO" sz="1800" dirty="0" err="1">
                <a:effectLst/>
                <a:latin typeface="Calibri" panose="020F0502020204030204" pitchFamily="34" charset="0"/>
                <a:ea typeface="Calibri" panose="020F0502020204030204" pitchFamily="34" charset="0"/>
                <a:cs typeface="Calibri" panose="020F0502020204030204" pitchFamily="34" charset="0"/>
              </a:rPr>
              <a:t>July</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Lyon, Franța, </a:t>
            </a:r>
            <a:r>
              <a:rPr lang="ro-RO" sz="1800" b="1" i="1" u="sng" dirty="0">
                <a:effectLst/>
                <a:latin typeface="Calibri" panose="020F0502020204030204" pitchFamily="34" charset="0"/>
                <a:ea typeface="Calibri" panose="020F0502020204030204" pitchFamily="34" charset="0"/>
                <a:cs typeface="Calibri" panose="020F0502020204030204" pitchFamily="34" charset="0"/>
              </a:rPr>
              <a:t>Oral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presentation</a:t>
            </a:r>
            <a:r>
              <a:rPr lang="ro-RO" sz="1800" b="1" dirty="0">
                <a:effectLst/>
                <a:latin typeface="Calibri" panose="020F0502020204030204" pitchFamily="34" charset="0"/>
                <a:ea typeface="Calibri" panose="020F0502020204030204" pitchFamily="34" charset="0"/>
                <a:cs typeface="Calibri" panose="020F0502020204030204" pitchFamily="34" charset="0"/>
              </a:rPr>
              <a:t>.</a:t>
            </a:r>
            <a:r>
              <a:rPr lang="ro-RO"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startAt="9"/>
            </a:pPr>
            <a:r>
              <a:rPr lang="ro-RO" sz="1800" dirty="0">
                <a:effectLst/>
                <a:latin typeface="Calibri" panose="020F0502020204030204" pitchFamily="34" charset="0"/>
                <a:ea typeface="Calibri" panose="020F0502020204030204" pitchFamily="34" charset="0"/>
                <a:cs typeface="Calibri" panose="020F0502020204030204" pitchFamily="34" charset="0"/>
              </a:rPr>
              <a:t>Licu, M. C., Stoian, G., Toma, E., Maxim, F., </a:t>
            </a:r>
            <a:r>
              <a:rPr lang="ro-RO" sz="1800" i="1" dirty="0" err="1">
                <a:effectLst/>
                <a:latin typeface="Calibri" panose="020F0502020204030204" pitchFamily="34" charset="0"/>
                <a:ea typeface="Calibri" panose="020F0502020204030204" pitchFamily="34" charset="0"/>
                <a:cs typeface="Calibri" panose="020F0502020204030204" pitchFamily="34" charset="0"/>
              </a:rPr>
              <a:t>Heat</a:t>
            </a:r>
            <a:r>
              <a:rPr lang="ro-RO" sz="1800" i="1" dirty="0">
                <a:effectLst/>
                <a:latin typeface="Calibri" panose="020F0502020204030204" pitchFamily="34" charset="0"/>
                <a:ea typeface="Calibri" panose="020F0502020204030204" pitchFamily="34" charset="0"/>
                <a:cs typeface="Calibri" panose="020F0502020204030204" pitchFamily="34" charset="0"/>
              </a:rPr>
              <a:t> transfer in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reactor</a:t>
            </a:r>
            <a:r>
              <a:rPr lang="ro-RO" sz="1800" dirty="0">
                <a:effectLst/>
                <a:latin typeface="Calibri" panose="020F0502020204030204" pitchFamily="34" charset="0"/>
                <a:ea typeface="Calibri" panose="020F0502020204030204" pitchFamily="34" charset="0"/>
                <a:cs typeface="Calibri" panose="020F0502020204030204" pitchFamily="34" charset="0"/>
              </a:rPr>
              <a:t>, 8th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Solvothermal</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and</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Hydrothermal</a:t>
            </a:r>
            <a:r>
              <a:rPr lang="ro-RO" sz="1800" dirty="0">
                <a:effectLst/>
                <a:latin typeface="Calibri" panose="020F0502020204030204" pitchFamily="34" charset="0"/>
                <a:ea typeface="Calibri" panose="020F0502020204030204" pitchFamily="34" charset="0"/>
                <a:cs typeface="Calibri" panose="020F0502020204030204" pitchFamily="34" charset="0"/>
              </a:rPr>
              <a:t> Association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september</a:t>
            </a:r>
            <a:r>
              <a:rPr lang="ro-RO" sz="1800" dirty="0">
                <a:effectLst/>
                <a:latin typeface="Calibri" panose="020F0502020204030204" pitchFamily="34" charset="0"/>
                <a:ea typeface="Calibri" panose="020F0502020204030204" pitchFamily="34" charset="0"/>
                <a:cs typeface="Calibri" panose="020F0502020204030204" pitchFamily="34" charset="0"/>
              </a:rPr>
              <a:t> 10-13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Valladolid</a:t>
            </a:r>
            <a:r>
              <a:rPr lang="ro-RO" sz="1800" dirty="0">
                <a:effectLst/>
                <a:latin typeface="Calibri" panose="020F0502020204030204" pitchFamily="34" charset="0"/>
                <a:ea typeface="Calibri" panose="020F0502020204030204" pitchFamily="34" charset="0"/>
                <a:cs typeface="Calibri" panose="020F0502020204030204" pitchFamily="34" charset="0"/>
              </a:rPr>
              <a:t>, Spain, </a:t>
            </a:r>
            <a:r>
              <a:rPr lang="ro-RO" sz="1800" b="1" i="1" u="sng" dirty="0">
                <a:effectLst/>
                <a:latin typeface="Calibri" panose="020F0502020204030204" pitchFamily="34" charset="0"/>
                <a:ea typeface="Calibri" panose="020F0502020204030204" pitchFamily="34" charset="0"/>
                <a:cs typeface="Calibri" panose="020F0502020204030204" pitchFamily="34" charset="0"/>
              </a:rPr>
              <a:t>Oral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presentation</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startAt="9"/>
            </a:pPr>
            <a:r>
              <a:rPr lang="ro-RO" sz="1800" dirty="0">
                <a:effectLst/>
                <a:latin typeface="Calibri" panose="020F0502020204030204" pitchFamily="34" charset="0"/>
                <a:ea typeface="Calibri" panose="020F0502020204030204" pitchFamily="34" charset="0"/>
                <a:cs typeface="Calibri" panose="020F0502020204030204" pitchFamily="34" charset="0"/>
              </a:rPr>
              <a:t>Stoian, </a:t>
            </a:r>
            <a:r>
              <a:rPr lang="ro-RO" sz="1800" dirty="0" err="1">
                <a:effectLst/>
                <a:latin typeface="Calibri" panose="020F0502020204030204" pitchFamily="34" charset="0"/>
                <a:ea typeface="Calibri" panose="020F0502020204030204" pitchFamily="34" charset="0"/>
                <a:cs typeface="Calibri" panose="020F0502020204030204" pitchFamily="34" charset="0"/>
              </a:rPr>
              <a:t>G.S</a:t>
            </a:r>
            <a:r>
              <a:rPr lang="ro-RO" sz="1800" dirty="0">
                <a:effectLst/>
                <a:latin typeface="Calibri" panose="020F0502020204030204" pitchFamily="34" charset="0"/>
                <a:ea typeface="Calibri" panose="020F0502020204030204" pitchFamily="34" charset="0"/>
                <a:cs typeface="Calibri" panose="020F0502020204030204" pitchFamily="34" charset="0"/>
              </a:rPr>
              <a:t>., Toma, </a:t>
            </a:r>
            <a:r>
              <a:rPr lang="ro-RO" sz="1800" dirty="0" err="1">
                <a:effectLst/>
                <a:latin typeface="Calibri" panose="020F0502020204030204" pitchFamily="34" charset="0"/>
                <a:ea typeface="Calibri" panose="020F0502020204030204" pitchFamily="34" charset="0"/>
                <a:cs typeface="Calibri" panose="020F0502020204030204" pitchFamily="34" charset="0"/>
              </a:rPr>
              <a:t>E.E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u="sng" dirty="0">
                <a:effectLst/>
                <a:latin typeface="Calibri" panose="020F0502020204030204" pitchFamily="34" charset="0"/>
                <a:ea typeface="Calibri" panose="020F0502020204030204" pitchFamily="34" charset="0"/>
                <a:cs typeface="Calibri" panose="020F0502020204030204" pitchFamily="34" charset="0"/>
              </a:rPr>
              <a:t>Maxim, F</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sz="1800" i="1" dirty="0">
                <a:effectLst/>
                <a:latin typeface="Calibri" panose="020F0502020204030204" pitchFamily="34" charset="0"/>
                <a:ea typeface="Calibri" panose="020F0502020204030204" pitchFamily="34" charset="0"/>
                <a:cs typeface="Calibri" panose="020F0502020204030204" pitchFamily="34" charset="0"/>
              </a:rPr>
              <a:t> of zinc </a:t>
            </a:r>
            <a:r>
              <a:rPr lang="ro-RO" sz="1800" i="1" dirty="0" err="1">
                <a:effectLst/>
                <a:latin typeface="Calibri" panose="020F0502020204030204" pitchFamily="34" charset="0"/>
                <a:ea typeface="Calibri" panose="020F0502020204030204" pitchFamily="34" charset="0"/>
                <a:cs typeface="Calibri" panose="020F0502020204030204" pitchFamily="34" charset="0"/>
              </a:rPr>
              <a:t>oxide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nanoparticles</a:t>
            </a:r>
            <a:r>
              <a:rPr lang="ro-RO" sz="1800" i="1" dirty="0">
                <a:effectLst/>
                <a:latin typeface="Calibri" panose="020F0502020204030204" pitchFamily="34" charset="0"/>
                <a:ea typeface="Calibri" panose="020F0502020204030204" pitchFamily="34" charset="0"/>
                <a:cs typeface="Calibri" panose="020F0502020204030204" pitchFamily="34" charset="0"/>
              </a:rPr>
              <a:t> on carbon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support</a:t>
            </a:r>
            <a:r>
              <a:rPr lang="ro-RO" sz="1800" dirty="0">
                <a:effectLst/>
                <a:latin typeface="Calibri" panose="020F0502020204030204" pitchFamily="34" charset="0"/>
                <a:ea typeface="Calibri" panose="020F0502020204030204" pitchFamily="34" charset="0"/>
                <a:cs typeface="Calibri" panose="020F0502020204030204" pitchFamily="34" charset="0"/>
              </a:rPr>
              <a:t>, 8th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Solvothermal</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and</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Hydrothermal</a:t>
            </a:r>
            <a:r>
              <a:rPr lang="ro-RO" sz="1800" dirty="0">
                <a:effectLst/>
                <a:latin typeface="Calibri" panose="020F0502020204030204" pitchFamily="34" charset="0"/>
                <a:ea typeface="Calibri" panose="020F0502020204030204" pitchFamily="34" charset="0"/>
                <a:cs typeface="Calibri" panose="020F0502020204030204" pitchFamily="34" charset="0"/>
              </a:rPr>
              <a:t> Association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september</a:t>
            </a:r>
            <a:r>
              <a:rPr lang="ro-RO" sz="1800" dirty="0">
                <a:effectLst/>
                <a:latin typeface="Calibri" panose="020F0502020204030204" pitchFamily="34" charset="0"/>
                <a:ea typeface="Calibri" panose="020F0502020204030204" pitchFamily="34" charset="0"/>
                <a:cs typeface="Calibri" panose="020F0502020204030204" pitchFamily="34" charset="0"/>
              </a:rPr>
              <a:t> 10-13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Valladolid</a:t>
            </a:r>
            <a:r>
              <a:rPr lang="ro-RO" sz="1800" dirty="0">
                <a:effectLst/>
                <a:latin typeface="Calibri" panose="020F0502020204030204" pitchFamily="34" charset="0"/>
                <a:ea typeface="Calibri" panose="020F0502020204030204" pitchFamily="34" charset="0"/>
                <a:cs typeface="Calibri" panose="020F0502020204030204" pitchFamily="34" charset="0"/>
              </a:rPr>
              <a:t>, Spain, </a:t>
            </a:r>
            <a:r>
              <a:rPr lang="ro-RO" sz="1800" b="1" i="1" u="sng" dirty="0">
                <a:effectLst/>
                <a:latin typeface="Calibri" panose="020F0502020204030204" pitchFamily="34" charset="0"/>
                <a:ea typeface="Calibri" panose="020F0502020204030204" pitchFamily="34" charset="0"/>
                <a:cs typeface="Calibri" panose="020F0502020204030204" pitchFamily="34" charset="0"/>
              </a:rPr>
              <a:t>Oral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presentation</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1000"/>
              </a:spcAft>
              <a:buFont typeface="+mj-lt"/>
              <a:buAutoNum type="arabicPeriod" startAt="9"/>
            </a:pPr>
            <a:r>
              <a:rPr lang="ro-RO" sz="1800" dirty="0">
                <a:effectLst/>
                <a:latin typeface="Calibri" panose="020F0502020204030204" pitchFamily="34" charset="0"/>
                <a:ea typeface="Calibri" panose="020F0502020204030204" pitchFamily="34" charset="0"/>
                <a:cs typeface="Calibri" panose="020F0502020204030204" pitchFamily="34" charset="0"/>
              </a:rPr>
              <a:t>Licu M. C., Stoian G. Ş., Toma E. E., Maxim F., </a:t>
            </a:r>
            <a:r>
              <a:rPr lang="ro-RO" sz="1800" i="1" dirty="0" err="1">
                <a:effectLst/>
                <a:latin typeface="Calibri" panose="020F0502020204030204" pitchFamily="34" charset="0"/>
                <a:ea typeface="Calibri" panose="020F0502020204030204" pitchFamily="34" charset="0"/>
                <a:cs typeface="Calibri" panose="020F0502020204030204" pitchFamily="34" charset="0"/>
              </a:rPr>
              <a:t>Study</a:t>
            </a:r>
            <a:r>
              <a:rPr lang="ro-RO" sz="1800" i="1" dirty="0">
                <a:effectLst/>
                <a:latin typeface="Calibri" panose="020F0502020204030204" pitchFamily="34" charset="0"/>
                <a:ea typeface="Calibri" panose="020F0502020204030204" pitchFamily="34" charset="0"/>
                <a:cs typeface="Calibri" panose="020F0502020204030204" pitchFamily="34" charset="0"/>
              </a:rPr>
              <a:t> of </a:t>
            </a:r>
            <a:r>
              <a:rPr lang="ro-RO" sz="1800" i="1" dirty="0" err="1">
                <a:effectLst/>
                <a:latin typeface="Calibri" panose="020F0502020204030204" pitchFamily="34" charset="0"/>
                <a:ea typeface="Calibri" panose="020F0502020204030204" pitchFamily="34" charset="0"/>
                <a:cs typeface="Calibri" panose="020F0502020204030204" pitchFamily="34" charset="0"/>
              </a:rPr>
              <a:t>the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heat</a:t>
            </a:r>
            <a:r>
              <a:rPr lang="ro-RO" sz="1800" i="1" dirty="0">
                <a:effectLst/>
                <a:latin typeface="Calibri" panose="020F0502020204030204" pitchFamily="34" charset="0"/>
                <a:ea typeface="Calibri" panose="020F0502020204030204" pitchFamily="34" charset="0"/>
                <a:cs typeface="Calibri" panose="020F0502020204030204" pitchFamily="34" charset="0"/>
              </a:rPr>
              <a:t> transfer </a:t>
            </a:r>
            <a:r>
              <a:rPr lang="ro-RO" sz="1800" i="1" dirty="0" err="1">
                <a:effectLst/>
                <a:latin typeface="Calibri" panose="020F0502020204030204" pitchFamily="34" charset="0"/>
                <a:ea typeface="Calibri" panose="020F0502020204030204" pitchFamily="34" charset="0"/>
                <a:cs typeface="Calibri" panose="020F0502020204030204" pitchFamily="34" charset="0"/>
              </a:rPr>
              <a:t>to</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during</a:t>
            </a:r>
            <a:r>
              <a:rPr lang="ro-RO" sz="1800" i="1" dirty="0">
                <a:effectLst/>
                <a:latin typeface="Calibri" panose="020F0502020204030204" pitchFamily="34" charset="0"/>
                <a:ea typeface="Calibri" panose="020F0502020204030204" pitchFamily="34" charset="0"/>
                <a:cs typeface="Calibri" panose="020F0502020204030204" pitchFamily="34" charset="0"/>
              </a:rPr>
              <a:t> pseudo-</a:t>
            </a:r>
            <a:r>
              <a:rPr lang="ro-RO" sz="1800" i="1" dirty="0" err="1">
                <a:effectLst/>
                <a:latin typeface="Calibri" panose="020F0502020204030204" pitchFamily="34" charset="0"/>
                <a:ea typeface="Calibri" panose="020F0502020204030204" pitchFamily="34" charset="0"/>
                <a:cs typeface="Calibri" panose="020F0502020204030204" pitchFamily="34" charset="0"/>
              </a:rPr>
              <a:t>boiling</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phase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transition</a:t>
            </a:r>
            <a:r>
              <a:rPr lang="ro-RO" sz="1800" dirty="0">
                <a:effectLst/>
                <a:latin typeface="Calibri" panose="020F0502020204030204" pitchFamily="34" charset="0"/>
                <a:ea typeface="Calibri" panose="020F0502020204030204" pitchFamily="34" charset="0"/>
                <a:cs typeface="Calibri" panose="020F0502020204030204" pitchFamily="34" charset="0"/>
              </a:rPr>
              <a:t>,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of </a:t>
            </a:r>
            <a:r>
              <a:rPr lang="ro-RO" sz="1800" dirty="0" err="1">
                <a:effectLst/>
                <a:latin typeface="Calibri" panose="020F0502020204030204" pitchFamily="34" charset="0"/>
                <a:ea typeface="Calibri" panose="020F0502020204030204" pitchFamily="34" charset="0"/>
                <a:cs typeface="Calibri" panose="020F0502020204030204" pitchFamily="34" charset="0"/>
              </a:rPr>
              <a:t>Physical</a:t>
            </a:r>
            <a:r>
              <a:rPr lang="ro-RO" sz="1800"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edition</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September</a:t>
            </a:r>
            <a:r>
              <a:rPr lang="ro-RO" sz="1800" dirty="0">
                <a:effectLst/>
                <a:latin typeface="Calibri" panose="020F0502020204030204" pitchFamily="34" charset="0"/>
                <a:ea typeface="Calibri" panose="020F0502020204030204" pitchFamily="34" charset="0"/>
                <a:cs typeface="Calibri" panose="020F0502020204030204" pitchFamily="34" charset="0"/>
              </a:rPr>
              <a:t> 25-27,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Bucharest</a:t>
            </a:r>
            <a:r>
              <a:rPr lang="ro-RO" sz="1800" dirty="0">
                <a:effectLst/>
                <a:latin typeface="Calibri" panose="020F0502020204030204" pitchFamily="34" charset="0"/>
                <a:ea typeface="Calibri" panose="020F0502020204030204" pitchFamily="34" charset="0"/>
                <a:cs typeface="Calibri" panose="020F0502020204030204" pitchFamily="34" charset="0"/>
              </a:rPr>
              <a:t>, Romania,</a:t>
            </a:r>
            <a:r>
              <a:rPr lang="ro-RO" sz="1800"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78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69" y="228605"/>
            <a:ext cx="8229600" cy="868363"/>
          </a:xfrm>
        </p:spPr>
        <p:txBody>
          <a:bodyPr>
            <a:normAutofit/>
          </a:bodyPr>
          <a:lstStyle/>
          <a:p>
            <a:pPr algn="l"/>
            <a:r>
              <a:rPr lang="en-US" sz="3200" dirty="0"/>
              <a:t>Results Dissemination  (Conferences)</a:t>
            </a:r>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0CA8C9EE-AF95-4EAD-A0B0-D7675BFBDA50}"/>
              </a:ext>
            </a:extLst>
          </p:cNvPr>
          <p:cNvSpPr>
            <a:spLocks noGrp="1"/>
          </p:cNvSpPr>
          <p:nvPr>
            <p:ph type="sldNum" sz="quarter" idx="12"/>
          </p:nvPr>
        </p:nvSpPr>
        <p:spPr/>
        <p:txBody>
          <a:bodyPr/>
          <a:lstStyle/>
          <a:p>
            <a:fld id="{4FA1F649-E8C5-4AAF-91FF-62678AC0C0C0}" type="slidenum">
              <a:rPr lang="en-US" smtClean="0"/>
              <a:pPr/>
              <a:t>17</a:t>
            </a:fld>
            <a:endParaRPr lang="en-US"/>
          </a:p>
        </p:txBody>
      </p:sp>
      <p:sp>
        <p:nvSpPr>
          <p:cNvPr id="9" name="TextBox 8">
            <a:extLst>
              <a:ext uri="{FF2B5EF4-FFF2-40B4-BE49-F238E27FC236}">
                <a16:creationId xmlns:a16="http://schemas.microsoft.com/office/drawing/2014/main" id="{1FF9C30C-0933-AA5F-D4BB-2599098D24E0}"/>
              </a:ext>
            </a:extLst>
          </p:cNvPr>
          <p:cNvSpPr txBox="1"/>
          <p:nvPr/>
        </p:nvSpPr>
        <p:spPr>
          <a:xfrm>
            <a:off x="914400" y="1387770"/>
            <a:ext cx="10363200" cy="5151154"/>
          </a:xfrm>
          <a:prstGeom prst="rect">
            <a:avLst/>
          </a:prstGeom>
          <a:noFill/>
        </p:spPr>
        <p:txBody>
          <a:bodyPr wrap="square">
            <a:spAutoFit/>
          </a:bodyPr>
          <a:lstStyle/>
          <a:p>
            <a:pPr marL="342900" marR="0" lvl="0" indent="-342900" algn="just">
              <a:lnSpc>
                <a:spcPct val="115000"/>
              </a:lnSpc>
              <a:spcBef>
                <a:spcPts val="0"/>
              </a:spcBef>
              <a:spcAft>
                <a:spcPts val="0"/>
              </a:spcAft>
              <a:buFont typeface="+mj-lt"/>
              <a:buAutoNum type="arabicPeriod" startAt="14"/>
            </a:pPr>
            <a:r>
              <a:rPr lang="ro-RO" dirty="0">
                <a:effectLst/>
                <a:latin typeface="Calibri" panose="020F0502020204030204" pitchFamily="34" charset="0"/>
                <a:ea typeface="Calibri" panose="020F0502020204030204" pitchFamily="34" charset="0"/>
                <a:cs typeface="Calibri" panose="020F0502020204030204" pitchFamily="34" charset="0"/>
              </a:rPr>
              <a:t>Stoian G., Toma E., </a:t>
            </a:r>
            <a:r>
              <a:rPr lang="ro-RO" dirty="0" err="1">
                <a:effectLst/>
                <a:latin typeface="Calibri" panose="020F0502020204030204" pitchFamily="34" charset="0"/>
                <a:ea typeface="Calibri" panose="020F0502020204030204" pitchFamily="34" charset="0"/>
                <a:cs typeface="Calibri" panose="020F0502020204030204" pitchFamily="34" charset="0"/>
              </a:rPr>
              <a:t>Sofronia</a:t>
            </a:r>
            <a:r>
              <a:rPr lang="ro-RO" dirty="0">
                <a:effectLst/>
                <a:latin typeface="Calibri" panose="020F0502020204030204" pitchFamily="34" charset="0"/>
                <a:ea typeface="Calibri" panose="020F0502020204030204" pitchFamily="34" charset="0"/>
                <a:cs typeface="Calibri" panose="020F0502020204030204" pitchFamily="34" charset="0"/>
              </a:rPr>
              <a:t> A., Tănăsescu S., Maxim F., </a:t>
            </a:r>
            <a:r>
              <a:rPr lang="ro-RO" i="1" dirty="0" err="1">
                <a:effectLst/>
                <a:latin typeface="Calibri" panose="020F0502020204030204" pitchFamily="34" charset="0"/>
                <a:ea typeface="Calibri" panose="020F0502020204030204" pitchFamily="34" charset="0"/>
                <a:cs typeface="Calibri" panose="020F0502020204030204" pitchFamily="34" charset="0"/>
              </a:rPr>
              <a:t>Thermodynamic</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characteristics</a:t>
            </a:r>
            <a:r>
              <a:rPr lang="ro-RO" i="1" dirty="0">
                <a:effectLst/>
                <a:latin typeface="Calibri" panose="020F0502020204030204" pitchFamily="34" charset="0"/>
                <a:ea typeface="Calibri" panose="020F0502020204030204" pitchFamily="34" charset="0"/>
                <a:cs typeface="Calibri" panose="020F0502020204030204" pitchFamily="34" charset="0"/>
              </a:rPr>
              <a:t> of </a:t>
            </a:r>
            <a:r>
              <a:rPr lang="ro-RO" i="1" dirty="0" err="1">
                <a:effectLst/>
                <a:latin typeface="Calibri" panose="020F0502020204030204" pitchFamily="34" charset="0"/>
                <a:ea typeface="Calibri" panose="020F0502020204030204" pitchFamily="34" charset="0"/>
                <a:cs typeface="Calibri" panose="020F0502020204030204" pitchFamily="34" charset="0"/>
              </a:rPr>
              <a:t>the</a:t>
            </a:r>
            <a:r>
              <a:rPr lang="ro-RO" i="1" dirty="0">
                <a:effectLst/>
                <a:latin typeface="Calibri" panose="020F0502020204030204" pitchFamily="34" charset="0"/>
                <a:ea typeface="Calibri" panose="020F0502020204030204" pitchFamily="34" charset="0"/>
                <a:cs typeface="Calibri" panose="020F0502020204030204" pitchFamily="34" charset="0"/>
              </a:rPr>
              <a:t> carbon-</a:t>
            </a:r>
            <a:r>
              <a:rPr lang="ro-RO" i="1" dirty="0" err="1">
                <a:effectLst/>
                <a:latin typeface="Calibri" panose="020F0502020204030204" pitchFamily="34" charset="0"/>
                <a:ea typeface="Calibri" panose="020F0502020204030204" pitchFamily="34" charset="0"/>
                <a:cs typeface="Calibri" panose="020F0502020204030204" pitchFamily="34" charset="0"/>
              </a:rPr>
              <a:t>supported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copper</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oxides</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obtained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by</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water</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approach</a:t>
            </a:r>
            <a:r>
              <a:rPr lang="ro-RO" dirty="0">
                <a:effectLst/>
                <a:latin typeface="Calibri" panose="020F0502020204030204" pitchFamily="34" charset="0"/>
                <a:ea typeface="Calibri" panose="020F0502020204030204" pitchFamily="34" charset="0"/>
                <a:cs typeface="Calibri" panose="020F0502020204030204" pitchFamily="34" charset="0"/>
              </a:rPr>
              <a:t>, International </a:t>
            </a:r>
            <a:r>
              <a:rPr lang="ro-RO" dirty="0" err="1">
                <a:effectLst/>
                <a:latin typeface="Calibri" panose="020F0502020204030204" pitchFamily="34" charset="0"/>
                <a:ea typeface="Calibri" panose="020F0502020204030204" pitchFamily="34" charset="0"/>
                <a:cs typeface="Calibri" panose="020F0502020204030204" pitchFamily="34" charset="0"/>
              </a:rPr>
              <a:t>Conference</a:t>
            </a:r>
            <a:r>
              <a:rPr lang="ro-RO" dirty="0">
                <a:effectLst/>
                <a:latin typeface="Calibri" panose="020F0502020204030204" pitchFamily="34" charset="0"/>
                <a:ea typeface="Calibri" panose="020F0502020204030204" pitchFamily="34" charset="0"/>
                <a:cs typeface="Calibri" panose="020F0502020204030204" pitchFamily="34" charset="0"/>
              </a:rPr>
              <a:t> of </a:t>
            </a:r>
            <a:r>
              <a:rPr lang="ro-RO" dirty="0" err="1">
                <a:effectLst/>
                <a:latin typeface="Calibri" panose="020F0502020204030204" pitchFamily="34" charset="0"/>
                <a:ea typeface="Calibri" panose="020F0502020204030204" pitchFamily="34" charset="0"/>
                <a:cs typeface="Calibri" panose="020F0502020204030204" pitchFamily="34" charset="0"/>
              </a:rPr>
              <a:t>Physical</a:t>
            </a:r>
            <a:r>
              <a:rPr lang="ro-RO"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cs typeface="Calibri" panose="020F0502020204030204" pitchFamily="34" charset="0"/>
              </a:rPr>
              <a:t>th</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edition</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September</a:t>
            </a:r>
            <a:r>
              <a:rPr lang="ro-RO" dirty="0">
                <a:effectLst/>
                <a:latin typeface="Calibri" panose="020F0502020204030204" pitchFamily="34" charset="0"/>
                <a:ea typeface="Calibri" panose="020F0502020204030204" pitchFamily="34" charset="0"/>
                <a:cs typeface="Calibri" panose="020F0502020204030204" pitchFamily="34" charset="0"/>
              </a:rPr>
              <a:t> 25-27, </a:t>
            </a:r>
            <a:r>
              <a:rPr lang="ro-RO" b="1" dirty="0">
                <a:effectLst/>
                <a:latin typeface="Calibri" panose="020F0502020204030204" pitchFamily="34" charset="0"/>
                <a:ea typeface="Calibri" panose="020F0502020204030204" pitchFamily="34" charset="0"/>
                <a:cs typeface="Calibri" panose="020F0502020204030204" pitchFamily="34" charset="0"/>
              </a:rPr>
              <a:t>2023</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Bucharest</a:t>
            </a:r>
            <a:r>
              <a:rPr lang="ro-RO" dirty="0">
                <a:effectLst/>
                <a:latin typeface="Calibri" panose="020F0502020204030204" pitchFamily="34" charset="0"/>
                <a:ea typeface="Calibri" panose="020F0502020204030204" pitchFamily="34" charset="0"/>
                <a:cs typeface="Calibri" panose="020F0502020204030204" pitchFamily="34" charset="0"/>
              </a:rPr>
              <a:t>, Romania,</a:t>
            </a:r>
            <a:r>
              <a:rPr lang="ro-RO"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startAt="14"/>
            </a:pPr>
            <a:r>
              <a:rPr lang="ro-RO" dirty="0">
                <a:effectLst/>
                <a:latin typeface="Calibri" panose="020F0502020204030204" pitchFamily="34" charset="0"/>
                <a:ea typeface="Calibri" panose="020F0502020204030204" pitchFamily="34" charset="0"/>
                <a:cs typeface="Calibri" panose="020F0502020204030204" pitchFamily="34" charset="0"/>
              </a:rPr>
              <a:t>E. Toma, G. Stoian, A. </a:t>
            </a:r>
            <a:r>
              <a:rPr lang="ro-RO" dirty="0" err="1">
                <a:effectLst/>
                <a:latin typeface="Calibri" panose="020F0502020204030204" pitchFamily="34" charset="0"/>
                <a:ea typeface="Calibri" panose="020F0502020204030204" pitchFamily="34" charset="0"/>
                <a:cs typeface="Calibri" panose="020F0502020204030204" pitchFamily="34" charset="0"/>
              </a:rPr>
              <a:t>Sofronia</a:t>
            </a:r>
            <a:r>
              <a:rPr lang="ro-RO" dirty="0">
                <a:effectLst/>
                <a:latin typeface="Calibri" panose="020F0502020204030204" pitchFamily="34" charset="0"/>
                <a:ea typeface="Calibri" panose="020F0502020204030204" pitchFamily="34" charset="0"/>
                <a:cs typeface="Calibri" panose="020F0502020204030204" pitchFamily="34" charset="0"/>
              </a:rPr>
              <a:t>, S. Tănăsescu </a:t>
            </a:r>
            <a:r>
              <a:rPr lang="ro-RO" dirty="0" err="1">
                <a:effectLst/>
                <a:latin typeface="Calibri" panose="020F0502020204030204" pitchFamily="34" charset="0"/>
                <a:ea typeface="Calibri" panose="020F0502020204030204" pitchFamily="34" charset="0"/>
                <a:cs typeface="Calibri" panose="020F0502020204030204" pitchFamily="34" charset="0"/>
              </a:rPr>
              <a:t>and</a:t>
            </a:r>
            <a:r>
              <a:rPr lang="ro-RO" dirty="0">
                <a:effectLst/>
                <a:latin typeface="Calibri" panose="020F0502020204030204" pitchFamily="34" charset="0"/>
                <a:ea typeface="Calibri" panose="020F0502020204030204" pitchFamily="34" charset="0"/>
                <a:cs typeface="Calibri" panose="020F0502020204030204" pitchFamily="34" charset="0"/>
              </a:rPr>
              <a:t> F. Maxim, </a:t>
            </a:r>
            <a:r>
              <a:rPr lang="ro-RO" i="1" dirty="0" err="1">
                <a:effectLst/>
                <a:latin typeface="Calibri" panose="020F0502020204030204" pitchFamily="34" charset="0"/>
                <a:ea typeface="Calibri" panose="020F0502020204030204" pitchFamily="34" charset="0"/>
                <a:cs typeface="Calibri" panose="020F0502020204030204" pitchFamily="34" charset="0"/>
              </a:rPr>
              <a:t>Thermodynamic</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properties</a:t>
            </a:r>
            <a:r>
              <a:rPr lang="ro-RO" i="1" dirty="0">
                <a:effectLst/>
                <a:latin typeface="Calibri" panose="020F0502020204030204" pitchFamily="34" charset="0"/>
                <a:ea typeface="Calibri" panose="020F0502020204030204" pitchFamily="34" charset="0"/>
                <a:cs typeface="Calibri" panose="020F0502020204030204" pitchFamily="34" charset="0"/>
              </a:rPr>
              <a:t> of </a:t>
            </a:r>
            <a:r>
              <a:rPr lang="ro-RO" i="1" dirty="0" err="1">
                <a:effectLst/>
                <a:latin typeface="Calibri" panose="020F0502020204030204" pitchFamily="34" charset="0"/>
                <a:ea typeface="Calibri" panose="020F0502020204030204" pitchFamily="34" charset="0"/>
                <a:cs typeface="Calibri" panose="020F0502020204030204" pitchFamily="34" charset="0"/>
              </a:rPr>
              <a:t>the</a:t>
            </a:r>
            <a:r>
              <a:rPr lang="ro-RO" i="1" dirty="0">
                <a:effectLst/>
                <a:latin typeface="Calibri" panose="020F0502020204030204" pitchFamily="34" charset="0"/>
                <a:ea typeface="Calibri" panose="020F0502020204030204" pitchFamily="34" charset="0"/>
                <a:cs typeface="Calibri" panose="020F0502020204030204" pitchFamily="34" charset="0"/>
              </a:rPr>
              <a:t> carbon-</a:t>
            </a:r>
            <a:r>
              <a:rPr lang="ro-RO" i="1" dirty="0" err="1">
                <a:effectLst/>
                <a:latin typeface="Calibri" panose="020F0502020204030204" pitchFamily="34" charset="0"/>
                <a:ea typeface="Calibri" panose="020F0502020204030204" pitchFamily="34" charset="0"/>
                <a:cs typeface="Calibri" panose="020F0502020204030204" pitchFamily="34" charset="0"/>
              </a:rPr>
              <a:t>supported</a:t>
            </a:r>
            <a:r>
              <a:rPr lang="ro-RO" i="1" dirty="0">
                <a:effectLst/>
                <a:latin typeface="Calibri" panose="020F0502020204030204" pitchFamily="34" charset="0"/>
                <a:ea typeface="Calibri" panose="020F0502020204030204" pitchFamily="34" charset="0"/>
                <a:cs typeface="Calibri" panose="020F0502020204030204" pitchFamily="34" charset="0"/>
              </a:rPr>
              <a:t> zinc </a:t>
            </a:r>
            <a:r>
              <a:rPr lang="ro-RO" i="1" dirty="0" err="1">
                <a:effectLst/>
                <a:latin typeface="Calibri" panose="020F0502020204030204" pitchFamily="34" charset="0"/>
                <a:ea typeface="Calibri" panose="020F0502020204030204" pitchFamily="34" charset="0"/>
                <a:cs typeface="Calibri" panose="020F0502020204030204" pitchFamily="34" charset="0"/>
              </a:rPr>
              <a:t>oxide</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materials</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prepared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by</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water</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method</a:t>
            </a:r>
            <a:r>
              <a:rPr lang="ro-RO" dirty="0">
                <a:effectLst/>
                <a:latin typeface="Calibri" panose="020F0502020204030204" pitchFamily="34" charset="0"/>
                <a:ea typeface="Calibri" panose="020F0502020204030204" pitchFamily="34" charset="0"/>
                <a:cs typeface="Calibri" panose="020F0502020204030204" pitchFamily="34" charset="0"/>
              </a:rPr>
              <a:t>, International </a:t>
            </a:r>
            <a:r>
              <a:rPr lang="ro-RO" dirty="0" err="1">
                <a:effectLst/>
                <a:latin typeface="Calibri" panose="020F0502020204030204" pitchFamily="34" charset="0"/>
                <a:ea typeface="Calibri" panose="020F0502020204030204" pitchFamily="34" charset="0"/>
                <a:cs typeface="Calibri" panose="020F0502020204030204" pitchFamily="34" charset="0"/>
              </a:rPr>
              <a:t>Conference</a:t>
            </a:r>
            <a:r>
              <a:rPr lang="ro-RO" dirty="0">
                <a:effectLst/>
                <a:latin typeface="Calibri" panose="020F0502020204030204" pitchFamily="34" charset="0"/>
                <a:ea typeface="Calibri" panose="020F0502020204030204" pitchFamily="34" charset="0"/>
                <a:cs typeface="Calibri" panose="020F0502020204030204" pitchFamily="34" charset="0"/>
              </a:rPr>
              <a:t> of </a:t>
            </a:r>
            <a:r>
              <a:rPr lang="ro-RO" dirty="0" err="1">
                <a:effectLst/>
                <a:latin typeface="Calibri" panose="020F0502020204030204" pitchFamily="34" charset="0"/>
                <a:ea typeface="Calibri" panose="020F0502020204030204" pitchFamily="34" charset="0"/>
                <a:cs typeface="Calibri" panose="020F0502020204030204" pitchFamily="34" charset="0"/>
              </a:rPr>
              <a:t>Physical</a:t>
            </a:r>
            <a:r>
              <a:rPr lang="ro-RO"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cs typeface="Calibri" panose="020F0502020204030204" pitchFamily="34" charset="0"/>
              </a:rPr>
              <a:t>th</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edition</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September</a:t>
            </a:r>
            <a:r>
              <a:rPr lang="ro-RO" dirty="0">
                <a:effectLst/>
                <a:latin typeface="Calibri" panose="020F0502020204030204" pitchFamily="34" charset="0"/>
                <a:ea typeface="Calibri" panose="020F0502020204030204" pitchFamily="34" charset="0"/>
                <a:cs typeface="Calibri" panose="020F0502020204030204" pitchFamily="34" charset="0"/>
              </a:rPr>
              <a:t> 25-27, </a:t>
            </a:r>
            <a:r>
              <a:rPr lang="ro-RO" b="1" dirty="0">
                <a:effectLst/>
                <a:latin typeface="Calibri" panose="020F0502020204030204" pitchFamily="34" charset="0"/>
                <a:ea typeface="Calibri" panose="020F0502020204030204" pitchFamily="34" charset="0"/>
                <a:cs typeface="Calibri" panose="020F0502020204030204" pitchFamily="34" charset="0"/>
              </a:rPr>
              <a:t>2023</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Bucharest</a:t>
            </a:r>
            <a:r>
              <a:rPr lang="ro-RO" dirty="0">
                <a:effectLst/>
                <a:latin typeface="Calibri" panose="020F0502020204030204" pitchFamily="34" charset="0"/>
                <a:ea typeface="Calibri" panose="020F0502020204030204" pitchFamily="34" charset="0"/>
                <a:cs typeface="Calibri" panose="020F0502020204030204" pitchFamily="34" charset="0"/>
              </a:rPr>
              <a:t>, Romania,</a:t>
            </a:r>
            <a:r>
              <a:rPr lang="ro-RO"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1000"/>
              </a:spcAft>
              <a:buFont typeface="+mj-lt"/>
              <a:buAutoNum type="arabicPeriod" startAt="14"/>
            </a:pPr>
            <a:r>
              <a:rPr lang="ro-RO" dirty="0" err="1">
                <a:effectLst/>
                <a:latin typeface="Calibri" panose="020F0502020204030204" pitchFamily="34" charset="0"/>
                <a:ea typeface="Calibri" panose="020F0502020204030204" pitchFamily="34" charset="0"/>
                <a:cs typeface="Calibri" panose="020F0502020204030204" pitchFamily="34" charset="0"/>
              </a:rPr>
              <a:t>Sofronia</a:t>
            </a:r>
            <a:r>
              <a:rPr lang="ro-RO" dirty="0">
                <a:effectLst/>
                <a:latin typeface="Calibri" panose="020F0502020204030204" pitchFamily="34" charset="0"/>
                <a:ea typeface="Calibri" panose="020F0502020204030204" pitchFamily="34" charset="0"/>
                <a:cs typeface="Calibri" panose="020F0502020204030204" pitchFamily="34" charset="0"/>
              </a:rPr>
              <a:t> A., Toma E.-E., Stoian G.-Ş., Teodorescu F., Marinescu C., Tănăsescu S., Maxim F., </a:t>
            </a:r>
            <a:r>
              <a:rPr lang="ro-RO" i="1" dirty="0" err="1">
                <a:effectLst/>
                <a:latin typeface="Calibri" panose="020F0502020204030204" pitchFamily="34" charset="0"/>
                <a:ea typeface="Calibri" panose="020F0502020204030204" pitchFamily="34" charset="0"/>
                <a:cs typeface="Calibri" panose="020F0502020204030204" pitchFamily="34" charset="0"/>
              </a:rPr>
              <a:t>Thermodynamic</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properties</a:t>
            </a:r>
            <a:r>
              <a:rPr lang="ro-RO" i="1" dirty="0">
                <a:effectLst/>
                <a:latin typeface="Calibri" panose="020F0502020204030204" pitchFamily="34" charset="0"/>
                <a:ea typeface="Calibri" panose="020F0502020204030204" pitchFamily="34" charset="0"/>
                <a:cs typeface="Calibri" panose="020F0502020204030204" pitchFamily="34" charset="0"/>
              </a:rPr>
              <a:t> of zinc </a:t>
            </a:r>
            <a:r>
              <a:rPr lang="ro-RO" i="1" dirty="0" err="1">
                <a:effectLst/>
                <a:latin typeface="Calibri" panose="020F0502020204030204" pitchFamily="34" charset="0"/>
                <a:ea typeface="Calibri" panose="020F0502020204030204" pitchFamily="34" charset="0"/>
                <a:cs typeface="Calibri" panose="020F0502020204030204" pitchFamily="34" charset="0"/>
              </a:rPr>
              <a:t>oxide</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nanoparticles</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obtained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by</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i="1" dirty="0">
                <a:effectLst/>
                <a:latin typeface="Calibri" panose="020F0502020204030204" pitchFamily="34" charset="0"/>
                <a:ea typeface="Calibri" panose="020F0502020204030204" pitchFamily="34" charset="0"/>
                <a:cs typeface="Calibri" panose="020F0502020204030204" pitchFamily="34" charset="0"/>
              </a:rPr>
              <a:t> &amp; </a:t>
            </a:r>
            <a:r>
              <a:rPr lang="ro-RO" i="1" dirty="0" err="1">
                <a:effectLst/>
                <a:latin typeface="Calibri" panose="020F0502020204030204" pitchFamily="34" charset="0"/>
                <a:ea typeface="Calibri" panose="020F0502020204030204" pitchFamily="34" charset="0"/>
                <a:cs typeface="Calibri" panose="020F0502020204030204" pitchFamily="34" charset="0"/>
              </a:rPr>
              <a:t>classical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hydrothermal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synthesis</a:t>
            </a:r>
            <a:r>
              <a:rPr lang="ro-RO" dirty="0">
                <a:effectLst/>
                <a:latin typeface="Calibri" panose="020F0502020204030204" pitchFamily="34" charset="0"/>
                <a:ea typeface="Calibri" panose="020F0502020204030204" pitchFamily="34" charset="0"/>
                <a:cs typeface="Calibri" panose="020F0502020204030204" pitchFamily="34" charset="0"/>
              </a:rPr>
              <a:t>, International </a:t>
            </a:r>
            <a:r>
              <a:rPr lang="ro-RO" dirty="0" err="1">
                <a:effectLst/>
                <a:latin typeface="Calibri" panose="020F0502020204030204" pitchFamily="34" charset="0"/>
                <a:ea typeface="Calibri" panose="020F0502020204030204" pitchFamily="34" charset="0"/>
                <a:cs typeface="Calibri" panose="020F0502020204030204" pitchFamily="34" charset="0"/>
              </a:rPr>
              <a:t>Conference</a:t>
            </a:r>
            <a:r>
              <a:rPr lang="ro-RO" dirty="0">
                <a:effectLst/>
                <a:latin typeface="Calibri" panose="020F0502020204030204" pitchFamily="34" charset="0"/>
                <a:ea typeface="Calibri" panose="020F0502020204030204" pitchFamily="34" charset="0"/>
                <a:cs typeface="Calibri" panose="020F0502020204030204" pitchFamily="34" charset="0"/>
              </a:rPr>
              <a:t> of </a:t>
            </a:r>
            <a:r>
              <a:rPr lang="ro-RO" dirty="0" err="1">
                <a:effectLst/>
                <a:latin typeface="Calibri" panose="020F0502020204030204" pitchFamily="34" charset="0"/>
                <a:ea typeface="Calibri" panose="020F0502020204030204" pitchFamily="34" charset="0"/>
                <a:cs typeface="Calibri" panose="020F0502020204030204" pitchFamily="34" charset="0"/>
              </a:rPr>
              <a:t>Physical</a:t>
            </a:r>
            <a:r>
              <a:rPr lang="ro-RO"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cs typeface="Calibri" panose="020F0502020204030204" pitchFamily="34" charset="0"/>
              </a:rPr>
              <a:t>th</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edition</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September</a:t>
            </a:r>
            <a:r>
              <a:rPr lang="ro-RO" dirty="0">
                <a:effectLst/>
                <a:latin typeface="Calibri" panose="020F0502020204030204" pitchFamily="34" charset="0"/>
                <a:ea typeface="Calibri" panose="020F0502020204030204" pitchFamily="34" charset="0"/>
                <a:cs typeface="Calibri" panose="020F0502020204030204" pitchFamily="34" charset="0"/>
              </a:rPr>
              <a:t> 25-27, </a:t>
            </a:r>
            <a:r>
              <a:rPr lang="ro-RO" b="1" dirty="0">
                <a:effectLst/>
                <a:latin typeface="Calibri" panose="020F0502020204030204" pitchFamily="34" charset="0"/>
                <a:ea typeface="Calibri" panose="020F0502020204030204" pitchFamily="34" charset="0"/>
                <a:cs typeface="Calibri" panose="020F0502020204030204" pitchFamily="34" charset="0"/>
              </a:rPr>
              <a:t>2023</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Bucharest</a:t>
            </a:r>
            <a:r>
              <a:rPr lang="ro-RO" dirty="0">
                <a:effectLst/>
                <a:latin typeface="Calibri" panose="020F0502020204030204" pitchFamily="34" charset="0"/>
                <a:ea typeface="Calibri" panose="020F0502020204030204" pitchFamily="34" charset="0"/>
                <a:cs typeface="Calibri" panose="020F0502020204030204" pitchFamily="34" charset="0"/>
              </a:rPr>
              <a:t>, Romania,</a:t>
            </a:r>
            <a:r>
              <a:rPr lang="ro-RO"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14"/>
            </a:pPr>
            <a:r>
              <a:rPr lang="ro-RO" dirty="0">
                <a:effectLst/>
                <a:latin typeface="Calibri" panose="020F0502020204030204" pitchFamily="34" charset="0"/>
                <a:ea typeface="Calibri" panose="020F0502020204030204" pitchFamily="34" charset="0"/>
              </a:rPr>
              <a:t>Maxim F., Teodorescu F., </a:t>
            </a:r>
            <a:r>
              <a:rPr lang="ro-RO" dirty="0" err="1">
                <a:effectLst/>
                <a:latin typeface="Calibri" panose="020F0502020204030204" pitchFamily="34" charset="0"/>
                <a:ea typeface="Calibri" panose="020F0502020204030204" pitchFamily="34" charset="0"/>
              </a:rPr>
              <a:t>Sofronia</a:t>
            </a:r>
            <a:r>
              <a:rPr lang="ro-RO" dirty="0">
                <a:effectLst/>
                <a:latin typeface="Calibri" panose="020F0502020204030204" pitchFamily="34" charset="0"/>
                <a:ea typeface="Calibri" panose="020F0502020204030204" pitchFamily="34" charset="0"/>
              </a:rPr>
              <a:t> A., Toma E. E., Stoian G. Ş., Marinescu C., Tănăsescu S., </a:t>
            </a:r>
            <a:r>
              <a:rPr lang="ro-RO" i="1" dirty="0" err="1">
                <a:effectLst/>
                <a:latin typeface="Calibri" panose="020F0502020204030204" pitchFamily="34" charset="0"/>
                <a:ea typeface="Calibri" panose="020F0502020204030204" pitchFamily="34" charset="0"/>
              </a:rPr>
              <a:t>Thermodynamic</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stability</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evaluation</a:t>
            </a:r>
            <a:r>
              <a:rPr lang="ro-RO" i="1" dirty="0">
                <a:effectLst/>
                <a:latin typeface="Calibri" panose="020F0502020204030204" pitchFamily="34" charset="0"/>
                <a:ea typeface="Calibri" panose="020F0502020204030204" pitchFamily="34" charset="0"/>
              </a:rPr>
              <a:t> of carbon-</a:t>
            </a:r>
            <a:r>
              <a:rPr lang="ro-RO" i="1" dirty="0" err="1">
                <a:effectLst/>
                <a:latin typeface="Calibri" panose="020F0502020204030204" pitchFamily="34" charset="0"/>
                <a:ea typeface="Calibri" panose="020F0502020204030204" pitchFamily="34" charset="0"/>
              </a:rPr>
              <a:t>supported</a:t>
            </a:r>
            <a:r>
              <a:rPr lang="ro-RO" i="1" dirty="0">
                <a:effectLst/>
                <a:latin typeface="Calibri" panose="020F0502020204030204" pitchFamily="34" charset="0"/>
                <a:ea typeface="Calibri" panose="020F0502020204030204" pitchFamily="34" charset="0"/>
              </a:rPr>
              <a:t> metal </a:t>
            </a:r>
            <a:r>
              <a:rPr lang="ro-RO" i="1" dirty="0" err="1">
                <a:effectLst/>
                <a:latin typeface="Calibri" panose="020F0502020204030204" pitchFamily="34" charset="0"/>
                <a:ea typeface="Calibri" panose="020F0502020204030204" pitchFamily="34" charset="0"/>
              </a:rPr>
              <a:t>oxides</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under</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supercritical</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water</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conditions</a:t>
            </a:r>
            <a:r>
              <a:rPr lang="ro-RO" dirty="0">
                <a:effectLst/>
                <a:latin typeface="Calibri" panose="020F0502020204030204" pitchFamily="34" charset="0"/>
                <a:ea typeface="Calibri" panose="020F0502020204030204" pitchFamily="34" charset="0"/>
              </a:rPr>
              <a:t>, International </a:t>
            </a:r>
            <a:r>
              <a:rPr lang="ro-RO" dirty="0" err="1">
                <a:effectLst/>
                <a:latin typeface="Calibri" panose="020F0502020204030204" pitchFamily="34" charset="0"/>
                <a:ea typeface="Calibri" panose="020F0502020204030204" pitchFamily="34" charset="0"/>
              </a:rPr>
              <a:t>Conference</a:t>
            </a:r>
            <a:r>
              <a:rPr lang="ro-RO" dirty="0">
                <a:effectLst/>
                <a:latin typeface="Calibri" panose="020F0502020204030204" pitchFamily="34" charset="0"/>
                <a:ea typeface="Calibri" panose="020F0502020204030204" pitchFamily="34" charset="0"/>
              </a:rPr>
              <a:t> of </a:t>
            </a:r>
            <a:r>
              <a:rPr lang="ro-RO" dirty="0" err="1">
                <a:effectLst/>
                <a:latin typeface="Calibri" panose="020F0502020204030204" pitchFamily="34" charset="0"/>
                <a:ea typeface="Calibri" panose="020F0502020204030204" pitchFamily="34" charset="0"/>
              </a:rPr>
              <a:t>Physical</a:t>
            </a:r>
            <a:r>
              <a:rPr lang="ro-RO" dirty="0">
                <a:effectLst/>
                <a:latin typeface="Calibri" panose="020F0502020204030204" pitchFamily="34" charset="0"/>
                <a:ea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rPr>
              <a:t>th</a:t>
            </a:r>
            <a:r>
              <a:rPr lang="ro-RO" dirty="0">
                <a:effectLst/>
                <a:latin typeface="Calibri" panose="020F0502020204030204" pitchFamily="34" charset="0"/>
                <a:ea typeface="Calibri" panose="020F0502020204030204" pitchFamily="34" charset="0"/>
              </a:rPr>
              <a:t> </a:t>
            </a:r>
            <a:r>
              <a:rPr lang="ro-RO" dirty="0" err="1">
                <a:effectLst/>
                <a:latin typeface="Calibri" panose="020F0502020204030204" pitchFamily="34" charset="0"/>
                <a:ea typeface="Calibri" panose="020F0502020204030204" pitchFamily="34" charset="0"/>
              </a:rPr>
              <a:t>edition</a:t>
            </a:r>
            <a:r>
              <a:rPr lang="ro-RO" dirty="0">
                <a:effectLst/>
                <a:latin typeface="Calibri" panose="020F0502020204030204" pitchFamily="34" charset="0"/>
                <a:ea typeface="Calibri" panose="020F0502020204030204" pitchFamily="34" charset="0"/>
              </a:rPr>
              <a:t>, </a:t>
            </a:r>
            <a:r>
              <a:rPr lang="ro-RO" dirty="0" err="1">
                <a:effectLst/>
                <a:latin typeface="Calibri" panose="020F0502020204030204" pitchFamily="34" charset="0"/>
                <a:ea typeface="Calibri" panose="020F0502020204030204" pitchFamily="34" charset="0"/>
              </a:rPr>
              <a:t>September</a:t>
            </a:r>
            <a:r>
              <a:rPr lang="ro-RO" dirty="0">
                <a:effectLst/>
                <a:latin typeface="Calibri" panose="020F0502020204030204" pitchFamily="34" charset="0"/>
                <a:ea typeface="Calibri" panose="020F0502020204030204" pitchFamily="34" charset="0"/>
              </a:rPr>
              <a:t> 25-27, </a:t>
            </a:r>
            <a:r>
              <a:rPr lang="ro-RO" b="1" dirty="0">
                <a:effectLst/>
                <a:latin typeface="Calibri" panose="020F0502020204030204" pitchFamily="34" charset="0"/>
                <a:ea typeface="Calibri" panose="020F0502020204030204" pitchFamily="34" charset="0"/>
              </a:rPr>
              <a:t>2023</a:t>
            </a:r>
            <a:r>
              <a:rPr lang="ro-RO" dirty="0">
                <a:effectLst/>
                <a:latin typeface="Calibri" panose="020F0502020204030204" pitchFamily="34" charset="0"/>
                <a:ea typeface="Calibri" panose="020F0502020204030204" pitchFamily="34" charset="0"/>
              </a:rPr>
              <a:t>, </a:t>
            </a:r>
            <a:r>
              <a:rPr lang="ro-RO" dirty="0" err="1">
                <a:effectLst/>
                <a:latin typeface="Calibri" panose="020F0502020204030204" pitchFamily="34" charset="0"/>
                <a:ea typeface="Calibri" panose="020F0502020204030204" pitchFamily="34" charset="0"/>
              </a:rPr>
              <a:t>Bucharest</a:t>
            </a:r>
            <a:r>
              <a:rPr lang="ro-RO" dirty="0">
                <a:effectLst/>
                <a:latin typeface="Calibri" panose="020F0502020204030204" pitchFamily="34" charset="0"/>
                <a:ea typeface="Calibri" panose="020F0502020204030204" pitchFamily="34" charset="0"/>
              </a:rPr>
              <a:t>, Romania,</a:t>
            </a:r>
            <a:r>
              <a:rPr lang="ro-RO" b="1" i="1" u="sng" dirty="0">
                <a:effectLst/>
                <a:latin typeface="Calibri" panose="020F0502020204030204" pitchFamily="34" charset="0"/>
                <a:ea typeface="Calibri" panose="020F0502020204030204" pitchFamily="34" charset="0"/>
              </a:rPr>
              <a:t> </a:t>
            </a:r>
            <a:r>
              <a:rPr lang="ro-RO" b="1" i="1" u="sng" dirty="0" err="1">
                <a:effectLst/>
                <a:latin typeface="Calibri" panose="020F0502020204030204" pitchFamily="34" charset="0"/>
                <a:ea typeface="Calibri" panose="020F0502020204030204" pitchFamily="34" charset="0"/>
              </a:rPr>
              <a:t>Keynote</a:t>
            </a:r>
            <a:r>
              <a:rPr lang="ro-RO" b="1" i="1" u="sng" dirty="0">
                <a:effectLst/>
                <a:latin typeface="Calibri" panose="020F0502020204030204" pitchFamily="34" charset="0"/>
                <a:ea typeface="Calibri" panose="020F0502020204030204" pitchFamily="34" charset="0"/>
              </a:rPr>
              <a:t> </a:t>
            </a:r>
            <a:r>
              <a:rPr lang="ro-RO" b="1" i="1" u="sng" dirty="0" err="1">
                <a:effectLst/>
                <a:latin typeface="Calibri" panose="020F0502020204030204" pitchFamily="34" charset="0"/>
                <a:ea typeface="Calibri" panose="020F0502020204030204" pitchFamily="34" charset="0"/>
              </a:rPr>
              <a:t>presentation</a:t>
            </a:r>
            <a:r>
              <a:rPr lang="ro-RO" dirty="0">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95279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AF2458-635C-4CA1-9986-E8E14F20DDCC}"/>
              </a:ext>
            </a:extLst>
          </p:cNvPr>
          <p:cNvSpPr>
            <a:spLocks noGrp="1"/>
          </p:cNvSpPr>
          <p:nvPr>
            <p:ph type="sldNum" sz="quarter" idx="12"/>
          </p:nvPr>
        </p:nvSpPr>
        <p:spPr/>
        <p:txBody>
          <a:bodyPr/>
          <a:lstStyle/>
          <a:p>
            <a:fld id="{4FA1F649-E8C5-4AAF-91FF-62678AC0C0C0}" type="slidenum">
              <a:rPr lang="en-US" smtClean="0"/>
              <a:pPr/>
              <a:t>18</a:t>
            </a:fld>
            <a:endParaRPr lang="en-US"/>
          </a:p>
        </p:txBody>
      </p:sp>
    </p:spTree>
    <p:extLst>
      <p:ext uri="{BB962C8B-B14F-4D97-AF65-F5344CB8AC3E}">
        <p14:creationId xmlns:p14="http://schemas.microsoft.com/office/powerpoint/2010/main" val="31864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1" y="2802849"/>
            <a:ext cx="9144001" cy="1470025"/>
          </a:xfrm>
        </p:spPr>
        <p:txBody>
          <a:bodyPr>
            <a:noAutofit/>
          </a:bodyPr>
          <a:lstStyle/>
          <a:p>
            <a:br>
              <a:rPr lang="en-US" sz="3500" dirty="0">
                <a:latin typeface="+mn-lt"/>
              </a:rPr>
            </a:br>
            <a:r>
              <a:rPr lang="en-US" sz="3500" dirty="0">
                <a:latin typeface="+mn-lt"/>
              </a:rPr>
              <a:t> </a:t>
            </a:r>
            <a:r>
              <a:rPr lang="it-IT" sz="3500" b="1" dirty="0">
                <a:latin typeface="+mn-lt"/>
              </a:rPr>
              <a:t>OXIZI METALICI PE SUPORT DE CARBON PRODUSI PRIN METODA IMPREGNARII IN CONDITII SUPERCRITICE ALE APEI</a:t>
            </a:r>
            <a:br>
              <a:rPr lang="en-US" sz="3500" b="1" dirty="0">
                <a:latin typeface="+mn-lt"/>
              </a:rPr>
            </a:br>
            <a:r>
              <a:rPr lang="en-US" sz="3500" b="1" dirty="0">
                <a:latin typeface="+mn-lt"/>
              </a:rPr>
              <a:t>(</a:t>
            </a:r>
            <a:r>
              <a:rPr lang="en-US" sz="3500" b="1" dirty="0" err="1">
                <a:latin typeface="+mn-lt"/>
              </a:rPr>
              <a:t>acronim</a:t>
            </a:r>
            <a:r>
              <a:rPr lang="en-US" sz="3500" b="1" dirty="0">
                <a:latin typeface="+mn-lt"/>
              </a:rPr>
              <a:t> </a:t>
            </a:r>
            <a:r>
              <a:rPr lang="en-US" sz="3500" b="1" dirty="0">
                <a:solidFill>
                  <a:schemeClr val="accent1"/>
                </a:solidFill>
                <a:latin typeface="+mn-lt"/>
              </a:rPr>
              <a:t>APASUPER</a:t>
            </a:r>
            <a:r>
              <a:rPr lang="en-US" sz="3500" b="1" dirty="0">
                <a:latin typeface="+mn-lt"/>
              </a:rPr>
              <a:t>) </a:t>
            </a:r>
            <a:endParaRPr lang="en-US" sz="3500" dirty="0">
              <a:latin typeface="+mn-lt"/>
            </a:endParaRPr>
          </a:p>
        </p:txBody>
      </p:sp>
      <p:sp>
        <p:nvSpPr>
          <p:cNvPr id="3" name="Subtitle 2"/>
          <p:cNvSpPr>
            <a:spLocks noGrp="1"/>
          </p:cNvSpPr>
          <p:nvPr>
            <p:ph type="subTitle" idx="1"/>
          </p:nvPr>
        </p:nvSpPr>
        <p:spPr>
          <a:xfrm>
            <a:off x="2894681" y="5290851"/>
            <a:ext cx="6400800" cy="1295400"/>
          </a:xfrm>
        </p:spPr>
        <p:txBody>
          <a:bodyPr>
            <a:normAutofit fontScale="92500"/>
          </a:bodyPr>
          <a:lstStyle/>
          <a:p>
            <a:r>
              <a:rPr lang="en-US" sz="2800" dirty="0"/>
              <a:t>Director </a:t>
            </a:r>
            <a:r>
              <a:rPr lang="en-US" sz="2800" dirty="0" err="1"/>
              <a:t>proiect</a:t>
            </a:r>
            <a:r>
              <a:rPr lang="en-US" sz="2800" dirty="0"/>
              <a:t>: Dr. Florentina Violeta MAXIM </a:t>
            </a:r>
          </a:p>
          <a:p>
            <a:r>
              <a:rPr lang="en-US" sz="2800" dirty="0"/>
              <a:t>04.01.2021 – 31.12.2023</a:t>
            </a:r>
          </a:p>
        </p:txBody>
      </p:sp>
      <p:sp>
        <p:nvSpPr>
          <p:cNvPr id="5" name="Rectangle 4"/>
          <p:cNvSpPr/>
          <p:nvPr/>
        </p:nvSpPr>
        <p:spPr>
          <a:xfrm>
            <a:off x="2050979" y="1288984"/>
            <a:ext cx="8077200" cy="1200329"/>
          </a:xfrm>
          <a:prstGeom prst="rect">
            <a:avLst/>
          </a:prstGeom>
        </p:spPr>
        <p:txBody>
          <a:bodyPr wrap="square">
            <a:spAutoFit/>
          </a:bodyPr>
          <a:lstStyle/>
          <a:p>
            <a:pPr algn="ctr"/>
            <a:r>
              <a:rPr lang="en-US" sz="2400" dirty="0"/>
              <a:t>P4 – </a:t>
            </a:r>
            <a:r>
              <a:rPr lang="en-US" sz="2400" dirty="0" err="1"/>
              <a:t>Cercetare</a:t>
            </a:r>
            <a:r>
              <a:rPr lang="en-US" sz="2400" dirty="0"/>
              <a:t> </a:t>
            </a:r>
            <a:r>
              <a:rPr lang="en-US" sz="2400" dirty="0" err="1"/>
              <a:t>Fundamentala</a:t>
            </a:r>
            <a:r>
              <a:rPr lang="en-US" sz="2400" dirty="0"/>
              <a:t> </a:t>
            </a:r>
            <a:r>
              <a:rPr lang="en-US" sz="2400" dirty="0" err="1"/>
              <a:t>si</a:t>
            </a:r>
            <a:r>
              <a:rPr lang="en-US" sz="2400" dirty="0"/>
              <a:t> de </a:t>
            </a:r>
            <a:r>
              <a:rPr lang="en-US" sz="2400" dirty="0" err="1"/>
              <a:t>Frontiera</a:t>
            </a:r>
            <a:endParaRPr lang="en-US" sz="2400" dirty="0"/>
          </a:p>
          <a:p>
            <a:pPr algn="ctr"/>
            <a:r>
              <a:rPr lang="en-US" sz="2400" dirty="0" err="1"/>
              <a:t>Proiect</a:t>
            </a:r>
            <a:r>
              <a:rPr lang="en-US" sz="2400" dirty="0"/>
              <a:t> de </a:t>
            </a:r>
            <a:r>
              <a:rPr lang="en-US" sz="2400" dirty="0" err="1"/>
              <a:t>Cercetare</a:t>
            </a:r>
            <a:r>
              <a:rPr lang="en-US" sz="2400" dirty="0"/>
              <a:t> </a:t>
            </a:r>
            <a:r>
              <a:rPr lang="en-US" sz="2400" dirty="0" err="1"/>
              <a:t>Exploratorie</a:t>
            </a:r>
            <a:r>
              <a:rPr lang="en-US" sz="2400" dirty="0"/>
              <a:t>(PCE), </a:t>
            </a:r>
          </a:p>
          <a:p>
            <a:pPr algn="ctr"/>
            <a:r>
              <a:rPr lang="en-US" sz="2400" dirty="0"/>
              <a:t>PN-III-P4-ID-PCE-2020-1241; Contract nr. 111/2021 </a:t>
            </a:r>
          </a:p>
        </p:txBody>
      </p:sp>
      <p:pic>
        <p:nvPicPr>
          <p:cNvPr id="6" name="Picture 5"/>
          <p:cNvPicPr>
            <a:picLocks noChangeAspect="1"/>
          </p:cNvPicPr>
          <p:nvPr/>
        </p:nvPicPr>
        <p:blipFill>
          <a:blip r:embed="rId2" cstate="print"/>
          <a:srcRect/>
          <a:stretch>
            <a:fillRect/>
          </a:stretch>
        </p:blipFill>
        <p:spPr bwMode="auto">
          <a:xfrm>
            <a:off x="1860945" y="152400"/>
            <a:ext cx="1175657" cy="109728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541008" y="154239"/>
            <a:ext cx="2944368" cy="10515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74348"/>
          <a:stretch>
            <a:fillRect/>
          </a:stretch>
        </p:blipFill>
        <p:spPr bwMode="auto">
          <a:xfrm>
            <a:off x="7071912" y="119349"/>
            <a:ext cx="1159211" cy="1097280"/>
          </a:xfrm>
          <a:prstGeom prst="rect">
            <a:avLst/>
          </a:prstGeom>
          <a:noFill/>
          <a:ln w="9525">
            <a:noFill/>
            <a:miter lim="800000"/>
            <a:headEnd/>
            <a:tailEnd/>
          </a:ln>
        </p:spPr>
      </p:pic>
      <p:pic>
        <p:nvPicPr>
          <p:cNvPr id="9" name="Picture 8" descr="Sigla Academie"/>
          <p:cNvPicPr>
            <a:picLocks noChangeAspect="1"/>
          </p:cNvPicPr>
          <p:nvPr/>
        </p:nvPicPr>
        <p:blipFill>
          <a:blip r:embed="rId5" cstate="print"/>
          <a:srcRect/>
          <a:stretch>
            <a:fillRect/>
          </a:stretch>
        </p:blipFill>
        <p:spPr bwMode="auto">
          <a:xfrm>
            <a:off x="9187162" y="135869"/>
            <a:ext cx="1175657" cy="10972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59" y="261902"/>
            <a:ext cx="8229600" cy="715963"/>
          </a:xfrm>
        </p:spPr>
        <p:txBody>
          <a:bodyPr>
            <a:normAutofit/>
          </a:bodyPr>
          <a:lstStyle/>
          <a:p>
            <a:pPr algn="l"/>
            <a:r>
              <a:rPr lang="en-US" sz="3200" dirty="0"/>
              <a:t>Summary </a:t>
            </a:r>
          </a:p>
        </p:txBody>
      </p:sp>
      <p:sp>
        <p:nvSpPr>
          <p:cNvPr id="3" name="Content Placeholder 2"/>
          <p:cNvSpPr>
            <a:spLocks noGrp="1"/>
          </p:cNvSpPr>
          <p:nvPr>
            <p:ph idx="1"/>
          </p:nvPr>
        </p:nvSpPr>
        <p:spPr>
          <a:xfrm>
            <a:off x="647700" y="1051072"/>
            <a:ext cx="10896600" cy="5211763"/>
          </a:xfrm>
        </p:spPr>
        <p:txBody>
          <a:bodyPr>
            <a:noAutofit/>
          </a:bodyPr>
          <a:lstStyle/>
          <a:p>
            <a:pPr marL="0" indent="0" algn="just">
              <a:lnSpc>
                <a:spcPct val="150000"/>
              </a:lnSpc>
              <a:spcBef>
                <a:spcPts val="0"/>
              </a:spcBef>
              <a:buNone/>
            </a:pPr>
            <a:r>
              <a:rPr lang="en-US" sz="1700" dirty="0"/>
              <a:t>The </a:t>
            </a:r>
            <a:r>
              <a:rPr lang="en-US" sz="1700" b="1" dirty="0"/>
              <a:t>APASUPER</a:t>
            </a:r>
            <a:r>
              <a:rPr lang="en-US" sz="1700" dirty="0"/>
              <a:t> project </a:t>
            </a:r>
            <a:r>
              <a:rPr lang="en-US" sz="1700" b="1" dirty="0"/>
              <a:t>deals with preparation, characterization and testing</a:t>
            </a:r>
            <a:r>
              <a:rPr lang="en-US" sz="1700" dirty="0"/>
              <a:t> supported metal oxides (</a:t>
            </a:r>
            <a:r>
              <a:rPr lang="en-US" sz="1700" dirty="0" err="1"/>
              <a:t>Me</a:t>
            </a:r>
            <a:r>
              <a:rPr lang="en-US" sz="1700" baseline="-25000" dirty="0" err="1"/>
              <a:t>x</a:t>
            </a:r>
            <a:r>
              <a:rPr lang="en-US" sz="1700" dirty="0" err="1"/>
              <a:t>O</a:t>
            </a:r>
            <a:r>
              <a:rPr lang="en-US" sz="1700" baseline="-25000" dirty="0" err="1"/>
              <a:t>y</a:t>
            </a:r>
            <a:r>
              <a:rPr lang="en-US" sz="1700" dirty="0"/>
              <a:t>) to be used as </a:t>
            </a:r>
            <a:r>
              <a:rPr lang="en-US" sz="1700" b="1" dirty="0"/>
              <a:t>sorbent materials</a:t>
            </a:r>
            <a:r>
              <a:rPr lang="en-US" sz="1700" dirty="0"/>
              <a:t> </a:t>
            </a:r>
            <a:r>
              <a:rPr lang="en-US" sz="1700" b="1" dirty="0"/>
              <a:t>in separation processes carried out under supercritical water (scH</a:t>
            </a:r>
            <a:r>
              <a:rPr lang="en-US" sz="1700" b="1" baseline="-25000" dirty="0"/>
              <a:t>2</a:t>
            </a:r>
            <a:r>
              <a:rPr lang="en-US" sz="1700" b="1" dirty="0"/>
              <a:t>O) conditions</a:t>
            </a:r>
            <a:r>
              <a:rPr lang="en-US" sz="1700" dirty="0"/>
              <a:t>. The one-step preparation method (continuous scH</a:t>
            </a:r>
            <a:r>
              <a:rPr lang="en-US" sz="1700" baseline="-25000" dirty="0"/>
              <a:t>2</a:t>
            </a:r>
            <a:r>
              <a:rPr lang="en-US" sz="1700" dirty="0"/>
              <a:t>O impregnation of metal oxides on carbon) is here presented as novelty. It will be developed by combining the available knowledge with the very recent information on the coexistence of gas- and liquid-like phases, observable when scH</a:t>
            </a:r>
            <a:r>
              <a:rPr lang="en-US" sz="1700" baseline="-25000" dirty="0"/>
              <a:t>2</a:t>
            </a:r>
            <a:r>
              <a:rPr lang="en-US" sz="1700" dirty="0"/>
              <a:t>O interacts with porous carbon (Maxim et al. Nat. </a:t>
            </a:r>
            <a:r>
              <a:rPr lang="en-US" sz="1700" dirty="0" err="1"/>
              <a:t>Comms</a:t>
            </a:r>
            <a:r>
              <a:rPr lang="en-US" sz="1700" dirty="0"/>
              <a:t>. 2019). The project has both an </a:t>
            </a:r>
            <a:r>
              <a:rPr lang="en-US" sz="1700" b="1" dirty="0"/>
              <a:t>exploratory and an inter-disciplinary character</a:t>
            </a:r>
            <a:r>
              <a:rPr lang="en-US" sz="1700" dirty="0"/>
              <a:t> and aims to be the first step towards </a:t>
            </a:r>
            <a:r>
              <a:rPr lang="en-US" sz="1700" b="1" dirty="0"/>
              <a:t>long-term collaboration between </a:t>
            </a:r>
            <a:r>
              <a:rPr lang="en-US" sz="1700" dirty="0"/>
              <a:t>the Institute of Physical Chemistry, Romania (host </a:t>
            </a:r>
            <a:r>
              <a:rPr lang="en-US" sz="1700" b="1" dirty="0"/>
              <a:t>ICF-RO</a:t>
            </a:r>
            <a:r>
              <a:rPr lang="en-US" sz="1700" dirty="0"/>
              <a:t>) and Paul </a:t>
            </a:r>
            <a:r>
              <a:rPr lang="en-US" sz="1700" dirty="0" err="1"/>
              <a:t>Scherrer</a:t>
            </a:r>
            <a:r>
              <a:rPr lang="en-US" sz="1700" dirty="0"/>
              <a:t> Institute, Switzerland (main partner </a:t>
            </a:r>
            <a:r>
              <a:rPr lang="en-US" sz="1700" b="1" dirty="0"/>
              <a:t>PSI-CH</a:t>
            </a:r>
            <a:r>
              <a:rPr lang="en-US" sz="1700" dirty="0"/>
              <a:t>). During the research stages at the Swiss partner, cutting-edge research will be performed at PSI’s large-scale facilities using neutron/synchrotron radiation. In this way, the project will contribute to spread the excellence within Europe by bringing the scH</a:t>
            </a:r>
            <a:r>
              <a:rPr lang="en-US" sz="1700" baseline="-25000" dirty="0"/>
              <a:t>2</a:t>
            </a:r>
            <a:r>
              <a:rPr lang="en-US" sz="1700" dirty="0"/>
              <a:t>O science to the attention of the Romanian research community. The </a:t>
            </a:r>
            <a:r>
              <a:rPr lang="en-US" sz="1700" b="1" dirty="0"/>
              <a:t>materials</a:t>
            </a:r>
            <a:r>
              <a:rPr lang="en-US" sz="1700" dirty="0"/>
              <a:t> prepared, characterized and tested during this project </a:t>
            </a:r>
            <a:r>
              <a:rPr lang="en-US" sz="1700" b="1" dirty="0"/>
              <a:t>might contribute to the implementation at large-scale of the promising scH</a:t>
            </a:r>
            <a:r>
              <a:rPr lang="en-US" sz="1700" b="1" baseline="-25000" dirty="0"/>
              <a:t>2</a:t>
            </a:r>
            <a:r>
              <a:rPr lang="en-US" sz="1700" b="1" dirty="0"/>
              <a:t>O technologies</a:t>
            </a:r>
            <a:r>
              <a:rPr lang="en-US" sz="1700" dirty="0"/>
              <a:t>, which can in turn help to achieve the 6</a:t>
            </a:r>
            <a:r>
              <a:rPr lang="en-US" sz="1700" baseline="30000" dirty="0"/>
              <a:t>th</a:t>
            </a:r>
            <a:r>
              <a:rPr lang="en-US" sz="1700" dirty="0"/>
              <a:t> (clean water and sanitation) and the 7</a:t>
            </a:r>
            <a:r>
              <a:rPr lang="en-US" sz="1700" baseline="30000" dirty="0"/>
              <a:t>th</a:t>
            </a:r>
            <a:r>
              <a:rPr lang="en-US" sz="1700" dirty="0"/>
              <a:t> (affordable and clean energy) Sustainable Development Goals on UN’s new 2030 agenda.</a:t>
            </a:r>
          </a:p>
        </p:txBody>
      </p:sp>
      <p:pic>
        <p:nvPicPr>
          <p:cNvPr id="4" name="Picture 3" descr="LogoAPASUPER_FM090621.png"/>
          <p:cNvPicPr>
            <a:picLocks noChangeAspect="1"/>
          </p:cNvPicPr>
          <p:nvPr/>
        </p:nvPicPr>
        <p:blipFill>
          <a:blip r:embed="rId2" cstate="print"/>
          <a:stretch>
            <a:fillRect/>
          </a:stretch>
        </p:blipFill>
        <p:spPr>
          <a:xfrm>
            <a:off x="8788714" y="13"/>
            <a:ext cx="1874291" cy="979137"/>
          </a:xfrm>
          <a:prstGeom prst="rect">
            <a:avLst/>
          </a:prstGeom>
        </p:spPr>
      </p:pic>
      <p:sp>
        <p:nvSpPr>
          <p:cNvPr id="5" name="Slide Number Placeholder 4">
            <a:extLst>
              <a:ext uri="{FF2B5EF4-FFF2-40B4-BE49-F238E27FC236}">
                <a16:creationId xmlns:a16="http://schemas.microsoft.com/office/drawing/2014/main" id="{1E310495-0BE6-4CDB-97EE-7C1C750A0B32}"/>
              </a:ext>
            </a:extLst>
          </p:cNvPr>
          <p:cNvSpPr>
            <a:spLocks noGrp="1"/>
          </p:cNvSpPr>
          <p:nvPr>
            <p:ph type="sldNum" sz="quarter" idx="12"/>
          </p:nvPr>
        </p:nvSpPr>
        <p:spPr/>
        <p:txBody>
          <a:bodyPr/>
          <a:lstStyle/>
          <a:p>
            <a:fld id="{4FA1F649-E8C5-4AAF-91FF-62678AC0C0C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15" y="305420"/>
            <a:ext cx="8229600" cy="715963"/>
          </a:xfrm>
        </p:spPr>
        <p:txBody>
          <a:bodyPr>
            <a:normAutofit/>
          </a:bodyPr>
          <a:lstStyle/>
          <a:p>
            <a:pPr algn="l"/>
            <a:r>
              <a:rPr lang="en-US" sz="3200" dirty="0" err="1"/>
              <a:t>Rezumat</a:t>
            </a:r>
            <a:r>
              <a:rPr lang="en-US" sz="3200" dirty="0"/>
              <a:t> </a:t>
            </a:r>
          </a:p>
        </p:txBody>
      </p:sp>
      <p:sp>
        <p:nvSpPr>
          <p:cNvPr id="3" name="Content Placeholder 2"/>
          <p:cNvSpPr>
            <a:spLocks noGrp="1"/>
          </p:cNvSpPr>
          <p:nvPr>
            <p:ph idx="1"/>
          </p:nvPr>
        </p:nvSpPr>
        <p:spPr>
          <a:xfrm>
            <a:off x="685800" y="1050964"/>
            <a:ext cx="10820400" cy="5211763"/>
          </a:xfrm>
        </p:spPr>
        <p:txBody>
          <a:bodyPr>
            <a:noAutofit/>
          </a:bodyPr>
          <a:lstStyle/>
          <a:p>
            <a:pPr marL="0" indent="0" algn="just">
              <a:lnSpc>
                <a:spcPct val="150000"/>
              </a:lnSpc>
              <a:spcBef>
                <a:spcPts val="0"/>
              </a:spcBef>
              <a:buNone/>
            </a:pPr>
            <a:r>
              <a:rPr lang="en-US" sz="1800" dirty="0" err="1"/>
              <a:t>Proiectul</a:t>
            </a:r>
            <a:r>
              <a:rPr lang="en-US" sz="1800" dirty="0"/>
              <a:t> APASUPER </a:t>
            </a:r>
            <a:r>
              <a:rPr lang="en-US" sz="1800" dirty="0" err="1"/>
              <a:t>este</a:t>
            </a:r>
            <a:r>
              <a:rPr lang="en-US" sz="1800" dirty="0"/>
              <a:t> </a:t>
            </a:r>
            <a:r>
              <a:rPr lang="en-US" sz="1800" dirty="0" err="1"/>
              <a:t>dedicat</a:t>
            </a:r>
            <a:r>
              <a:rPr lang="en-US" sz="1800" dirty="0"/>
              <a:t> </a:t>
            </a:r>
            <a:r>
              <a:rPr lang="en-US" sz="1800" dirty="0" err="1"/>
              <a:t>prepararii</a:t>
            </a:r>
            <a:r>
              <a:rPr lang="en-US" sz="1800" dirty="0"/>
              <a:t>, </a:t>
            </a:r>
            <a:r>
              <a:rPr lang="en-US" sz="1800" dirty="0" err="1"/>
              <a:t>caracterizarii</a:t>
            </a:r>
            <a:r>
              <a:rPr lang="en-US" sz="1800" dirty="0"/>
              <a:t> </a:t>
            </a:r>
            <a:r>
              <a:rPr lang="en-US" sz="1800" dirty="0" err="1"/>
              <a:t>si</a:t>
            </a:r>
            <a:r>
              <a:rPr lang="en-US" sz="1800" dirty="0"/>
              <a:t> </a:t>
            </a:r>
            <a:r>
              <a:rPr lang="en-US" sz="1800" dirty="0" err="1"/>
              <a:t>testarii</a:t>
            </a:r>
            <a:r>
              <a:rPr lang="en-US" sz="1800" dirty="0"/>
              <a:t> </a:t>
            </a:r>
            <a:r>
              <a:rPr lang="en-US" sz="1800" dirty="0" err="1"/>
              <a:t>oxizilor</a:t>
            </a:r>
            <a:r>
              <a:rPr lang="en-US" sz="1800" dirty="0"/>
              <a:t> </a:t>
            </a:r>
            <a:r>
              <a:rPr lang="en-US" sz="1800" dirty="0" err="1"/>
              <a:t>metalici</a:t>
            </a:r>
            <a:r>
              <a:rPr lang="en-US" sz="1800" dirty="0"/>
              <a:t> pe </a:t>
            </a:r>
            <a:r>
              <a:rPr lang="en-US" sz="1800" dirty="0" err="1"/>
              <a:t>suport</a:t>
            </a:r>
            <a:r>
              <a:rPr lang="en-US" sz="1800" dirty="0"/>
              <a:t>, ca </a:t>
            </a:r>
            <a:r>
              <a:rPr lang="en-US" sz="1800" dirty="0" err="1"/>
              <a:t>materiale</a:t>
            </a:r>
            <a:r>
              <a:rPr lang="en-US" sz="1800" dirty="0"/>
              <a:t> </a:t>
            </a:r>
            <a:r>
              <a:rPr lang="en-US" sz="1800" dirty="0" err="1"/>
              <a:t>adsorbante</a:t>
            </a:r>
            <a:r>
              <a:rPr lang="en-US" sz="1800" dirty="0"/>
              <a:t> in </a:t>
            </a:r>
            <a:r>
              <a:rPr lang="en-US" sz="1800" dirty="0" err="1"/>
              <a:t>procesele</a:t>
            </a:r>
            <a:r>
              <a:rPr lang="en-US" sz="1800" dirty="0"/>
              <a:t> de </a:t>
            </a:r>
            <a:r>
              <a:rPr lang="en-US" sz="1800" dirty="0" err="1"/>
              <a:t>separare</a:t>
            </a:r>
            <a:r>
              <a:rPr lang="en-US" sz="1800" dirty="0"/>
              <a:t> </a:t>
            </a:r>
            <a:r>
              <a:rPr lang="en-US" sz="1800" dirty="0" err="1"/>
              <a:t>ce</a:t>
            </a:r>
            <a:r>
              <a:rPr lang="en-US" sz="1800" dirty="0"/>
              <a:t> au loc in </a:t>
            </a:r>
            <a:r>
              <a:rPr lang="en-US" sz="1800" dirty="0" err="1"/>
              <a:t>conditii</a:t>
            </a:r>
            <a:r>
              <a:rPr lang="en-US" sz="1800" dirty="0"/>
              <a:t> </a:t>
            </a:r>
            <a:r>
              <a:rPr lang="en-US" sz="1800" dirty="0" err="1"/>
              <a:t>supercritice</a:t>
            </a:r>
            <a:r>
              <a:rPr lang="en-US" sz="1800" dirty="0"/>
              <a:t> ale </a:t>
            </a:r>
            <a:r>
              <a:rPr lang="en-US" sz="1800" dirty="0" err="1"/>
              <a:t>apei</a:t>
            </a:r>
            <a:r>
              <a:rPr lang="en-US" sz="1800" dirty="0"/>
              <a:t> (scH</a:t>
            </a:r>
            <a:r>
              <a:rPr lang="en-US" sz="1800" baseline="-25000" dirty="0"/>
              <a:t>2</a:t>
            </a:r>
            <a:r>
              <a:rPr lang="en-US" sz="1800" dirty="0"/>
              <a:t>O). </a:t>
            </a:r>
            <a:r>
              <a:rPr lang="en-US" sz="1800" dirty="0" err="1"/>
              <a:t>Metoda</a:t>
            </a:r>
            <a:r>
              <a:rPr lang="en-US" sz="1800" dirty="0"/>
              <a:t> de </a:t>
            </a:r>
            <a:r>
              <a:rPr lang="en-US" sz="1800" dirty="0" err="1"/>
              <a:t>sinteza</a:t>
            </a:r>
            <a:r>
              <a:rPr lang="en-US" sz="1800" dirty="0"/>
              <a:t> </a:t>
            </a:r>
            <a:r>
              <a:rPr lang="en-US" sz="1800" dirty="0" err="1"/>
              <a:t>intr</a:t>
            </a:r>
            <a:r>
              <a:rPr lang="en-US" sz="1800" dirty="0"/>
              <a:t>-o </a:t>
            </a:r>
            <a:r>
              <a:rPr lang="en-US" sz="1800" dirty="0" err="1"/>
              <a:t>singura</a:t>
            </a:r>
            <a:r>
              <a:rPr lang="en-US" sz="1800" dirty="0"/>
              <a:t> </a:t>
            </a:r>
            <a:r>
              <a:rPr lang="en-US" sz="1800" dirty="0" err="1"/>
              <a:t>etapa</a:t>
            </a:r>
            <a:r>
              <a:rPr lang="en-US" sz="1800" dirty="0"/>
              <a:t> (</a:t>
            </a:r>
            <a:r>
              <a:rPr lang="en-US" sz="1800" dirty="0" err="1"/>
              <a:t>impregnare</a:t>
            </a:r>
            <a:r>
              <a:rPr lang="en-US" sz="1800" dirty="0"/>
              <a:t> continua a </a:t>
            </a:r>
            <a:r>
              <a:rPr lang="en-US" sz="1800" dirty="0" err="1"/>
              <a:t>oxizilor</a:t>
            </a:r>
            <a:r>
              <a:rPr lang="en-US" sz="1800" dirty="0"/>
              <a:t> </a:t>
            </a:r>
            <a:r>
              <a:rPr lang="en-US" sz="1800" dirty="0" err="1"/>
              <a:t>metalici</a:t>
            </a:r>
            <a:r>
              <a:rPr lang="en-US" sz="1800" dirty="0"/>
              <a:t> pe carbon, in </a:t>
            </a:r>
            <a:r>
              <a:rPr lang="en-US" sz="1800" dirty="0" err="1"/>
              <a:t>conditii</a:t>
            </a:r>
            <a:r>
              <a:rPr lang="en-US" sz="1800" dirty="0"/>
              <a:t> scH</a:t>
            </a:r>
            <a:r>
              <a:rPr lang="en-US" sz="1800" baseline="-25000" dirty="0"/>
              <a:t>2</a:t>
            </a:r>
            <a:r>
              <a:rPr lang="en-US" sz="1800" dirty="0"/>
              <a:t>O) </a:t>
            </a:r>
            <a:r>
              <a:rPr lang="en-US" sz="1800" dirty="0" err="1"/>
              <a:t>este</a:t>
            </a:r>
            <a:r>
              <a:rPr lang="en-US" sz="1800" dirty="0"/>
              <a:t> </a:t>
            </a:r>
            <a:r>
              <a:rPr lang="en-US" sz="1800" dirty="0" err="1"/>
              <a:t>prezentata</a:t>
            </a:r>
            <a:r>
              <a:rPr lang="en-US" sz="1800" dirty="0"/>
              <a:t> </a:t>
            </a:r>
            <a:r>
              <a:rPr lang="en-US" sz="1800" dirty="0" err="1"/>
              <a:t>aici</a:t>
            </a:r>
            <a:r>
              <a:rPr lang="en-US" sz="1800" dirty="0"/>
              <a:t> ca o </a:t>
            </a:r>
            <a:r>
              <a:rPr lang="en-US" sz="1800" dirty="0" err="1"/>
              <a:t>noutate</a:t>
            </a:r>
            <a:r>
              <a:rPr lang="en-US" sz="1800" dirty="0"/>
              <a:t>. </a:t>
            </a:r>
            <a:r>
              <a:rPr lang="en-US" sz="1800" dirty="0" err="1"/>
              <a:t>Aceasta</a:t>
            </a:r>
            <a:r>
              <a:rPr lang="en-US" sz="1800" dirty="0"/>
              <a:t> </a:t>
            </a:r>
            <a:r>
              <a:rPr lang="en-US" sz="1800" dirty="0" err="1"/>
              <a:t>metoda</a:t>
            </a:r>
            <a:r>
              <a:rPr lang="en-US" sz="1800" dirty="0"/>
              <a:t> </a:t>
            </a:r>
            <a:r>
              <a:rPr lang="en-US" sz="1800" dirty="0" err="1"/>
              <a:t>va</a:t>
            </a:r>
            <a:r>
              <a:rPr lang="en-US" sz="1800" dirty="0"/>
              <a:t> fi </a:t>
            </a:r>
            <a:r>
              <a:rPr lang="en-US" sz="1800" dirty="0" err="1"/>
              <a:t>dezvoltata</a:t>
            </a:r>
            <a:r>
              <a:rPr lang="en-US" sz="1800" dirty="0"/>
              <a:t> </a:t>
            </a:r>
            <a:r>
              <a:rPr lang="en-US" sz="1800" dirty="0" err="1"/>
              <a:t>prin</a:t>
            </a:r>
            <a:r>
              <a:rPr lang="en-US" sz="1800" dirty="0"/>
              <a:t> </a:t>
            </a:r>
            <a:r>
              <a:rPr lang="en-US" sz="1800" dirty="0" err="1"/>
              <a:t>combinarea</a:t>
            </a:r>
            <a:r>
              <a:rPr lang="en-US" sz="1800" dirty="0"/>
              <a:t> </a:t>
            </a:r>
            <a:r>
              <a:rPr lang="en-US" sz="1800" dirty="0" err="1"/>
              <a:t>cunostintelor</a:t>
            </a:r>
            <a:r>
              <a:rPr lang="en-US" sz="1800" dirty="0"/>
              <a:t> </a:t>
            </a:r>
            <a:r>
              <a:rPr lang="en-US" sz="1800" dirty="0" err="1"/>
              <a:t>disponibile</a:t>
            </a:r>
            <a:r>
              <a:rPr lang="en-US" sz="1800" dirty="0"/>
              <a:t> cu </a:t>
            </a:r>
            <a:r>
              <a:rPr lang="en-US" sz="1800" dirty="0" err="1"/>
              <a:t>informatiile</a:t>
            </a:r>
            <a:r>
              <a:rPr lang="en-US" sz="1800" dirty="0"/>
              <a:t> </a:t>
            </a:r>
            <a:r>
              <a:rPr lang="en-US" sz="1800" dirty="0" err="1"/>
              <a:t>foarte</a:t>
            </a:r>
            <a:r>
              <a:rPr lang="en-US" sz="1800" dirty="0"/>
              <a:t> </a:t>
            </a:r>
            <a:r>
              <a:rPr lang="en-US" sz="1800" dirty="0" err="1"/>
              <a:t>recente</a:t>
            </a:r>
            <a:r>
              <a:rPr lang="en-US" sz="1800" dirty="0"/>
              <a:t> cu </a:t>
            </a:r>
            <a:r>
              <a:rPr lang="en-US" sz="1800" dirty="0" err="1"/>
              <a:t>privire</a:t>
            </a:r>
            <a:r>
              <a:rPr lang="en-US" sz="1800" dirty="0"/>
              <a:t> la </a:t>
            </a:r>
            <a:r>
              <a:rPr lang="en-US" sz="1800" dirty="0" err="1"/>
              <a:t>coexistenta</a:t>
            </a:r>
            <a:r>
              <a:rPr lang="en-US" sz="1800" dirty="0"/>
              <a:t> </a:t>
            </a:r>
            <a:r>
              <a:rPr lang="en-US" sz="1800" dirty="0" err="1"/>
              <a:t>fazelor</a:t>
            </a:r>
            <a:r>
              <a:rPr lang="en-US" sz="1800" dirty="0"/>
              <a:t> </a:t>
            </a:r>
            <a:r>
              <a:rPr lang="en-US" sz="1800" dirty="0" err="1"/>
              <a:t>supercritice</a:t>
            </a:r>
            <a:r>
              <a:rPr lang="en-US" sz="1800" dirty="0"/>
              <a:t> ale </a:t>
            </a:r>
            <a:r>
              <a:rPr lang="en-US" sz="1800" dirty="0" err="1"/>
              <a:t>apei</a:t>
            </a:r>
            <a:r>
              <a:rPr lang="en-US" sz="1800" dirty="0"/>
              <a:t>, “liquid-like” </a:t>
            </a:r>
            <a:r>
              <a:rPr lang="en-US" sz="1800" dirty="0" err="1"/>
              <a:t>si</a:t>
            </a:r>
            <a:r>
              <a:rPr lang="en-US" sz="1800" dirty="0"/>
              <a:t> “gas-like”, </a:t>
            </a:r>
            <a:r>
              <a:rPr lang="en-US" sz="1800" dirty="0" err="1"/>
              <a:t>observabile</a:t>
            </a:r>
            <a:r>
              <a:rPr lang="en-US" sz="1800" dirty="0"/>
              <a:t> </a:t>
            </a:r>
            <a:r>
              <a:rPr lang="en-US" sz="1800" dirty="0" err="1"/>
              <a:t>atunci</a:t>
            </a:r>
            <a:r>
              <a:rPr lang="en-US" sz="1800" dirty="0"/>
              <a:t> cand scH</a:t>
            </a:r>
            <a:r>
              <a:rPr lang="en-US" sz="1800" baseline="-25000" dirty="0"/>
              <a:t>2</a:t>
            </a:r>
            <a:r>
              <a:rPr lang="en-US" sz="1800" dirty="0"/>
              <a:t>O </a:t>
            </a:r>
            <a:r>
              <a:rPr lang="en-US" sz="1800" dirty="0" err="1"/>
              <a:t>interactioneaza</a:t>
            </a:r>
            <a:r>
              <a:rPr lang="en-US" sz="1800" dirty="0"/>
              <a:t> cu </a:t>
            </a:r>
            <a:r>
              <a:rPr lang="en-US" sz="1800" dirty="0" err="1"/>
              <a:t>materiale</a:t>
            </a:r>
            <a:r>
              <a:rPr lang="en-US" sz="1800" dirty="0"/>
              <a:t> </a:t>
            </a:r>
            <a:r>
              <a:rPr lang="en-US" sz="1800" dirty="0" err="1"/>
              <a:t>poroase</a:t>
            </a:r>
            <a:r>
              <a:rPr lang="en-US" sz="1800" dirty="0"/>
              <a:t> de carbon (Maxim et al. Nat. Comms. 2019). </a:t>
            </a:r>
            <a:r>
              <a:rPr lang="en-US" sz="1800" dirty="0" err="1"/>
              <a:t>Proiectul</a:t>
            </a:r>
            <a:r>
              <a:rPr lang="en-US" sz="1800" dirty="0"/>
              <a:t> are un </a:t>
            </a:r>
            <a:r>
              <a:rPr lang="en-US" sz="1800" dirty="0" err="1"/>
              <a:t>caracter</a:t>
            </a:r>
            <a:r>
              <a:rPr lang="en-US" sz="1800" dirty="0"/>
              <a:t> </a:t>
            </a:r>
            <a:r>
              <a:rPr lang="en-US" sz="1800" dirty="0" err="1"/>
              <a:t>explorator</a:t>
            </a:r>
            <a:r>
              <a:rPr lang="en-US" sz="1800" dirty="0"/>
              <a:t> </a:t>
            </a:r>
            <a:r>
              <a:rPr lang="en-US" sz="1800" dirty="0" err="1"/>
              <a:t>si</a:t>
            </a:r>
            <a:r>
              <a:rPr lang="en-US" sz="1800" dirty="0"/>
              <a:t> </a:t>
            </a:r>
            <a:r>
              <a:rPr lang="en-US" sz="1800" dirty="0" err="1"/>
              <a:t>unul</a:t>
            </a:r>
            <a:r>
              <a:rPr lang="en-US" sz="1800" dirty="0"/>
              <a:t> </a:t>
            </a:r>
            <a:r>
              <a:rPr lang="en-US" sz="1800" dirty="0" err="1"/>
              <a:t>interdisciplinar</a:t>
            </a:r>
            <a:r>
              <a:rPr lang="en-US" sz="1800" dirty="0"/>
              <a:t>, </a:t>
            </a:r>
            <a:r>
              <a:rPr lang="en-US" sz="1800" dirty="0" err="1"/>
              <a:t>propunandusi</a:t>
            </a:r>
            <a:r>
              <a:rPr lang="en-US" sz="1800" dirty="0"/>
              <a:t> </a:t>
            </a:r>
            <a:r>
              <a:rPr lang="en-US" sz="1800" dirty="0" err="1"/>
              <a:t>sa</a:t>
            </a:r>
            <a:r>
              <a:rPr lang="en-US" sz="1800" dirty="0"/>
              <a:t> fie </a:t>
            </a:r>
            <a:r>
              <a:rPr lang="en-US" sz="1800" dirty="0" err="1"/>
              <a:t>primul</a:t>
            </a:r>
            <a:r>
              <a:rPr lang="en-US" sz="1800" dirty="0"/>
              <a:t> pas </a:t>
            </a:r>
            <a:r>
              <a:rPr lang="en-US" sz="1800" dirty="0" err="1"/>
              <a:t>catre</a:t>
            </a:r>
            <a:r>
              <a:rPr lang="en-US" sz="1800" dirty="0"/>
              <a:t> </a:t>
            </a:r>
            <a:r>
              <a:rPr lang="en-US" sz="1800" dirty="0" err="1"/>
              <a:t>consolidarea</a:t>
            </a:r>
            <a:r>
              <a:rPr lang="en-US" sz="1800" dirty="0"/>
              <a:t> </a:t>
            </a:r>
            <a:r>
              <a:rPr lang="en-US" sz="1800" dirty="0" err="1"/>
              <a:t>colaborarii</a:t>
            </a:r>
            <a:r>
              <a:rPr lang="en-US" sz="1800" dirty="0"/>
              <a:t> pe termen lung </a:t>
            </a:r>
            <a:r>
              <a:rPr lang="en-US" sz="1800" dirty="0" err="1"/>
              <a:t>intre</a:t>
            </a:r>
            <a:r>
              <a:rPr lang="en-US" sz="1800" dirty="0"/>
              <a:t> </a:t>
            </a:r>
            <a:r>
              <a:rPr lang="en-US" sz="1800" dirty="0" err="1"/>
              <a:t>Institutul</a:t>
            </a:r>
            <a:r>
              <a:rPr lang="en-US" sz="1800" dirty="0"/>
              <a:t> de </a:t>
            </a:r>
            <a:r>
              <a:rPr lang="en-US" sz="1800" dirty="0" err="1"/>
              <a:t>Chimie</a:t>
            </a:r>
            <a:r>
              <a:rPr lang="en-US" sz="1800" dirty="0"/>
              <a:t> </a:t>
            </a:r>
            <a:r>
              <a:rPr lang="en-US" sz="1800" dirty="0" err="1"/>
              <a:t>Fizica</a:t>
            </a:r>
            <a:r>
              <a:rPr lang="en-US" sz="1800" dirty="0"/>
              <a:t>, Romania (</a:t>
            </a:r>
            <a:r>
              <a:rPr lang="en-US" sz="1800" dirty="0" err="1"/>
              <a:t>institutia</a:t>
            </a:r>
            <a:r>
              <a:rPr lang="en-US" sz="1800" dirty="0"/>
              <a:t> </a:t>
            </a:r>
            <a:r>
              <a:rPr lang="en-US" sz="1800" dirty="0" err="1"/>
              <a:t>gazda</a:t>
            </a:r>
            <a:r>
              <a:rPr lang="en-US" sz="1800" dirty="0"/>
              <a:t>) </a:t>
            </a:r>
            <a:r>
              <a:rPr lang="en-US" sz="1800" dirty="0" err="1"/>
              <a:t>si</a:t>
            </a:r>
            <a:r>
              <a:rPr lang="en-US" sz="1800" dirty="0"/>
              <a:t> </a:t>
            </a:r>
            <a:r>
              <a:rPr lang="en-US" sz="1800" dirty="0" err="1"/>
              <a:t>Institutul</a:t>
            </a:r>
            <a:r>
              <a:rPr lang="en-US" sz="1800" dirty="0"/>
              <a:t> Paul Scherrer, </a:t>
            </a:r>
            <a:r>
              <a:rPr lang="en-US" sz="1800" dirty="0" err="1"/>
              <a:t>Elvetia</a:t>
            </a:r>
            <a:r>
              <a:rPr lang="en-US" sz="1800" dirty="0"/>
              <a:t> (</a:t>
            </a:r>
            <a:r>
              <a:rPr lang="en-US" sz="1800" dirty="0" err="1"/>
              <a:t>partener</a:t>
            </a:r>
            <a:r>
              <a:rPr lang="en-US" sz="1800" dirty="0"/>
              <a:t> principal). Pe </a:t>
            </a:r>
            <a:r>
              <a:rPr lang="en-US" sz="1800" dirty="0" err="1"/>
              <a:t>durata</a:t>
            </a:r>
            <a:r>
              <a:rPr lang="en-US" sz="1800" dirty="0"/>
              <a:t> </a:t>
            </a:r>
            <a:r>
              <a:rPr lang="en-US" sz="1800" dirty="0" err="1"/>
              <a:t>stagiilor</a:t>
            </a:r>
            <a:r>
              <a:rPr lang="en-US" sz="1800" dirty="0"/>
              <a:t> de </a:t>
            </a:r>
            <a:r>
              <a:rPr lang="en-US" sz="1800" dirty="0" err="1"/>
              <a:t>cercetare</a:t>
            </a:r>
            <a:r>
              <a:rPr lang="en-US" sz="1800" dirty="0"/>
              <a:t> la </a:t>
            </a:r>
            <a:r>
              <a:rPr lang="en-US" sz="1800" dirty="0" err="1"/>
              <a:t>partenerul</a:t>
            </a:r>
            <a:r>
              <a:rPr lang="en-US" sz="1800" dirty="0"/>
              <a:t> </a:t>
            </a:r>
            <a:r>
              <a:rPr lang="en-US" sz="1800" dirty="0" err="1"/>
              <a:t>elvețian</a:t>
            </a:r>
            <a:r>
              <a:rPr lang="en-US" sz="1800" dirty="0"/>
              <a:t>, </a:t>
            </a:r>
            <a:r>
              <a:rPr lang="en-US" sz="1800" dirty="0" err="1"/>
              <a:t>va</a:t>
            </a:r>
            <a:r>
              <a:rPr lang="en-US" sz="1800" dirty="0"/>
              <a:t> fi </a:t>
            </a:r>
            <a:r>
              <a:rPr lang="en-US" sz="1800" dirty="0" err="1"/>
              <a:t>efectuata</a:t>
            </a:r>
            <a:r>
              <a:rPr lang="en-US" sz="1800" dirty="0"/>
              <a:t> </a:t>
            </a:r>
            <a:r>
              <a:rPr lang="en-US" sz="1800" dirty="0" err="1"/>
              <a:t>cercetare</a:t>
            </a:r>
            <a:r>
              <a:rPr lang="en-US" sz="1800" dirty="0"/>
              <a:t> de </a:t>
            </a:r>
            <a:r>
              <a:rPr lang="en-US" sz="1800" dirty="0" err="1"/>
              <a:t>frontiera</a:t>
            </a:r>
            <a:r>
              <a:rPr lang="en-US" sz="1800" dirty="0"/>
              <a:t> </a:t>
            </a:r>
            <a:r>
              <a:rPr lang="en-US" sz="1800" dirty="0" err="1"/>
              <a:t>prin</a:t>
            </a:r>
            <a:r>
              <a:rPr lang="en-US" sz="1800" dirty="0"/>
              <a:t> </a:t>
            </a:r>
            <a:r>
              <a:rPr lang="en-US" sz="1800" dirty="0" err="1"/>
              <a:t>realizarea</a:t>
            </a:r>
            <a:r>
              <a:rPr lang="en-US" sz="1800" dirty="0"/>
              <a:t> de </a:t>
            </a:r>
            <a:r>
              <a:rPr lang="en-US" sz="1800" dirty="0" err="1"/>
              <a:t>experimente</a:t>
            </a:r>
            <a:r>
              <a:rPr lang="en-US" sz="1800" dirty="0"/>
              <a:t> </a:t>
            </a:r>
            <a:r>
              <a:rPr lang="en-US" sz="1800" dirty="0" err="1"/>
              <a:t>folosind</a:t>
            </a:r>
            <a:r>
              <a:rPr lang="en-US" sz="1800" dirty="0"/>
              <a:t> </a:t>
            </a:r>
            <a:r>
              <a:rPr lang="en-US" sz="1800" dirty="0" err="1"/>
              <a:t>radiatii</a:t>
            </a:r>
            <a:r>
              <a:rPr lang="en-US" sz="1800" dirty="0"/>
              <a:t> cu </a:t>
            </a:r>
            <a:r>
              <a:rPr lang="en-US" sz="1800" dirty="0" err="1"/>
              <a:t>neutroni</a:t>
            </a:r>
            <a:r>
              <a:rPr lang="en-US" sz="1800" dirty="0"/>
              <a:t>/</a:t>
            </a:r>
            <a:r>
              <a:rPr lang="en-US" sz="1800" dirty="0" err="1"/>
              <a:t>sincrotron</a:t>
            </a:r>
            <a:r>
              <a:rPr lang="en-US" sz="1800" dirty="0"/>
              <a:t>. </a:t>
            </a:r>
            <a:r>
              <a:rPr lang="en-US" sz="1800" dirty="0" err="1"/>
              <a:t>Proiectul</a:t>
            </a:r>
            <a:r>
              <a:rPr lang="en-US" sz="1800" dirty="0"/>
              <a:t> </a:t>
            </a:r>
            <a:r>
              <a:rPr lang="en-US" sz="1800" dirty="0" err="1"/>
              <a:t>va</a:t>
            </a:r>
            <a:r>
              <a:rPr lang="en-US" sz="1800" dirty="0"/>
              <a:t> </a:t>
            </a:r>
            <a:r>
              <a:rPr lang="en-US" sz="1800" dirty="0" err="1"/>
              <a:t>contribui</a:t>
            </a:r>
            <a:r>
              <a:rPr lang="en-US" sz="1800" dirty="0"/>
              <a:t> </a:t>
            </a:r>
            <a:r>
              <a:rPr lang="en-US" sz="1800" dirty="0" err="1"/>
              <a:t>astfel</a:t>
            </a:r>
            <a:r>
              <a:rPr lang="en-US" sz="1800" dirty="0"/>
              <a:t> la </a:t>
            </a:r>
            <a:r>
              <a:rPr lang="en-US" sz="1800" dirty="0" err="1"/>
              <a:t>raspandirea</a:t>
            </a:r>
            <a:r>
              <a:rPr lang="en-US" sz="1800" dirty="0"/>
              <a:t> </a:t>
            </a:r>
            <a:r>
              <a:rPr lang="en-US" sz="1800" dirty="0" err="1"/>
              <a:t>excelentei</a:t>
            </a:r>
            <a:r>
              <a:rPr lang="en-US" sz="1800" dirty="0"/>
              <a:t> in Europa, </a:t>
            </a:r>
            <a:r>
              <a:rPr lang="en-US" sz="1800" dirty="0" err="1"/>
              <a:t>prin</a:t>
            </a:r>
            <a:r>
              <a:rPr lang="en-US" sz="1800" dirty="0"/>
              <a:t> </a:t>
            </a:r>
            <a:r>
              <a:rPr lang="en-US" sz="1800" dirty="0" err="1"/>
              <a:t>aducerea</a:t>
            </a:r>
            <a:r>
              <a:rPr lang="en-US" sz="1800" dirty="0"/>
              <a:t> </a:t>
            </a:r>
            <a:r>
              <a:rPr lang="en-US" sz="1800" dirty="0" err="1"/>
              <a:t>stiintei</a:t>
            </a:r>
            <a:r>
              <a:rPr lang="en-US" sz="1800" dirty="0"/>
              <a:t> scH</a:t>
            </a:r>
            <a:r>
              <a:rPr lang="en-US" sz="1800" baseline="-25000" dirty="0"/>
              <a:t>2</a:t>
            </a:r>
            <a:r>
              <a:rPr lang="en-US" sz="1800" dirty="0"/>
              <a:t>O in </a:t>
            </a:r>
            <a:r>
              <a:rPr lang="en-US" sz="1800" dirty="0" err="1"/>
              <a:t>atenția</a:t>
            </a:r>
            <a:r>
              <a:rPr lang="en-US" sz="1800" dirty="0"/>
              <a:t> </a:t>
            </a:r>
            <a:r>
              <a:rPr lang="en-US" sz="1800" dirty="0" err="1"/>
              <a:t>comunitatii</a:t>
            </a:r>
            <a:r>
              <a:rPr lang="en-US" sz="1800" dirty="0"/>
              <a:t> de </a:t>
            </a:r>
            <a:r>
              <a:rPr lang="en-US" sz="1800" dirty="0" err="1"/>
              <a:t>cercetare</a:t>
            </a:r>
            <a:r>
              <a:rPr lang="en-US" sz="1800" dirty="0"/>
              <a:t> din Romania. </a:t>
            </a:r>
            <a:r>
              <a:rPr lang="en-US" sz="1800" dirty="0" err="1"/>
              <a:t>Materialele</a:t>
            </a:r>
            <a:r>
              <a:rPr lang="en-US" sz="1800" dirty="0"/>
              <a:t> preparate, </a:t>
            </a:r>
            <a:r>
              <a:rPr lang="en-US" sz="1800" dirty="0" err="1"/>
              <a:t>caracterizate</a:t>
            </a:r>
            <a:r>
              <a:rPr lang="en-US" sz="1800" dirty="0"/>
              <a:t> </a:t>
            </a:r>
            <a:r>
              <a:rPr lang="en-US" sz="1800" dirty="0" err="1"/>
              <a:t>si</a:t>
            </a:r>
            <a:r>
              <a:rPr lang="en-US" sz="1800" dirty="0"/>
              <a:t> testate in </a:t>
            </a:r>
            <a:r>
              <a:rPr lang="en-US" sz="1800" dirty="0" err="1"/>
              <a:t>cadrul</a:t>
            </a:r>
            <a:r>
              <a:rPr lang="en-US" sz="1800" dirty="0"/>
              <a:t> </a:t>
            </a:r>
            <a:r>
              <a:rPr lang="en-US" sz="1800" dirty="0" err="1"/>
              <a:t>acestui</a:t>
            </a:r>
            <a:r>
              <a:rPr lang="en-US" sz="1800" dirty="0"/>
              <a:t> </a:t>
            </a:r>
            <a:r>
              <a:rPr lang="en-US" sz="1800" dirty="0" err="1"/>
              <a:t>proiect</a:t>
            </a:r>
            <a:r>
              <a:rPr lang="en-US" sz="1800" dirty="0"/>
              <a:t> pot </a:t>
            </a:r>
            <a:r>
              <a:rPr lang="en-US" sz="1800" dirty="0" err="1"/>
              <a:t>contribui</a:t>
            </a:r>
            <a:r>
              <a:rPr lang="en-US" sz="1800" dirty="0"/>
              <a:t> la </a:t>
            </a:r>
            <a:r>
              <a:rPr lang="en-US" sz="1800" dirty="0" err="1"/>
              <a:t>implementarea</a:t>
            </a:r>
            <a:r>
              <a:rPr lang="en-US" sz="1800" dirty="0"/>
              <a:t> </a:t>
            </a:r>
            <a:r>
              <a:rPr lang="en-US" sz="1800" dirty="0" err="1"/>
              <a:t>tehnologiilor</a:t>
            </a:r>
            <a:r>
              <a:rPr lang="en-US" sz="1800" dirty="0"/>
              <a:t> </a:t>
            </a:r>
            <a:r>
              <a:rPr lang="en-US" sz="1800" dirty="0" err="1"/>
              <a:t>bazate</a:t>
            </a:r>
            <a:r>
              <a:rPr lang="en-US" sz="1800" dirty="0"/>
              <a:t> pe scH</a:t>
            </a:r>
            <a:r>
              <a:rPr lang="en-US" sz="1800" baseline="-25000" dirty="0"/>
              <a:t>2</a:t>
            </a:r>
            <a:r>
              <a:rPr lang="en-US" sz="1800" dirty="0"/>
              <a:t>O, care la </a:t>
            </a:r>
            <a:r>
              <a:rPr lang="en-US" sz="1800" dirty="0" err="1"/>
              <a:t>randul</a:t>
            </a:r>
            <a:r>
              <a:rPr lang="en-US" sz="1800" dirty="0"/>
              <a:t> lor pot </a:t>
            </a:r>
            <a:r>
              <a:rPr lang="en-US" sz="1800" dirty="0" err="1"/>
              <a:t>ajuta</a:t>
            </a:r>
            <a:r>
              <a:rPr lang="en-US" sz="1800" dirty="0"/>
              <a:t> la </a:t>
            </a:r>
            <a:r>
              <a:rPr lang="en-US" sz="1800" dirty="0" err="1"/>
              <a:t>realizarea</a:t>
            </a:r>
            <a:r>
              <a:rPr lang="en-US" sz="1800" dirty="0"/>
              <a:t> </a:t>
            </a:r>
            <a:r>
              <a:rPr lang="en-US" sz="1800" dirty="0" err="1"/>
              <a:t>celui</a:t>
            </a:r>
            <a:r>
              <a:rPr lang="en-US" sz="1800" dirty="0"/>
              <a:t> de-al 6-lea </a:t>
            </a:r>
            <a:r>
              <a:rPr lang="en-US" sz="1800" dirty="0" err="1"/>
              <a:t>și</a:t>
            </a:r>
            <a:r>
              <a:rPr lang="en-US" sz="1800" dirty="0"/>
              <a:t> al 7-lea </a:t>
            </a:r>
            <a:r>
              <a:rPr lang="en-US" sz="1800" dirty="0" err="1"/>
              <a:t>obiectiv</a:t>
            </a:r>
            <a:r>
              <a:rPr lang="en-US" sz="1800" dirty="0"/>
              <a:t> de </a:t>
            </a:r>
            <a:r>
              <a:rPr lang="en-US" sz="1800" dirty="0" err="1"/>
              <a:t>dezvoltare</a:t>
            </a:r>
            <a:r>
              <a:rPr lang="en-US" sz="1800" dirty="0"/>
              <a:t> </a:t>
            </a:r>
            <a:r>
              <a:rPr lang="en-US" sz="1800" dirty="0" err="1"/>
              <a:t>durabila</a:t>
            </a:r>
            <a:r>
              <a:rPr lang="en-US" sz="1800" dirty="0"/>
              <a:t> de pe </a:t>
            </a:r>
            <a:r>
              <a:rPr lang="en-US" sz="1800" dirty="0" err="1"/>
              <a:t>noua</a:t>
            </a:r>
            <a:r>
              <a:rPr lang="en-US" sz="1800" dirty="0"/>
              <a:t> agenda a ONU-2030.</a:t>
            </a:r>
          </a:p>
        </p:txBody>
      </p:sp>
      <p:pic>
        <p:nvPicPr>
          <p:cNvPr id="4" name="Picture 3" descr="LogoAPASUPER_FM090621.png"/>
          <p:cNvPicPr>
            <a:picLocks noChangeAspect="1"/>
          </p:cNvPicPr>
          <p:nvPr/>
        </p:nvPicPr>
        <p:blipFill>
          <a:blip r:embed="rId2" cstate="print"/>
          <a:stretch>
            <a:fillRect/>
          </a:stretch>
        </p:blipFill>
        <p:spPr>
          <a:xfrm>
            <a:off x="9222854" y="125721"/>
            <a:ext cx="1874291" cy="979137"/>
          </a:xfrm>
          <a:prstGeom prst="rect">
            <a:avLst/>
          </a:prstGeom>
        </p:spPr>
      </p:pic>
      <p:sp>
        <p:nvSpPr>
          <p:cNvPr id="5" name="Slide Number Placeholder 4">
            <a:extLst>
              <a:ext uri="{FF2B5EF4-FFF2-40B4-BE49-F238E27FC236}">
                <a16:creationId xmlns:a16="http://schemas.microsoft.com/office/drawing/2014/main" id="{8B8A9193-448E-4EE2-958A-61281EAA9B54}"/>
              </a:ext>
            </a:extLst>
          </p:cNvPr>
          <p:cNvSpPr>
            <a:spLocks noGrp="1"/>
          </p:cNvSpPr>
          <p:nvPr>
            <p:ph type="sldNum" sz="quarter" idx="12"/>
          </p:nvPr>
        </p:nvSpPr>
        <p:spPr/>
        <p:txBody>
          <a:bodyPr/>
          <a:lstStyle/>
          <a:p>
            <a:fld id="{4FA1F649-E8C5-4AAF-91FF-62678AC0C0C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011" y="304800"/>
            <a:ext cx="8229600" cy="838200"/>
          </a:xfrm>
        </p:spPr>
        <p:txBody>
          <a:bodyPr>
            <a:normAutofit/>
          </a:bodyPr>
          <a:lstStyle/>
          <a:p>
            <a:pPr algn="l"/>
            <a:r>
              <a:rPr lang="en-US" sz="3200" dirty="0" err="1"/>
              <a:t>Principalele</a:t>
            </a:r>
            <a:r>
              <a:rPr lang="en-US" sz="3200" dirty="0"/>
              <a:t> </a:t>
            </a:r>
            <a:r>
              <a:rPr lang="en-US" sz="3200" dirty="0" err="1"/>
              <a:t>obiective</a:t>
            </a:r>
            <a:endParaRPr lang="en-US" sz="3200" dirty="0"/>
          </a:p>
        </p:txBody>
      </p:sp>
      <p:sp>
        <p:nvSpPr>
          <p:cNvPr id="3" name="Content Placeholder 2"/>
          <p:cNvSpPr>
            <a:spLocks noGrp="1"/>
          </p:cNvSpPr>
          <p:nvPr>
            <p:ph idx="1"/>
          </p:nvPr>
        </p:nvSpPr>
        <p:spPr>
          <a:xfrm>
            <a:off x="876300" y="1676400"/>
            <a:ext cx="10439400" cy="2471451"/>
          </a:xfrm>
        </p:spPr>
        <p:txBody>
          <a:bodyPr>
            <a:noAutofit/>
          </a:bodyPr>
          <a:lstStyle/>
          <a:p>
            <a:pPr marL="274313" indent="0" algn="just">
              <a:spcBef>
                <a:spcPts val="0"/>
              </a:spcBef>
              <a:buNone/>
            </a:pPr>
            <a:r>
              <a:rPr lang="en-US" sz="2400" b="1" dirty="0"/>
              <a:t>O1: </a:t>
            </a:r>
            <a:r>
              <a:rPr lang="it-IT" sz="2400" dirty="0"/>
              <a:t>Prepararea oxizilor metalici (</a:t>
            </a:r>
            <a:r>
              <a:rPr lang="en-US" sz="2400" dirty="0" err="1"/>
              <a:t>Me</a:t>
            </a:r>
            <a:r>
              <a:rPr lang="en-US" sz="2400" baseline="-25000" dirty="0" err="1"/>
              <a:t>x</a:t>
            </a:r>
            <a:r>
              <a:rPr lang="en-US" sz="2400" dirty="0" err="1"/>
              <a:t>O</a:t>
            </a:r>
            <a:r>
              <a:rPr lang="en-US" sz="2400" baseline="-25000" dirty="0" err="1"/>
              <a:t>y</a:t>
            </a:r>
            <a:r>
              <a:rPr lang="it-IT" sz="2400" dirty="0"/>
              <a:t>) pe suport de carbon (C) prin metoda impregnarii in flux continuu si conditii de scH</a:t>
            </a:r>
            <a:r>
              <a:rPr lang="it-IT" sz="2400" baseline="-25000" dirty="0"/>
              <a:t>2</a:t>
            </a:r>
            <a:r>
              <a:rPr lang="it-IT" sz="2400" dirty="0"/>
              <a:t>O.</a:t>
            </a:r>
          </a:p>
          <a:p>
            <a:pPr marL="274313" indent="0" algn="just">
              <a:spcBef>
                <a:spcPts val="0"/>
              </a:spcBef>
              <a:buNone/>
            </a:pPr>
            <a:endParaRPr lang="it-IT" sz="2400" dirty="0"/>
          </a:p>
          <a:p>
            <a:pPr marL="274313" indent="0" algn="just">
              <a:spcBef>
                <a:spcPts val="0"/>
              </a:spcBef>
              <a:buNone/>
            </a:pPr>
            <a:r>
              <a:rPr lang="en-US" sz="2400" b="1" dirty="0"/>
              <a:t>O2:</a:t>
            </a:r>
            <a:r>
              <a:rPr lang="en-US" sz="2400" dirty="0"/>
              <a:t> </a:t>
            </a:r>
            <a:r>
              <a:rPr lang="en-US" sz="2400" dirty="0" err="1"/>
              <a:t>Stabilirea</a:t>
            </a:r>
            <a:r>
              <a:rPr lang="en-US" sz="2400" dirty="0"/>
              <a:t> </a:t>
            </a:r>
            <a:r>
              <a:rPr lang="en-US" sz="2400" dirty="0" err="1"/>
              <a:t>corelatiei</a:t>
            </a:r>
            <a:r>
              <a:rPr lang="en-US" sz="2400" dirty="0"/>
              <a:t> </a:t>
            </a:r>
            <a:r>
              <a:rPr lang="en-US" sz="2400" dirty="0" err="1"/>
              <a:t>dintre</a:t>
            </a:r>
            <a:r>
              <a:rPr lang="en-US" sz="2400" dirty="0"/>
              <a:t> </a:t>
            </a:r>
            <a:r>
              <a:rPr lang="en-US" sz="2400" dirty="0" err="1"/>
              <a:t>metoda</a:t>
            </a:r>
            <a:r>
              <a:rPr lang="en-US" sz="2400" dirty="0"/>
              <a:t> de </a:t>
            </a:r>
            <a:r>
              <a:rPr lang="en-US" sz="2400" dirty="0" err="1"/>
              <a:t>preparare</a:t>
            </a:r>
            <a:r>
              <a:rPr lang="en-US" sz="2400" dirty="0"/>
              <a:t>, </a:t>
            </a:r>
            <a:r>
              <a:rPr lang="en-US" sz="2400" dirty="0" err="1"/>
              <a:t>structura</a:t>
            </a:r>
            <a:r>
              <a:rPr lang="en-US" sz="2400" dirty="0"/>
              <a:t> </a:t>
            </a:r>
            <a:r>
              <a:rPr lang="en-US" sz="2400" dirty="0" err="1"/>
              <a:t>si</a:t>
            </a:r>
            <a:r>
              <a:rPr lang="en-US" sz="2400" dirty="0"/>
              <a:t> </a:t>
            </a:r>
            <a:r>
              <a:rPr lang="en-US" sz="2400" dirty="0" err="1"/>
              <a:t>proprietatile</a:t>
            </a:r>
            <a:r>
              <a:rPr lang="en-US" sz="2400" dirty="0"/>
              <a:t> </a:t>
            </a:r>
            <a:r>
              <a:rPr lang="en-US" sz="2400" dirty="0" err="1"/>
              <a:t>materialelor</a:t>
            </a:r>
            <a:r>
              <a:rPr lang="en-US" sz="2400" dirty="0"/>
              <a:t> </a:t>
            </a:r>
            <a:r>
              <a:rPr lang="en-US" sz="2400" dirty="0" err="1"/>
              <a:t>adsorbante</a:t>
            </a:r>
            <a:r>
              <a:rPr lang="en-US" sz="2400" dirty="0"/>
              <a:t> de tip </a:t>
            </a:r>
            <a:r>
              <a:rPr lang="en-US" sz="2400" dirty="0" err="1"/>
              <a:t>Me</a:t>
            </a:r>
            <a:r>
              <a:rPr lang="en-US" sz="2400" baseline="-25000" dirty="0" err="1"/>
              <a:t>x</a:t>
            </a:r>
            <a:r>
              <a:rPr lang="en-US" sz="2400" dirty="0" err="1"/>
              <a:t>O</a:t>
            </a:r>
            <a:r>
              <a:rPr lang="en-US" sz="2400" baseline="-25000" dirty="0" err="1"/>
              <a:t>y</a:t>
            </a:r>
            <a:r>
              <a:rPr lang="en-US" sz="2400" dirty="0"/>
              <a:t>/C. De </a:t>
            </a:r>
            <a:r>
              <a:rPr lang="en-US" sz="2400" dirty="0" err="1"/>
              <a:t>asemenea</a:t>
            </a:r>
            <a:r>
              <a:rPr lang="en-US" sz="2400" dirty="0"/>
              <a:t>, se </a:t>
            </a:r>
            <a:r>
              <a:rPr lang="en-US" sz="2400" dirty="0" err="1"/>
              <a:t>va</a:t>
            </a:r>
            <a:r>
              <a:rPr lang="en-US" sz="2400" dirty="0"/>
              <a:t> </a:t>
            </a:r>
            <a:r>
              <a:rPr lang="en-US" sz="2400" dirty="0" err="1"/>
              <a:t>dezvoltata</a:t>
            </a:r>
            <a:r>
              <a:rPr lang="en-US" sz="2400" dirty="0"/>
              <a:t> </a:t>
            </a:r>
            <a:r>
              <a:rPr lang="en-US" sz="2400" dirty="0" err="1"/>
              <a:t>metoda</a:t>
            </a:r>
            <a:r>
              <a:rPr lang="en-US" sz="2400" dirty="0"/>
              <a:t> de </a:t>
            </a:r>
            <a:r>
              <a:rPr lang="en-US" sz="2400" dirty="0" err="1"/>
              <a:t>evaluare</a:t>
            </a:r>
            <a:r>
              <a:rPr lang="en-US" sz="2400" dirty="0"/>
              <a:t> a </a:t>
            </a:r>
            <a:r>
              <a:rPr lang="en-US" sz="2400" dirty="0" err="1"/>
              <a:t>stabilitatii</a:t>
            </a:r>
            <a:r>
              <a:rPr lang="en-US" sz="2400" dirty="0"/>
              <a:t> </a:t>
            </a:r>
            <a:r>
              <a:rPr lang="en-US" sz="2400" dirty="0" err="1"/>
              <a:t>termodinamice</a:t>
            </a:r>
            <a:r>
              <a:rPr lang="en-US" sz="2400" dirty="0"/>
              <a:t> a </a:t>
            </a:r>
            <a:r>
              <a:rPr lang="en-US" sz="2400" dirty="0" err="1"/>
              <a:t>Me</a:t>
            </a:r>
            <a:r>
              <a:rPr lang="en-US" sz="2400" baseline="-25000" dirty="0" err="1"/>
              <a:t>x</a:t>
            </a:r>
            <a:r>
              <a:rPr lang="en-US" sz="2400" dirty="0" err="1"/>
              <a:t>O</a:t>
            </a:r>
            <a:r>
              <a:rPr lang="en-US" sz="2400" baseline="-25000" dirty="0" err="1"/>
              <a:t>y</a:t>
            </a:r>
            <a:r>
              <a:rPr lang="en-US" sz="2400" dirty="0"/>
              <a:t>/C in </a:t>
            </a:r>
            <a:r>
              <a:rPr lang="en-US" sz="2400" dirty="0" err="1"/>
              <a:t>condiții</a:t>
            </a:r>
            <a:r>
              <a:rPr lang="en-US" sz="2400" dirty="0"/>
              <a:t> de scH</a:t>
            </a:r>
            <a:r>
              <a:rPr lang="en-US" sz="2400" baseline="-25000" dirty="0"/>
              <a:t>2</a:t>
            </a:r>
            <a:r>
              <a:rPr lang="en-US" sz="2400" dirty="0"/>
              <a:t>O.</a:t>
            </a:r>
          </a:p>
          <a:p>
            <a:pPr marL="274313" indent="0" algn="just">
              <a:spcBef>
                <a:spcPts val="0"/>
              </a:spcBef>
              <a:buNone/>
            </a:pPr>
            <a:endParaRPr lang="en-US" sz="2400" dirty="0"/>
          </a:p>
          <a:p>
            <a:pPr marL="274313" indent="0" algn="just">
              <a:spcBef>
                <a:spcPts val="0"/>
              </a:spcBef>
              <a:buNone/>
            </a:pPr>
            <a:r>
              <a:rPr lang="en-US" sz="2400" b="1" dirty="0"/>
              <a:t>O3:</a:t>
            </a:r>
            <a:r>
              <a:rPr lang="en-US" sz="2400" dirty="0"/>
              <a:t> </a:t>
            </a:r>
            <a:r>
              <a:rPr lang="en-US" sz="2400" dirty="0" err="1"/>
              <a:t>Testarea</a:t>
            </a:r>
            <a:r>
              <a:rPr lang="en-US" sz="2400" dirty="0"/>
              <a:t> </a:t>
            </a:r>
            <a:r>
              <a:rPr lang="en-US" sz="2400" dirty="0" err="1"/>
              <a:t>capacitatii</a:t>
            </a:r>
            <a:r>
              <a:rPr lang="en-US" sz="2400" dirty="0"/>
              <a:t> de </a:t>
            </a:r>
            <a:r>
              <a:rPr lang="en-US" sz="2400" dirty="0" err="1"/>
              <a:t>adsorbtie</a:t>
            </a:r>
            <a:r>
              <a:rPr lang="en-US" sz="2400" dirty="0"/>
              <a:t> a </a:t>
            </a:r>
            <a:r>
              <a:rPr lang="en-US" sz="2400" dirty="0" err="1"/>
              <a:t>materialelor</a:t>
            </a:r>
            <a:r>
              <a:rPr lang="en-US" sz="2400" dirty="0"/>
              <a:t> composite de tip </a:t>
            </a:r>
            <a:r>
              <a:rPr lang="en-US" sz="2400" dirty="0" err="1"/>
              <a:t>Me</a:t>
            </a:r>
            <a:r>
              <a:rPr lang="en-US" sz="2400" baseline="-25000" dirty="0" err="1"/>
              <a:t>x</a:t>
            </a:r>
            <a:r>
              <a:rPr lang="en-US" sz="2400" dirty="0" err="1"/>
              <a:t>O</a:t>
            </a:r>
            <a:r>
              <a:rPr lang="en-US" sz="2400" baseline="-25000" dirty="0" err="1"/>
              <a:t>y</a:t>
            </a:r>
            <a:r>
              <a:rPr lang="en-US" sz="2400" dirty="0"/>
              <a:t>/C. </a:t>
            </a:r>
            <a:r>
              <a:rPr lang="en-US" sz="2400" dirty="0" err="1"/>
              <a:t>Capacitatea</a:t>
            </a:r>
            <a:r>
              <a:rPr lang="en-US" sz="2400" dirty="0"/>
              <a:t> de </a:t>
            </a:r>
            <a:r>
              <a:rPr lang="en-US" sz="2400" dirty="0" err="1"/>
              <a:t>captare</a:t>
            </a:r>
            <a:r>
              <a:rPr lang="en-US" sz="2400" dirty="0"/>
              <a:t> a </a:t>
            </a:r>
            <a:r>
              <a:rPr lang="en-US" sz="2400" dirty="0" err="1"/>
              <a:t>sulfului</a:t>
            </a:r>
            <a:r>
              <a:rPr lang="en-US" sz="2400" dirty="0"/>
              <a:t> de </a:t>
            </a:r>
            <a:r>
              <a:rPr lang="en-US" sz="2400" dirty="0" err="1"/>
              <a:t>catre</a:t>
            </a:r>
            <a:r>
              <a:rPr lang="en-US" sz="2400" dirty="0"/>
              <a:t> </a:t>
            </a:r>
            <a:r>
              <a:rPr lang="en-US" sz="2400" dirty="0" err="1"/>
              <a:t>materialele</a:t>
            </a:r>
            <a:r>
              <a:rPr lang="en-US" sz="2400" dirty="0"/>
              <a:t> </a:t>
            </a:r>
            <a:r>
              <a:rPr lang="en-US" sz="2400" dirty="0" err="1"/>
              <a:t>adsorbante</a:t>
            </a:r>
            <a:r>
              <a:rPr lang="en-US" sz="2400" dirty="0"/>
              <a:t> </a:t>
            </a:r>
            <a:r>
              <a:rPr lang="en-US" sz="2400" dirty="0" err="1"/>
              <a:t>produse</a:t>
            </a:r>
            <a:r>
              <a:rPr lang="en-US" sz="2400" dirty="0"/>
              <a:t> </a:t>
            </a:r>
            <a:r>
              <a:rPr lang="en-US" sz="2400" dirty="0" err="1"/>
              <a:t>va</a:t>
            </a:r>
            <a:r>
              <a:rPr lang="en-US" sz="2400" dirty="0"/>
              <a:t> fi </a:t>
            </a:r>
            <a:r>
              <a:rPr lang="en-US" sz="2400" dirty="0" err="1"/>
              <a:t>evaluata</a:t>
            </a:r>
            <a:r>
              <a:rPr lang="en-US" sz="2400" dirty="0"/>
              <a:t> in </a:t>
            </a:r>
            <a:r>
              <a:rPr lang="en-US" sz="2400" dirty="0" err="1"/>
              <a:t>conditii</a:t>
            </a:r>
            <a:r>
              <a:rPr lang="en-US" sz="2400" dirty="0"/>
              <a:t> de </a:t>
            </a:r>
            <a:r>
              <a:rPr lang="en-US" sz="2400" dirty="0" err="1"/>
              <a:t>functionare</a:t>
            </a:r>
            <a:r>
              <a:rPr lang="en-US" sz="2400" dirty="0"/>
              <a:t> </a:t>
            </a:r>
            <a:r>
              <a:rPr lang="en-US" sz="2400" dirty="0" err="1"/>
              <a:t>similare</a:t>
            </a:r>
            <a:r>
              <a:rPr lang="en-US" sz="2400" dirty="0"/>
              <a:t> </a:t>
            </a:r>
            <a:r>
              <a:rPr lang="en-US" sz="2400" dirty="0" err="1"/>
              <a:t>aplicatiilor</a:t>
            </a:r>
            <a:r>
              <a:rPr lang="en-US" sz="2400" dirty="0"/>
              <a:t> </a:t>
            </a:r>
            <a:r>
              <a:rPr lang="en-US" sz="2400" dirty="0" err="1"/>
              <a:t>tehnologice</a:t>
            </a:r>
            <a:r>
              <a:rPr lang="en-US" sz="2400" dirty="0"/>
              <a:t> de </a:t>
            </a:r>
            <a:r>
              <a:rPr lang="en-US" sz="2400" dirty="0" err="1"/>
              <a:t>interes</a:t>
            </a:r>
            <a:r>
              <a:rPr lang="en-US" sz="2400" dirty="0"/>
              <a:t>.</a:t>
            </a:r>
          </a:p>
        </p:txBody>
      </p:sp>
      <p:pic>
        <p:nvPicPr>
          <p:cNvPr id="4" name="Picture 3" descr="LogoAPASUPER_FM090621.png"/>
          <p:cNvPicPr>
            <a:picLocks noChangeAspect="1"/>
          </p:cNvPicPr>
          <p:nvPr/>
        </p:nvPicPr>
        <p:blipFill>
          <a:blip r:embed="rId2" cstate="print"/>
          <a:stretch>
            <a:fillRect/>
          </a:stretch>
        </p:blipFill>
        <p:spPr>
          <a:xfrm>
            <a:off x="8991600" y="174023"/>
            <a:ext cx="1874291" cy="979137"/>
          </a:xfrm>
          <a:prstGeom prst="rect">
            <a:avLst/>
          </a:prstGeom>
        </p:spPr>
      </p:pic>
      <p:sp>
        <p:nvSpPr>
          <p:cNvPr id="5" name="Slide Number Placeholder 4">
            <a:extLst>
              <a:ext uri="{FF2B5EF4-FFF2-40B4-BE49-F238E27FC236}">
                <a16:creationId xmlns:a16="http://schemas.microsoft.com/office/drawing/2014/main" id="{692EBC39-4114-46D6-9064-76DECA8C5E21}"/>
              </a:ext>
            </a:extLst>
          </p:cNvPr>
          <p:cNvSpPr>
            <a:spLocks noGrp="1"/>
          </p:cNvSpPr>
          <p:nvPr>
            <p:ph type="sldNum" sz="quarter" idx="12"/>
          </p:nvPr>
        </p:nvSpPr>
        <p:spPr/>
        <p:txBody>
          <a:bodyPr/>
          <a:lstStyle/>
          <a:p>
            <a:fld id="{4FA1F649-E8C5-4AAF-91FF-62678AC0C0C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42"/>
            <a:ext cx="8229600" cy="715963"/>
          </a:xfrm>
        </p:spPr>
        <p:txBody>
          <a:bodyPr>
            <a:normAutofit/>
          </a:bodyPr>
          <a:lstStyle/>
          <a:p>
            <a:pPr algn="l"/>
            <a:r>
              <a:rPr lang="en-US" sz="3200" dirty="0" err="1"/>
              <a:t>Echipa</a:t>
            </a:r>
            <a:r>
              <a:rPr lang="en-US" sz="3200" dirty="0"/>
              <a:t> de </a:t>
            </a:r>
            <a:r>
              <a:rPr lang="en-US" sz="3200" dirty="0" err="1"/>
              <a:t>cercetare</a:t>
            </a:r>
            <a:endParaRPr lang="en-US" sz="3200" dirty="0"/>
          </a:p>
        </p:txBody>
      </p:sp>
      <p:pic>
        <p:nvPicPr>
          <p:cNvPr id="7" name="Picture 6" descr="LogoAPASUPER_FM090621.png"/>
          <p:cNvPicPr>
            <a:picLocks noChangeAspect="1"/>
          </p:cNvPicPr>
          <p:nvPr/>
        </p:nvPicPr>
        <p:blipFill>
          <a:blip r:embed="rId2" cstate="print"/>
          <a:stretch>
            <a:fillRect/>
          </a:stretch>
        </p:blipFill>
        <p:spPr>
          <a:xfrm>
            <a:off x="8915400" y="116828"/>
            <a:ext cx="2252963" cy="1176957"/>
          </a:xfrm>
          <a:prstGeom prst="rect">
            <a:avLst/>
          </a:prstGeom>
        </p:spPr>
      </p:pic>
      <p:sp>
        <p:nvSpPr>
          <p:cNvPr id="3" name="Slide Number Placeholder 2">
            <a:extLst>
              <a:ext uri="{FF2B5EF4-FFF2-40B4-BE49-F238E27FC236}">
                <a16:creationId xmlns:a16="http://schemas.microsoft.com/office/drawing/2014/main" id="{A43F48E5-9010-4E90-88BA-9CCE5FE32B00}"/>
              </a:ext>
            </a:extLst>
          </p:cNvPr>
          <p:cNvSpPr>
            <a:spLocks noGrp="1"/>
          </p:cNvSpPr>
          <p:nvPr>
            <p:ph type="sldNum" sz="quarter" idx="12"/>
          </p:nvPr>
        </p:nvSpPr>
        <p:spPr/>
        <p:txBody>
          <a:bodyPr/>
          <a:lstStyle/>
          <a:p>
            <a:fld id="{4FA1F649-E8C5-4AAF-91FF-62678AC0C0C0}" type="slidenum">
              <a:rPr lang="en-US" smtClean="0"/>
              <a:pPr/>
              <a:t>22</a:t>
            </a:fld>
            <a:endParaRPr lang="en-US"/>
          </a:p>
        </p:txBody>
      </p:sp>
      <p:pic>
        <p:nvPicPr>
          <p:cNvPr id="5" name="Picture 4">
            <a:extLst>
              <a:ext uri="{FF2B5EF4-FFF2-40B4-BE49-F238E27FC236}">
                <a16:creationId xmlns:a16="http://schemas.microsoft.com/office/drawing/2014/main" id="{F72D56D1-306A-F616-506E-DFC9B43B5E30}"/>
              </a:ext>
            </a:extLst>
          </p:cNvPr>
          <p:cNvPicPr>
            <a:picLocks noChangeAspect="1"/>
          </p:cNvPicPr>
          <p:nvPr/>
        </p:nvPicPr>
        <p:blipFill>
          <a:blip r:embed="rId3" cstate="print"/>
          <a:srcRect/>
          <a:stretch>
            <a:fillRect/>
          </a:stretch>
        </p:blipFill>
        <p:spPr bwMode="auto">
          <a:xfrm>
            <a:off x="457200" y="914400"/>
            <a:ext cx="1426356" cy="1331266"/>
          </a:xfrm>
          <a:prstGeom prst="rect">
            <a:avLst/>
          </a:prstGeom>
          <a:noFill/>
          <a:ln w="9525">
            <a:noFill/>
            <a:miter lim="800000"/>
            <a:headEnd/>
            <a:tailEnd/>
          </a:ln>
        </p:spPr>
      </p:pic>
      <p:graphicFrame>
        <p:nvGraphicFramePr>
          <p:cNvPr id="10" name="Content Placeholder 5">
            <a:extLst>
              <a:ext uri="{FF2B5EF4-FFF2-40B4-BE49-F238E27FC236}">
                <a16:creationId xmlns:a16="http://schemas.microsoft.com/office/drawing/2014/main" id="{D22B2359-8A67-A255-CEB9-C10330C598F8}"/>
              </a:ext>
            </a:extLst>
          </p:cNvPr>
          <p:cNvGraphicFramePr>
            <a:graphicFrameLocks noGrp="1"/>
          </p:cNvGraphicFramePr>
          <p:nvPr>
            <p:ph idx="1"/>
            <p:extLst>
              <p:ext uri="{D42A27DB-BD31-4B8C-83A1-F6EECF244321}">
                <p14:modId xmlns:p14="http://schemas.microsoft.com/office/powerpoint/2010/main" val="4133203641"/>
              </p:ext>
            </p:extLst>
          </p:nvPr>
        </p:nvGraphicFramePr>
        <p:xfrm>
          <a:off x="1960880" y="1327162"/>
          <a:ext cx="7717432" cy="5029200"/>
        </p:xfrm>
        <a:graphic>
          <a:graphicData uri="http://schemas.openxmlformats.org/drawingml/2006/table">
            <a:tbl>
              <a:tblPr firstRow="1" bandRow="1">
                <a:tableStyleId>{5C22544A-7EE6-4342-B048-85BDC9FD1C3A}</a:tableStyleId>
              </a:tblPr>
              <a:tblGrid>
                <a:gridCol w="2711018">
                  <a:extLst>
                    <a:ext uri="{9D8B030D-6E8A-4147-A177-3AD203B41FA5}">
                      <a16:colId xmlns:a16="http://schemas.microsoft.com/office/drawing/2014/main" val="20000"/>
                    </a:ext>
                  </a:extLst>
                </a:gridCol>
                <a:gridCol w="3129433">
                  <a:extLst>
                    <a:ext uri="{9D8B030D-6E8A-4147-A177-3AD203B41FA5}">
                      <a16:colId xmlns:a16="http://schemas.microsoft.com/office/drawing/2014/main" val="20001"/>
                    </a:ext>
                  </a:extLst>
                </a:gridCol>
                <a:gridCol w="1876981">
                  <a:extLst>
                    <a:ext uri="{9D8B030D-6E8A-4147-A177-3AD203B41FA5}">
                      <a16:colId xmlns:a16="http://schemas.microsoft.com/office/drawing/2014/main" val="20002"/>
                    </a:ext>
                  </a:extLst>
                </a:gridCol>
              </a:tblGrid>
              <a:tr h="502920">
                <a:tc>
                  <a:txBody>
                    <a:bodyPr/>
                    <a:lstStyle/>
                    <a:p>
                      <a:pPr algn="ctr"/>
                      <a:r>
                        <a:rPr lang="en-US" sz="1800" dirty="0" err="1"/>
                        <a:t>Nume</a:t>
                      </a:r>
                      <a:endParaRPr lang="en-US" sz="1800" dirty="0"/>
                    </a:p>
                  </a:txBody>
                  <a:tcPr marL="87201" marR="87201" marT="43601" marB="43601" anchor="ctr"/>
                </a:tc>
                <a:tc>
                  <a:txBody>
                    <a:bodyPr/>
                    <a:lstStyle/>
                    <a:p>
                      <a:pPr algn="ctr"/>
                      <a:r>
                        <a:rPr lang="en-US" sz="1800" dirty="0" err="1"/>
                        <a:t>Pozitie</a:t>
                      </a:r>
                      <a:endParaRPr lang="en-US" sz="1800" dirty="0"/>
                    </a:p>
                  </a:txBody>
                  <a:tcPr marL="87201" marR="87201" marT="43601" marB="43601" anchor="ctr"/>
                </a:tc>
                <a:tc>
                  <a:txBody>
                    <a:bodyPr/>
                    <a:lstStyle/>
                    <a:p>
                      <a:pPr algn="ctr"/>
                      <a:r>
                        <a:rPr lang="en-US" sz="1800" dirty="0" err="1"/>
                        <a:t>Rolul</a:t>
                      </a:r>
                      <a:r>
                        <a:rPr lang="en-US" sz="1800" dirty="0"/>
                        <a:t> in </a:t>
                      </a:r>
                      <a:r>
                        <a:rPr lang="en-US" sz="1800" dirty="0" err="1"/>
                        <a:t>proiect</a:t>
                      </a:r>
                      <a:endParaRPr lang="en-US" sz="1800" dirty="0"/>
                    </a:p>
                  </a:txBody>
                  <a:tcPr marL="87201" marR="87201" marT="43601" marB="43601" anchor="ctr"/>
                </a:tc>
                <a:extLst>
                  <a:ext uri="{0D108BD9-81ED-4DB2-BD59-A6C34878D82A}">
                    <a16:rowId xmlns:a16="http://schemas.microsoft.com/office/drawing/2014/main" val="10000"/>
                  </a:ext>
                </a:extLst>
              </a:tr>
              <a:tr h="502920">
                <a:tc>
                  <a:txBody>
                    <a:bodyPr/>
                    <a:lstStyle/>
                    <a:p>
                      <a:pPr algn="ctr"/>
                      <a:r>
                        <a:rPr lang="en-US" sz="1800" dirty="0"/>
                        <a:t>Florentina  Violeta </a:t>
                      </a:r>
                      <a:r>
                        <a:rPr lang="en-US" sz="1800" b="1" dirty="0"/>
                        <a:t>Maxim</a:t>
                      </a:r>
                    </a:p>
                  </a:txBody>
                  <a:tcPr anchor="ctr"/>
                </a:tc>
                <a:tc>
                  <a:txBody>
                    <a:bodyPr/>
                    <a:lstStyle/>
                    <a:p>
                      <a:pPr algn="ctr"/>
                      <a:r>
                        <a:rPr lang="en-US" sz="1800" dirty="0" err="1"/>
                        <a:t>Cercetator</a:t>
                      </a:r>
                      <a:r>
                        <a:rPr lang="en-US" sz="1800" dirty="0"/>
                        <a:t> </a:t>
                      </a:r>
                      <a:r>
                        <a:rPr lang="en-US" sz="1800" dirty="0" err="1"/>
                        <a:t>stiintific</a:t>
                      </a:r>
                      <a:r>
                        <a:rPr lang="en-US" sz="1800" dirty="0"/>
                        <a:t>, </a:t>
                      </a:r>
                      <a:r>
                        <a:rPr lang="en-US" sz="1800" dirty="0" err="1"/>
                        <a:t>CSIII</a:t>
                      </a:r>
                      <a:endParaRPr lang="en-US" sz="1800" dirty="0"/>
                    </a:p>
                  </a:txBody>
                  <a:tcPr anchor="ctr"/>
                </a:tc>
                <a:tc>
                  <a:txBody>
                    <a:bodyPr/>
                    <a:lstStyle/>
                    <a:p>
                      <a:pPr algn="ctr"/>
                      <a:r>
                        <a:rPr lang="en-US" sz="1800" dirty="0"/>
                        <a:t>Director</a:t>
                      </a:r>
                    </a:p>
                  </a:txBody>
                  <a:tcPr anchor="ctr"/>
                </a:tc>
                <a:extLst>
                  <a:ext uri="{0D108BD9-81ED-4DB2-BD59-A6C34878D82A}">
                    <a16:rowId xmlns:a16="http://schemas.microsoft.com/office/drawing/2014/main" val="10001"/>
                  </a:ext>
                </a:extLst>
              </a:tr>
              <a:tr h="502920">
                <a:tc>
                  <a:txBody>
                    <a:bodyPr/>
                    <a:lstStyle/>
                    <a:p>
                      <a:pPr algn="ctr"/>
                      <a:r>
                        <a:rPr lang="en-US" sz="1800" dirty="0" err="1"/>
                        <a:t>Florina</a:t>
                      </a:r>
                      <a:r>
                        <a:rPr lang="en-US" sz="1800" baseline="0" dirty="0"/>
                        <a:t> </a:t>
                      </a:r>
                      <a:r>
                        <a:rPr lang="en-US" sz="1800" b="1" baseline="0" dirty="0"/>
                        <a:t>Teodorescu</a:t>
                      </a:r>
                      <a:endParaRPr lang="en-US"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Cercetator</a:t>
                      </a:r>
                      <a:r>
                        <a:rPr lang="en-US" sz="1800" dirty="0"/>
                        <a:t> </a:t>
                      </a:r>
                      <a:r>
                        <a:rPr lang="en-US" sz="1800" dirty="0" err="1"/>
                        <a:t>stiintific</a:t>
                      </a:r>
                      <a:r>
                        <a:rPr lang="en-US" sz="1800" dirty="0"/>
                        <a:t>, CSII</a:t>
                      </a:r>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10002"/>
                  </a:ext>
                </a:extLst>
              </a:tr>
              <a:tr h="502920">
                <a:tc>
                  <a:txBody>
                    <a:bodyPr/>
                    <a:lstStyle/>
                    <a:p>
                      <a:pPr algn="ctr"/>
                      <a:r>
                        <a:rPr lang="en-US" sz="1800" dirty="0" err="1"/>
                        <a:t>Ovidiu</a:t>
                      </a:r>
                      <a:r>
                        <a:rPr lang="en-US" sz="1800" dirty="0"/>
                        <a:t> Cristian </a:t>
                      </a:r>
                      <a:r>
                        <a:rPr lang="en-US" sz="1800" b="1" dirty="0" err="1"/>
                        <a:t>Hornoiu</a:t>
                      </a:r>
                      <a:endParaRPr lang="en-US"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Cercetator</a:t>
                      </a:r>
                      <a:r>
                        <a:rPr lang="en-US" sz="1800" dirty="0"/>
                        <a:t> </a:t>
                      </a:r>
                      <a:r>
                        <a:rPr lang="en-US" sz="1800" dirty="0" err="1"/>
                        <a:t>stiintific</a:t>
                      </a:r>
                      <a:r>
                        <a:rPr lang="en-US" sz="1800" dirty="0"/>
                        <a:t>, </a:t>
                      </a:r>
                      <a:r>
                        <a:rPr lang="en-US" sz="1800" dirty="0" err="1"/>
                        <a:t>CSII</a:t>
                      </a:r>
                      <a:endParaRPr lang="en-US" sz="1800" dirty="0"/>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10003"/>
                  </a:ext>
                </a:extLst>
              </a:tr>
              <a:tr h="502920">
                <a:tc>
                  <a:txBody>
                    <a:bodyPr/>
                    <a:lstStyle/>
                    <a:p>
                      <a:pPr algn="ctr"/>
                      <a:r>
                        <a:rPr lang="en-US" sz="1800" b="0" dirty="0" err="1"/>
                        <a:t>Ancuta</a:t>
                      </a:r>
                      <a:r>
                        <a:rPr lang="en-US" sz="1800" b="1" dirty="0"/>
                        <a:t> </a:t>
                      </a:r>
                      <a:r>
                        <a:rPr lang="en-US" sz="1800" b="1" dirty="0" err="1"/>
                        <a:t>Sofronia</a:t>
                      </a:r>
                      <a:endParaRPr lang="en-US" sz="1800" b="1" dirty="0"/>
                    </a:p>
                  </a:txBody>
                  <a:tcPr anchor="ctr"/>
                </a:tc>
                <a:tc>
                  <a:txBody>
                    <a:bodyPr/>
                    <a:lstStyle/>
                    <a:p>
                      <a:pPr algn="ctr"/>
                      <a:r>
                        <a:rPr lang="en-US" sz="1800" dirty="0" err="1"/>
                        <a:t>Cercetator</a:t>
                      </a:r>
                      <a:r>
                        <a:rPr lang="en-US" sz="1800" dirty="0"/>
                        <a:t> </a:t>
                      </a:r>
                      <a:r>
                        <a:rPr lang="en-US" sz="1800" dirty="0" err="1"/>
                        <a:t>stiintific</a:t>
                      </a:r>
                      <a:r>
                        <a:rPr lang="en-US" sz="1800" dirty="0"/>
                        <a:t>, </a:t>
                      </a:r>
                      <a:r>
                        <a:rPr lang="en-US" sz="1800" dirty="0" err="1"/>
                        <a:t>CSIII</a:t>
                      </a:r>
                      <a:endParaRPr lang="en-US" sz="1800" dirty="0"/>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2732663139"/>
                  </a:ext>
                </a:extLst>
              </a:tr>
              <a:tr h="502920">
                <a:tc>
                  <a:txBody>
                    <a:bodyPr/>
                    <a:lstStyle/>
                    <a:p>
                      <a:pPr algn="ctr"/>
                      <a:r>
                        <a:rPr lang="en-US" sz="1800" dirty="0"/>
                        <a:t>Iuliana </a:t>
                      </a:r>
                      <a:r>
                        <a:rPr lang="en-US" sz="1800" b="1" dirty="0"/>
                        <a:t>Poenaru</a:t>
                      </a:r>
                    </a:p>
                  </a:txBody>
                  <a:tcPr anchor="ctr"/>
                </a:tc>
                <a:tc>
                  <a:txBody>
                    <a:bodyPr/>
                    <a:lstStyle/>
                    <a:p>
                      <a:pPr algn="ctr"/>
                      <a:r>
                        <a:rPr lang="en-US" sz="1800" dirty="0" err="1"/>
                        <a:t>Asistent</a:t>
                      </a:r>
                      <a:r>
                        <a:rPr lang="en-US" sz="1800" dirty="0"/>
                        <a:t> de </a:t>
                      </a:r>
                      <a:r>
                        <a:rPr lang="en-US" sz="1800" dirty="0" err="1"/>
                        <a:t>cercetare</a:t>
                      </a:r>
                      <a:r>
                        <a:rPr lang="en-US" sz="1800" dirty="0"/>
                        <a:t> </a:t>
                      </a:r>
                      <a:r>
                        <a:rPr lang="en-US" sz="1800" dirty="0" err="1"/>
                        <a:t>stiintifica</a:t>
                      </a:r>
                      <a:endParaRPr lang="en-US" sz="1800" dirty="0"/>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10004"/>
                  </a:ext>
                </a:extLst>
              </a:tr>
              <a:tr h="502920">
                <a:tc>
                  <a:txBody>
                    <a:bodyPr/>
                    <a:lstStyle/>
                    <a:p>
                      <a:pPr algn="ctr"/>
                      <a:r>
                        <a:rPr lang="en-US" sz="1800" dirty="0"/>
                        <a:t>Elena</a:t>
                      </a:r>
                      <a:r>
                        <a:rPr lang="en-US" sz="1800" baseline="0" dirty="0"/>
                        <a:t> </a:t>
                      </a:r>
                      <a:r>
                        <a:rPr lang="en-US" sz="1800" baseline="0" dirty="0" err="1"/>
                        <a:t>Ecaterina</a:t>
                      </a:r>
                      <a:r>
                        <a:rPr lang="en-US" sz="1800" baseline="0" dirty="0"/>
                        <a:t> </a:t>
                      </a:r>
                      <a:r>
                        <a:rPr lang="en-US" sz="1800" b="1" baseline="0" dirty="0" err="1"/>
                        <a:t>Toma</a:t>
                      </a:r>
                      <a:endParaRPr lang="en-US" sz="1800" b="1" dirty="0"/>
                    </a:p>
                  </a:txBody>
                  <a:tcPr anchor="ctr"/>
                </a:tc>
                <a:tc>
                  <a:txBody>
                    <a:bodyPr/>
                    <a:lstStyle/>
                    <a:p>
                      <a:pPr algn="ctr"/>
                      <a:r>
                        <a:rPr lang="en-US" sz="1800" dirty="0" err="1"/>
                        <a:t>Asistent</a:t>
                      </a:r>
                      <a:r>
                        <a:rPr lang="en-US" sz="1800" dirty="0"/>
                        <a:t> de </a:t>
                      </a:r>
                      <a:r>
                        <a:rPr lang="en-US" sz="1800" dirty="0" err="1"/>
                        <a:t>cercetare</a:t>
                      </a:r>
                      <a:r>
                        <a:rPr lang="en-US" sz="1800" dirty="0"/>
                        <a:t> </a:t>
                      </a:r>
                      <a:r>
                        <a:rPr lang="en-US" sz="1800" dirty="0" err="1"/>
                        <a:t>stiintifica</a:t>
                      </a:r>
                      <a:endParaRPr lang="en-US" sz="1800" dirty="0"/>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10005"/>
                  </a:ext>
                </a:extLst>
              </a:tr>
              <a:tr h="502920">
                <a:tc>
                  <a:txBody>
                    <a:bodyPr/>
                    <a:lstStyle/>
                    <a:p>
                      <a:pPr algn="ctr"/>
                      <a:r>
                        <a:rPr lang="en-US" sz="1800" dirty="0"/>
                        <a:t>Giuseppe</a:t>
                      </a:r>
                      <a:r>
                        <a:rPr lang="en-US" sz="1800" baseline="0" dirty="0"/>
                        <a:t> Stefan </a:t>
                      </a:r>
                      <a:r>
                        <a:rPr lang="en-US" sz="1800" b="1" baseline="0" dirty="0"/>
                        <a:t>Stoian</a:t>
                      </a:r>
                      <a:endParaRPr lang="en-US" sz="1800" b="1" dirty="0"/>
                    </a:p>
                  </a:txBody>
                  <a:tcPr anchor="ctr"/>
                </a:tc>
                <a:tc>
                  <a:txBody>
                    <a:bodyPr/>
                    <a:lstStyle/>
                    <a:p>
                      <a:pPr algn="ctr"/>
                      <a:r>
                        <a:rPr lang="en-US" sz="1800" dirty="0" err="1"/>
                        <a:t>Asistent</a:t>
                      </a:r>
                      <a:r>
                        <a:rPr lang="en-US" sz="1800" dirty="0"/>
                        <a:t> de </a:t>
                      </a:r>
                      <a:r>
                        <a:rPr lang="en-US" sz="1800" dirty="0" err="1"/>
                        <a:t>cercetare</a:t>
                      </a:r>
                      <a:r>
                        <a:rPr lang="en-US" sz="1800" dirty="0"/>
                        <a:t> </a:t>
                      </a:r>
                      <a:r>
                        <a:rPr lang="en-US" sz="1800" dirty="0" err="1"/>
                        <a:t>stiintifica</a:t>
                      </a:r>
                      <a:endParaRPr lang="en-US" sz="1800" dirty="0"/>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10006"/>
                  </a:ext>
                </a:extLst>
              </a:tr>
              <a:tr h="502920">
                <a:tc>
                  <a:txBody>
                    <a:bodyPr/>
                    <a:lstStyle/>
                    <a:p>
                      <a:pPr algn="ctr"/>
                      <a:r>
                        <a:rPr lang="ro-RO" sz="1800" b="0" dirty="0"/>
                        <a:t>Mihail Calin </a:t>
                      </a:r>
                      <a:r>
                        <a:rPr lang="ro-RO" sz="1800" b="1" dirty="0"/>
                        <a:t>Licu</a:t>
                      </a:r>
                      <a:endParaRPr lang="en-US" sz="1800" b="1" dirty="0"/>
                    </a:p>
                  </a:txBody>
                  <a:tcPr anchor="ctr"/>
                </a:tc>
                <a:tc>
                  <a:txBody>
                    <a:bodyPr/>
                    <a:lstStyle/>
                    <a:p>
                      <a:pPr algn="ctr"/>
                      <a:r>
                        <a:rPr lang="en-US" sz="1800" dirty="0" err="1"/>
                        <a:t>Asistent</a:t>
                      </a:r>
                      <a:r>
                        <a:rPr lang="en-US" sz="1800" dirty="0"/>
                        <a:t> de </a:t>
                      </a:r>
                      <a:r>
                        <a:rPr lang="en-US" sz="1800" dirty="0" err="1"/>
                        <a:t>cercetare</a:t>
                      </a:r>
                      <a:r>
                        <a:rPr lang="en-US" sz="1800" dirty="0"/>
                        <a:t> </a:t>
                      </a:r>
                      <a:r>
                        <a:rPr lang="en-US" sz="1800" dirty="0" err="1"/>
                        <a:t>stiintifica</a:t>
                      </a:r>
                      <a:endParaRPr lang="en-US" sz="1800" dirty="0"/>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2536624327"/>
                  </a:ext>
                </a:extLst>
              </a:tr>
              <a:tr h="502920">
                <a:tc>
                  <a:txBody>
                    <a:bodyPr/>
                    <a:lstStyle/>
                    <a:p>
                      <a:pPr algn="ctr"/>
                      <a:r>
                        <a:rPr lang="en-US" sz="1800" b="0" dirty="0"/>
                        <a:t>Cristina Elena </a:t>
                      </a:r>
                      <a:r>
                        <a:rPr lang="en-US" sz="1800" b="1" dirty="0" err="1"/>
                        <a:t>Negoita</a:t>
                      </a:r>
                      <a:endParaRPr lang="en-US" sz="1800" b="1" dirty="0"/>
                    </a:p>
                  </a:txBody>
                  <a:tcPr anchor="ctr"/>
                </a:tc>
                <a:tc>
                  <a:txBody>
                    <a:bodyPr/>
                    <a:lstStyle/>
                    <a:p>
                      <a:pPr algn="ctr"/>
                      <a:r>
                        <a:rPr lang="en-US" sz="1800" dirty="0" err="1"/>
                        <a:t>Asistent</a:t>
                      </a:r>
                      <a:r>
                        <a:rPr lang="en-US" sz="1800" dirty="0"/>
                        <a:t> de </a:t>
                      </a:r>
                      <a:r>
                        <a:rPr lang="en-US" sz="1800" dirty="0" err="1"/>
                        <a:t>cercetare</a:t>
                      </a:r>
                      <a:r>
                        <a:rPr lang="en-US" sz="1800" dirty="0"/>
                        <a:t> </a:t>
                      </a:r>
                      <a:r>
                        <a:rPr lang="en-US" sz="1800" dirty="0" err="1"/>
                        <a:t>stiintifica</a:t>
                      </a:r>
                      <a:endParaRPr lang="en-US" sz="1800" dirty="0"/>
                    </a:p>
                  </a:txBody>
                  <a:tcPr anchor="ctr"/>
                </a:tc>
                <a:tc>
                  <a:txBody>
                    <a:bodyPr/>
                    <a:lstStyle/>
                    <a:p>
                      <a:pPr algn="ctr"/>
                      <a:r>
                        <a:rPr lang="en-US" sz="1800" dirty="0" err="1"/>
                        <a:t>Membru</a:t>
                      </a:r>
                      <a:r>
                        <a:rPr lang="en-US" sz="1800" dirty="0"/>
                        <a:t> </a:t>
                      </a:r>
                      <a:r>
                        <a:rPr lang="en-US" sz="1800" dirty="0" err="1"/>
                        <a:t>echipa</a:t>
                      </a:r>
                      <a:endParaRPr lang="en-US" sz="1800" dirty="0"/>
                    </a:p>
                  </a:txBody>
                  <a:tcPr anchor="ctr"/>
                </a:tc>
                <a:extLst>
                  <a:ext uri="{0D108BD9-81ED-4DB2-BD59-A6C34878D82A}">
                    <a16:rowId xmlns:a16="http://schemas.microsoft.com/office/drawing/2014/main" val="14901864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B11CE-B003-2FDD-9947-5F705E10BFB9}"/>
              </a:ext>
            </a:extLst>
          </p:cNvPr>
          <p:cNvSpPr>
            <a:spLocks noGrp="1"/>
          </p:cNvSpPr>
          <p:nvPr>
            <p:ph type="sldNum" sz="quarter" idx="12"/>
          </p:nvPr>
        </p:nvSpPr>
        <p:spPr/>
        <p:txBody>
          <a:bodyPr/>
          <a:lstStyle/>
          <a:p>
            <a:fld id="{4FA1F649-E8C5-4AAF-91FF-62678AC0C0C0}" type="slidenum">
              <a:rPr lang="en-US" smtClean="0"/>
              <a:pPr/>
              <a:t>23</a:t>
            </a:fld>
            <a:endParaRPr lang="en-US"/>
          </a:p>
        </p:txBody>
      </p:sp>
      <p:sp>
        <p:nvSpPr>
          <p:cNvPr id="5" name="Title 1">
            <a:extLst>
              <a:ext uri="{FF2B5EF4-FFF2-40B4-BE49-F238E27FC236}">
                <a16:creationId xmlns:a16="http://schemas.microsoft.com/office/drawing/2014/main" id="{655C7ECF-4C2E-37B6-0C42-EC6111579309}"/>
              </a:ext>
            </a:extLst>
          </p:cNvPr>
          <p:cNvSpPr>
            <a:spLocks noGrp="1"/>
          </p:cNvSpPr>
          <p:nvPr>
            <p:ph type="title"/>
          </p:nvPr>
        </p:nvSpPr>
        <p:spPr>
          <a:xfrm>
            <a:off x="930219" y="467668"/>
            <a:ext cx="8229600" cy="715963"/>
          </a:xfrm>
        </p:spPr>
        <p:txBody>
          <a:bodyPr>
            <a:normAutofit/>
          </a:bodyPr>
          <a:lstStyle/>
          <a:p>
            <a:pPr algn="l"/>
            <a:r>
              <a:rPr lang="en-US" sz="3200" dirty="0" err="1"/>
              <a:t>Colaboratori</a:t>
            </a:r>
            <a:endParaRPr lang="en-US" sz="3200" dirty="0"/>
          </a:p>
        </p:txBody>
      </p:sp>
      <p:pic>
        <p:nvPicPr>
          <p:cNvPr id="6" name="Picture 5" descr="LogoAPASUPER_FM090621.png">
            <a:extLst>
              <a:ext uri="{FF2B5EF4-FFF2-40B4-BE49-F238E27FC236}">
                <a16:creationId xmlns:a16="http://schemas.microsoft.com/office/drawing/2014/main" id="{908FF648-6A57-35AA-C13D-824B24912F13}"/>
              </a:ext>
            </a:extLst>
          </p:cNvPr>
          <p:cNvPicPr>
            <a:picLocks noChangeAspect="1"/>
          </p:cNvPicPr>
          <p:nvPr/>
        </p:nvPicPr>
        <p:blipFill>
          <a:blip r:embed="rId2" cstate="print"/>
          <a:stretch>
            <a:fillRect/>
          </a:stretch>
        </p:blipFill>
        <p:spPr>
          <a:xfrm>
            <a:off x="9672549" y="186185"/>
            <a:ext cx="1874291" cy="979137"/>
          </a:xfrm>
          <a:prstGeom prst="rect">
            <a:avLst/>
          </a:prstGeom>
        </p:spPr>
      </p:pic>
      <p:pic>
        <p:nvPicPr>
          <p:cNvPr id="7" name="Picture 2">
            <a:extLst>
              <a:ext uri="{FF2B5EF4-FFF2-40B4-BE49-F238E27FC236}">
                <a16:creationId xmlns:a16="http://schemas.microsoft.com/office/drawing/2014/main" id="{EB4C0488-4FDC-A249-18B2-D682CFA2A5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76009" y="4013491"/>
            <a:ext cx="1451848" cy="964618"/>
          </a:xfrm>
          <a:prstGeom prst="rect">
            <a:avLst/>
          </a:prstGeom>
          <a:noFill/>
          <a:ln w="9525">
            <a:noFill/>
            <a:miter lim="800000"/>
            <a:headEnd/>
            <a:tailEnd/>
          </a:ln>
        </p:spPr>
      </p:pic>
      <p:sp>
        <p:nvSpPr>
          <p:cNvPr id="8" name="Content Placeholder 1">
            <a:extLst>
              <a:ext uri="{FF2B5EF4-FFF2-40B4-BE49-F238E27FC236}">
                <a16:creationId xmlns:a16="http://schemas.microsoft.com/office/drawing/2014/main" id="{CC301A65-EE52-624E-68AD-E545EC5038D8}"/>
              </a:ext>
            </a:extLst>
          </p:cNvPr>
          <p:cNvSpPr txBox="1">
            <a:spLocks/>
          </p:cNvSpPr>
          <p:nvPr/>
        </p:nvSpPr>
        <p:spPr>
          <a:xfrm>
            <a:off x="6089526" y="1634145"/>
            <a:ext cx="3606799" cy="8496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Prof. Christian Ludwig</a:t>
            </a:r>
          </a:p>
          <a:p>
            <a:pPr marL="0" indent="0" algn="ctr">
              <a:buNone/>
            </a:pPr>
            <a:r>
              <a:rPr lang="en-US" sz="2400" b="1" i="1" dirty="0"/>
              <a:t>Dr. Pierre </a:t>
            </a:r>
            <a:r>
              <a:rPr lang="en-US" sz="2400" b="1" i="1" dirty="0" err="1"/>
              <a:t>Boillat</a:t>
            </a:r>
            <a:endParaRPr lang="en-US" sz="2400" b="1" i="1" dirty="0"/>
          </a:p>
          <a:p>
            <a:pPr marL="0" indent="0" algn="ctr">
              <a:buNone/>
            </a:pPr>
            <a:r>
              <a:rPr lang="en-US" sz="2400" b="1" i="1" dirty="0"/>
              <a:t>Dr. Bojan Niceno</a:t>
            </a:r>
          </a:p>
          <a:p>
            <a:pPr marL="0" indent="0" algn="ctr">
              <a:buNone/>
            </a:pPr>
            <a:r>
              <a:rPr lang="en-US" sz="2400" b="1" i="1" dirty="0"/>
              <a:t>Dr. Camelia </a:t>
            </a:r>
            <a:r>
              <a:rPr lang="en-US" sz="2400" b="1" i="1" dirty="0" err="1"/>
              <a:t>Borca</a:t>
            </a:r>
            <a:endParaRPr lang="en-US" sz="2400" b="1" i="1" dirty="0"/>
          </a:p>
          <a:p>
            <a:pPr marL="0" indent="0" algn="ctr">
              <a:buNone/>
            </a:pPr>
            <a:r>
              <a:rPr lang="en-US" sz="2400" b="1" i="1" dirty="0"/>
              <a:t>Dr. Andrea </a:t>
            </a:r>
            <a:r>
              <a:rPr lang="en-US" sz="2400" b="1" i="1" dirty="0" err="1"/>
              <a:t>Testino</a:t>
            </a:r>
            <a:endParaRPr lang="en-US" sz="2400" b="1" i="1" dirty="0"/>
          </a:p>
          <a:p>
            <a:pPr algn="ctr"/>
            <a:endParaRPr lang="en-US" sz="2400" dirty="0"/>
          </a:p>
        </p:txBody>
      </p:sp>
      <p:pic>
        <p:nvPicPr>
          <p:cNvPr id="9" name="Bild 14" descr="PSI-Logo_narrow_30k.eps">
            <a:extLst>
              <a:ext uri="{FF2B5EF4-FFF2-40B4-BE49-F238E27FC236}">
                <a16:creationId xmlns:a16="http://schemas.microsoft.com/office/drawing/2014/main" id="{6B24EFF3-4DAA-2B56-A23F-531CAC513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9554264" y="2263442"/>
            <a:ext cx="2110859" cy="75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a:extLst>
              <a:ext uri="{FF2B5EF4-FFF2-40B4-BE49-F238E27FC236}">
                <a16:creationId xmlns:a16="http://schemas.microsoft.com/office/drawing/2014/main" id="{8644F53A-1B6E-EDB7-E59D-0E20B5A4254F}"/>
              </a:ext>
            </a:extLst>
          </p:cNvPr>
          <p:cNvSpPr txBox="1">
            <a:spLocks/>
          </p:cNvSpPr>
          <p:nvPr/>
        </p:nvSpPr>
        <p:spPr>
          <a:xfrm>
            <a:off x="6186489" y="4256855"/>
            <a:ext cx="3289520" cy="8885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Dr. Konstantinos </a:t>
            </a:r>
            <a:r>
              <a:rPr lang="en-US" sz="2400" b="1" i="1" dirty="0" err="1"/>
              <a:t>Karalis</a:t>
            </a:r>
            <a:endParaRPr lang="en-US" sz="2400" b="1" i="1" dirty="0"/>
          </a:p>
          <a:p>
            <a:pPr algn="ctr"/>
            <a:endParaRPr lang="en-US" sz="2400" dirty="0"/>
          </a:p>
        </p:txBody>
      </p:sp>
      <p:pic>
        <p:nvPicPr>
          <p:cNvPr id="11" name="Picture 4">
            <a:extLst>
              <a:ext uri="{FF2B5EF4-FFF2-40B4-BE49-F238E27FC236}">
                <a16:creationId xmlns:a16="http://schemas.microsoft.com/office/drawing/2014/main" id="{0E5EE811-7859-3C43-ECBE-6C8DA9FB7223}"/>
              </a:ext>
            </a:extLst>
          </p:cNvPr>
          <p:cNvPicPr>
            <a:picLocks noChangeAspect="1" noChangeArrowheads="1"/>
          </p:cNvPicPr>
          <p:nvPr/>
        </p:nvPicPr>
        <p:blipFill>
          <a:blip r:embed="rId5" cstate="print"/>
          <a:srcRect/>
          <a:stretch>
            <a:fillRect/>
          </a:stretch>
        </p:blipFill>
        <p:spPr bwMode="auto">
          <a:xfrm>
            <a:off x="9067800" y="5276999"/>
            <a:ext cx="1974161" cy="510521"/>
          </a:xfrm>
          <a:prstGeom prst="rect">
            <a:avLst/>
          </a:prstGeom>
          <a:noFill/>
          <a:ln w="9525">
            <a:noFill/>
            <a:miter lim="800000"/>
            <a:headEnd/>
            <a:tailEnd/>
          </a:ln>
        </p:spPr>
      </p:pic>
      <p:sp>
        <p:nvSpPr>
          <p:cNvPr id="12" name="Content Placeholder 1">
            <a:extLst>
              <a:ext uri="{FF2B5EF4-FFF2-40B4-BE49-F238E27FC236}">
                <a16:creationId xmlns:a16="http://schemas.microsoft.com/office/drawing/2014/main" id="{CCBC7E1C-0D3C-07A3-BC2C-1F64658BB0FE}"/>
              </a:ext>
            </a:extLst>
          </p:cNvPr>
          <p:cNvSpPr txBox="1">
            <a:spLocks/>
          </p:cNvSpPr>
          <p:nvPr/>
        </p:nvSpPr>
        <p:spPr>
          <a:xfrm>
            <a:off x="6186489" y="5276998"/>
            <a:ext cx="2748095"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Prof. Daniel </a:t>
            </a:r>
            <a:r>
              <a:rPr lang="en-US" sz="2400" b="1" i="1" dirty="0" err="1"/>
              <a:t>Banuti</a:t>
            </a:r>
            <a:endParaRPr lang="en-US" sz="2400" b="1" i="1" dirty="0"/>
          </a:p>
          <a:p>
            <a:pPr algn="ctr"/>
            <a:endParaRPr lang="en-US" sz="2400" dirty="0"/>
          </a:p>
        </p:txBody>
      </p:sp>
      <p:sp>
        <p:nvSpPr>
          <p:cNvPr id="13" name="Content Placeholder 1">
            <a:extLst>
              <a:ext uri="{FF2B5EF4-FFF2-40B4-BE49-F238E27FC236}">
                <a16:creationId xmlns:a16="http://schemas.microsoft.com/office/drawing/2014/main" id="{A132C641-C16A-6C04-0450-6879BFFBBCBB}"/>
              </a:ext>
            </a:extLst>
          </p:cNvPr>
          <p:cNvSpPr txBox="1">
            <a:spLocks/>
          </p:cNvSpPr>
          <p:nvPr/>
        </p:nvSpPr>
        <p:spPr>
          <a:xfrm>
            <a:off x="925139" y="3886199"/>
            <a:ext cx="2783121"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o-RO" sz="2400" b="1" i="1" dirty="0"/>
              <a:t>Ing. </a:t>
            </a:r>
            <a:r>
              <a:rPr lang="en-US" sz="2400" b="1" i="1" dirty="0"/>
              <a:t>Cristian </a:t>
            </a:r>
            <a:r>
              <a:rPr lang="ro-RO" sz="2400" b="1" i="1" dirty="0"/>
              <a:t>Iacob</a:t>
            </a:r>
            <a:endParaRPr lang="en-US" sz="2400" b="1" i="1" dirty="0"/>
          </a:p>
          <a:p>
            <a:pPr algn="ctr"/>
            <a:endParaRPr lang="en-US" sz="2400" dirty="0"/>
          </a:p>
        </p:txBody>
      </p:sp>
      <p:pic>
        <p:nvPicPr>
          <p:cNvPr id="14" name="Picture 13">
            <a:extLst>
              <a:ext uri="{FF2B5EF4-FFF2-40B4-BE49-F238E27FC236}">
                <a16:creationId xmlns:a16="http://schemas.microsoft.com/office/drawing/2014/main" id="{3CB419E0-B92B-823F-02B5-0E3170E5EB65}"/>
              </a:ext>
            </a:extLst>
          </p:cNvPr>
          <p:cNvPicPr>
            <a:picLocks noChangeAspect="1"/>
          </p:cNvPicPr>
          <p:nvPr/>
        </p:nvPicPr>
        <p:blipFill>
          <a:blip r:embed="rId6" cstate="print"/>
          <a:stretch>
            <a:fillRect/>
          </a:stretch>
        </p:blipFill>
        <p:spPr>
          <a:xfrm>
            <a:off x="3694275" y="3886200"/>
            <a:ext cx="1598022" cy="609600"/>
          </a:xfrm>
          <a:prstGeom prst="rect">
            <a:avLst/>
          </a:prstGeom>
        </p:spPr>
      </p:pic>
      <p:pic>
        <p:nvPicPr>
          <p:cNvPr id="15" name="Picture 3">
            <a:extLst>
              <a:ext uri="{FF2B5EF4-FFF2-40B4-BE49-F238E27FC236}">
                <a16:creationId xmlns:a16="http://schemas.microsoft.com/office/drawing/2014/main" id="{19619A2C-65CE-94BC-B4F7-27B2B17F08D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52381" y="5413109"/>
            <a:ext cx="1484824" cy="420640"/>
          </a:xfrm>
          <a:prstGeom prst="rect">
            <a:avLst/>
          </a:prstGeom>
          <a:noFill/>
          <a:ln w="9525">
            <a:noFill/>
            <a:miter lim="800000"/>
            <a:headEnd/>
            <a:tailEnd/>
          </a:ln>
        </p:spPr>
      </p:pic>
      <p:sp>
        <p:nvSpPr>
          <p:cNvPr id="16" name="Content Placeholder 1">
            <a:extLst>
              <a:ext uri="{FF2B5EF4-FFF2-40B4-BE49-F238E27FC236}">
                <a16:creationId xmlns:a16="http://schemas.microsoft.com/office/drawing/2014/main" id="{4BB724F4-53B4-FE86-BA6C-AD3155CCC3E2}"/>
              </a:ext>
            </a:extLst>
          </p:cNvPr>
          <p:cNvSpPr txBox="1">
            <a:spLocks/>
          </p:cNvSpPr>
          <p:nvPr/>
        </p:nvSpPr>
        <p:spPr>
          <a:xfrm>
            <a:off x="708914" y="5368228"/>
            <a:ext cx="2990204"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Dr. Cristian </a:t>
            </a:r>
            <a:r>
              <a:rPr lang="en-US" sz="2400" b="1" i="1" dirty="0" err="1"/>
              <a:t>Contescu</a:t>
            </a:r>
            <a:endParaRPr lang="en-US" sz="2400" b="1" i="1" dirty="0"/>
          </a:p>
          <a:p>
            <a:pPr algn="ctr"/>
            <a:endParaRPr lang="en-US" sz="2400" dirty="0"/>
          </a:p>
        </p:txBody>
      </p:sp>
      <p:sp>
        <p:nvSpPr>
          <p:cNvPr id="17" name="Content Placeholder 1">
            <a:extLst>
              <a:ext uri="{FF2B5EF4-FFF2-40B4-BE49-F238E27FC236}">
                <a16:creationId xmlns:a16="http://schemas.microsoft.com/office/drawing/2014/main" id="{7FAE851B-3D83-3E0B-4077-8C09B7A8EECA}"/>
              </a:ext>
            </a:extLst>
          </p:cNvPr>
          <p:cNvSpPr txBox="1">
            <a:spLocks/>
          </p:cNvSpPr>
          <p:nvPr/>
        </p:nvSpPr>
        <p:spPr>
          <a:xfrm>
            <a:off x="1031240" y="1803704"/>
            <a:ext cx="3332182"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Dr. </a:t>
            </a:r>
            <a:r>
              <a:rPr lang="en-US" sz="2400" b="1" i="1" dirty="0" err="1"/>
              <a:t>Speranta</a:t>
            </a:r>
            <a:r>
              <a:rPr lang="en-US" sz="2400" b="1" i="1" dirty="0"/>
              <a:t> </a:t>
            </a:r>
            <a:r>
              <a:rPr lang="en-US" sz="2400" b="1" i="1" dirty="0" err="1"/>
              <a:t>Tanasescu</a:t>
            </a:r>
            <a:endParaRPr lang="en-US" sz="2400" b="1" i="1" dirty="0"/>
          </a:p>
          <a:p>
            <a:pPr marL="0" indent="0" algn="ctr">
              <a:buNone/>
            </a:pPr>
            <a:r>
              <a:rPr lang="en-US" sz="2400" b="1" i="1" dirty="0"/>
              <a:t>Dr. Irina Atkinson</a:t>
            </a:r>
          </a:p>
          <a:p>
            <a:pPr marL="0" indent="0" algn="ctr">
              <a:buNone/>
            </a:pPr>
            <a:r>
              <a:rPr lang="en-US" sz="2400" b="1" i="1" dirty="0"/>
              <a:t>Dr. Cornelia Marinescu</a:t>
            </a:r>
          </a:p>
        </p:txBody>
      </p:sp>
      <p:pic>
        <p:nvPicPr>
          <p:cNvPr id="19" name="Picture 18">
            <a:extLst>
              <a:ext uri="{FF2B5EF4-FFF2-40B4-BE49-F238E27FC236}">
                <a16:creationId xmlns:a16="http://schemas.microsoft.com/office/drawing/2014/main" id="{6E20A18E-0043-B5E8-013D-16F9B89FB4D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58342" y="1968199"/>
            <a:ext cx="1356658" cy="1266215"/>
          </a:xfrm>
          <a:prstGeom prst="rect">
            <a:avLst/>
          </a:prstGeom>
          <a:noFill/>
          <a:ln w="9525">
            <a:noFill/>
            <a:miter lim="800000"/>
            <a:headEnd/>
            <a:tailEnd/>
          </a:ln>
        </p:spPr>
      </p:pic>
    </p:spTree>
    <p:extLst>
      <p:ext uri="{BB962C8B-B14F-4D97-AF65-F5344CB8AC3E}">
        <p14:creationId xmlns:p14="http://schemas.microsoft.com/office/powerpoint/2010/main" val="153243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42"/>
            <a:ext cx="8229600" cy="792163"/>
          </a:xfrm>
        </p:spPr>
        <p:txBody>
          <a:bodyPr>
            <a:normAutofit/>
          </a:bodyPr>
          <a:lstStyle/>
          <a:p>
            <a:pPr algn="l"/>
            <a:r>
              <a:rPr lang="en-US" sz="3200" dirty="0" err="1"/>
              <a:t>Buget</a:t>
            </a:r>
            <a:r>
              <a:rPr lang="en-US" sz="3200" dirty="0"/>
              <a:t> (lei)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6296476"/>
              </p:ext>
            </p:extLst>
          </p:nvPr>
        </p:nvGraphicFramePr>
        <p:xfrm>
          <a:off x="1981200" y="1600200"/>
          <a:ext cx="8229600" cy="25755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60400">
                <a:tc>
                  <a:txBody>
                    <a:bodyPr/>
                    <a:lstStyle/>
                    <a:p>
                      <a:pPr algn="ctr"/>
                      <a:r>
                        <a:rPr lang="en-US" sz="1900" dirty="0" err="1"/>
                        <a:t>Categoria</a:t>
                      </a:r>
                      <a:r>
                        <a:rPr lang="en-US" sz="1900" dirty="0"/>
                        <a:t> de </a:t>
                      </a:r>
                      <a:r>
                        <a:rPr lang="en-US" sz="1900" dirty="0" err="1"/>
                        <a:t>cheltuieli</a:t>
                      </a:r>
                      <a:endParaRPr lang="en-US" sz="1900" dirty="0"/>
                    </a:p>
                  </a:txBody>
                  <a:tcPr anchor="ctr"/>
                </a:tc>
                <a:tc>
                  <a:txBody>
                    <a:bodyPr/>
                    <a:lstStyle/>
                    <a:p>
                      <a:pPr algn="ctr"/>
                      <a:r>
                        <a:rPr lang="en-US" sz="1900" dirty="0"/>
                        <a:t>2021</a:t>
                      </a:r>
                    </a:p>
                  </a:txBody>
                  <a:tcPr anchor="ctr"/>
                </a:tc>
                <a:tc>
                  <a:txBody>
                    <a:bodyPr/>
                    <a:lstStyle/>
                    <a:p>
                      <a:pPr algn="ctr"/>
                      <a:r>
                        <a:rPr lang="en-US" sz="1900" dirty="0"/>
                        <a:t>2022</a:t>
                      </a:r>
                    </a:p>
                  </a:txBody>
                  <a:tcPr anchor="ctr"/>
                </a:tc>
                <a:tc>
                  <a:txBody>
                    <a:bodyPr/>
                    <a:lstStyle/>
                    <a:p>
                      <a:pPr algn="ctr"/>
                      <a:r>
                        <a:rPr lang="en-US" sz="1900" dirty="0"/>
                        <a:t>2023</a:t>
                      </a:r>
                    </a:p>
                  </a:txBody>
                  <a:tcPr anchor="ctr"/>
                </a:tc>
                <a:tc>
                  <a:txBody>
                    <a:bodyPr/>
                    <a:lstStyle/>
                    <a:p>
                      <a:pPr algn="ctr"/>
                      <a:r>
                        <a:rPr lang="en-US" sz="1900" dirty="0"/>
                        <a:t>TOTAL</a:t>
                      </a:r>
                    </a:p>
                  </a:txBody>
                  <a:tcPr anchor="ctr"/>
                </a:tc>
                <a:extLst>
                  <a:ext uri="{0D108BD9-81ED-4DB2-BD59-A6C34878D82A}">
                    <a16:rowId xmlns:a16="http://schemas.microsoft.com/office/drawing/2014/main" val="10000"/>
                  </a:ext>
                </a:extLst>
              </a:tr>
              <a:tr h="375920">
                <a:tc>
                  <a:txBody>
                    <a:bodyPr/>
                    <a:lstStyle/>
                    <a:p>
                      <a:pPr algn="ctr"/>
                      <a:r>
                        <a:rPr lang="en-US" sz="1900" b="1" dirty="0"/>
                        <a:t>Personal</a:t>
                      </a:r>
                    </a:p>
                  </a:txBody>
                  <a:tcPr/>
                </a:tc>
                <a:tc>
                  <a:txBody>
                    <a:bodyPr/>
                    <a:lstStyle/>
                    <a:p>
                      <a:pPr algn="ctr"/>
                      <a:r>
                        <a:rPr lang="en-US" sz="1900" dirty="0"/>
                        <a:t>138.298</a:t>
                      </a:r>
                    </a:p>
                  </a:txBody>
                  <a:tcPr/>
                </a:tc>
                <a:tc>
                  <a:txBody>
                    <a:bodyPr/>
                    <a:lstStyle/>
                    <a:p>
                      <a:pPr algn="ctr"/>
                      <a:r>
                        <a:rPr lang="ro-RO" sz="1900" dirty="0"/>
                        <a:t>189.158</a:t>
                      </a:r>
                      <a:endParaRPr lang="en-US" sz="1900" dirty="0"/>
                    </a:p>
                  </a:txBody>
                  <a:tcPr/>
                </a:tc>
                <a:tc>
                  <a:txBody>
                    <a:bodyPr/>
                    <a:lstStyle/>
                    <a:p>
                      <a:pPr algn="ctr"/>
                      <a:r>
                        <a:rPr lang="ro-RO" sz="1900" dirty="0"/>
                        <a:t>212.469</a:t>
                      </a:r>
                      <a:endParaRPr lang="en-US" sz="1900" dirty="0"/>
                    </a:p>
                  </a:txBody>
                  <a:tcPr/>
                </a:tc>
                <a:tc>
                  <a:txBody>
                    <a:bodyPr/>
                    <a:lstStyle/>
                    <a:p>
                      <a:pPr algn="ctr"/>
                      <a:r>
                        <a:rPr lang="en-US" sz="1900" b="1" dirty="0"/>
                        <a:t>539.925</a:t>
                      </a:r>
                    </a:p>
                  </a:txBody>
                  <a:tcPr/>
                </a:tc>
                <a:extLst>
                  <a:ext uri="{0D108BD9-81ED-4DB2-BD59-A6C34878D82A}">
                    <a16:rowId xmlns:a16="http://schemas.microsoft.com/office/drawing/2014/main" val="10001"/>
                  </a:ext>
                </a:extLst>
              </a:tr>
              <a:tr h="375920">
                <a:tc>
                  <a:txBody>
                    <a:bodyPr/>
                    <a:lstStyle/>
                    <a:p>
                      <a:pPr algn="ctr"/>
                      <a:r>
                        <a:rPr lang="en-US" sz="1900" b="1" dirty="0"/>
                        <a:t>Logistica</a:t>
                      </a:r>
                    </a:p>
                  </a:txBody>
                  <a:tcPr/>
                </a:tc>
                <a:tc>
                  <a:txBody>
                    <a:bodyPr/>
                    <a:lstStyle/>
                    <a:p>
                      <a:pPr algn="ctr"/>
                      <a:r>
                        <a:rPr lang="en-US" sz="1900" dirty="0"/>
                        <a:t>141.718</a:t>
                      </a:r>
                    </a:p>
                  </a:txBody>
                  <a:tcPr/>
                </a:tc>
                <a:tc>
                  <a:txBody>
                    <a:bodyPr/>
                    <a:lstStyle/>
                    <a:p>
                      <a:pPr algn="ctr"/>
                      <a:r>
                        <a:rPr lang="en-US" sz="1900" dirty="0"/>
                        <a:t>141.718</a:t>
                      </a:r>
                    </a:p>
                  </a:txBody>
                  <a:tcPr/>
                </a:tc>
                <a:tc>
                  <a:txBody>
                    <a:bodyPr/>
                    <a:lstStyle/>
                    <a:p>
                      <a:pPr algn="ctr"/>
                      <a:r>
                        <a:rPr lang="en-US" sz="1900" dirty="0"/>
                        <a:t>141.718</a:t>
                      </a:r>
                    </a:p>
                  </a:txBody>
                  <a:tcPr/>
                </a:tc>
                <a:tc>
                  <a:txBody>
                    <a:bodyPr/>
                    <a:lstStyle/>
                    <a:p>
                      <a:pPr algn="ctr"/>
                      <a:r>
                        <a:rPr lang="en-US" sz="1900" b="1" dirty="0"/>
                        <a:t>425.154</a:t>
                      </a:r>
                    </a:p>
                  </a:txBody>
                  <a:tcPr/>
                </a:tc>
                <a:extLst>
                  <a:ext uri="{0D108BD9-81ED-4DB2-BD59-A6C34878D82A}">
                    <a16:rowId xmlns:a16="http://schemas.microsoft.com/office/drawing/2014/main" val="10002"/>
                  </a:ext>
                </a:extLst>
              </a:tr>
              <a:tr h="375920">
                <a:tc>
                  <a:txBody>
                    <a:bodyPr/>
                    <a:lstStyle/>
                    <a:p>
                      <a:pPr algn="ctr"/>
                      <a:r>
                        <a:rPr lang="en-US" sz="1900" b="1" dirty="0" err="1"/>
                        <a:t>Deplasari</a:t>
                      </a:r>
                      <a:endParaRPr lang="en-US" sz="1900" b="1" dirty="0"/>
                    </a:p>
                  </a:txBody>
                  <a:tcPr/>
                </a:tc>
                <a:tc>
                  <a:txBody>
                    <a:bodyPr/>
                    <a:lstStyle/>
                    <a:p>
                      <a:pPr algn="ctr"/>
                      <a:r>
                        <a:rPr lang="en-US" sz="1900" dirty="0"/>
                        <a:t>38.997</a:t>
                      </a:r>
                    </a:p>
                  </a:txBody>
                  <a:tcPr/>
                </a:tc>
                <a:tc>
                  <a:txBody>
                    <a:bodyPr/>
                    <a:lstStyle/>
                    <a:p>
                      <a:pPr algn="ctr"/>
                      <a:r>
                        <a:rPr lang="en-US" sz="1900" dirty="0"/>
                        <a:t>38.997</a:t>
                      </a:r>
                    </a:p>
                  </a:txBody>
                  <a:tcPr/>
                </a:tc>
                <a:tc>
                  <a:txBody>
                    <a:bodyPr/>
                    <a:lstStyle/>
                    <a:p>
                      <a:pPr algn="ctr"/>
                      <a:r>
                        <a:rPr lang="en-US" sz="1900" dirty="0"/>
                        <a:t>38.997</a:t>
                      </a:r>
                    </a:p>
                  </a:txBody>
                  <a:tcPr/>
                </a:tc>
                <a:tc>
                  <a:txBody>
                    <a:bodyPr/>
                    <a:lstStyle/>
                    <a:p>
                      <a:pPr algn="ctr"/>
                      <a:r>
                        <a:rPr lang="en-US" sz="1900" b="1" dirty="0"/>
                        <a:t>116.991</a:t>
                      </a:r>
                    </a:p>
                  </a:txBody>
                  <a:tcPr/>
                </a:tc>
                <a:extLst>
                  <a:ext uri="{0D108BD9-81ED-4DB2-BD59-A6C34878D82A}">
                    <a16:rowId xmlns:a16="http://schemas.microsoft.com/office/drawing/2014/main" val="10003"/>
                  </a:ext>
                </a:extLst>
              </a:tr>
              <a:tr h="375920">
                <a:tc>
                  <a:txBody>
                    <a:bodyPr/>
                    <a:lstStyle/>
                    <a:p>
                      <a:pPr algn="ctr"/>
                      <a:r>
                        <a:rPr lang="en-US" sz="1900" b="1" dirty="0"/>
                        <a:t>Regie</a:t>
                      </a:r>
                    </a:p>
                  </a:txBody>
                  <a:tcPr/>
                </a:tc>
                <a:tc>
                  <a:txBody>
                    <a:bodyPr/>
                    <a:lstStyle/>
                    <a:p>
                      <a:pPr algn="ctr"/>
                      <a:r>
                        <a:rPr lang="en-US" sz="1900" dirty="0"/>
                        <a:t>37.810</a:t>
                      </a:r>
                    </a:p>
                  </a:txBody>
                  <a:tcPr/>
                </a:tc>
                <a:tc>
                  <a:txBody>
                    <a:bodyPr/>
                    <a:lstStyle/>
                    <a:p>
                      <a:pPr algn="ctr"/>
                      <a:r>
                        <a:rPr lang="en-US" sz="1900" dirty="0"/>
                        <a:t>34.703</a:t>
                      </a:r>
                    </a:p>
                  </a:txBody>
                  <a:tcPr/>
                </a:tc>
                <a:tc>
                  <a:txBody>
                    <a:bodyPr/>
                    <a:lstStyle/>
                    <a:p>
                      <a:pPr algn="ctr"/>
                      <a:r>
                        <a:rPr lang="en-US" sz="1900" dirty="0"/>
                        <a:t>43.449</a:t>
                      </a:r>
                    </a:p>
                  </a:txBody>
                  <a:tcPr/>
                </a:tc>
                <a:tc>
                  <a:txBody>
                    <a:bodyPr/>
                    <a:lstStyle/>
                    <a:p>
                      <a:pPr algn="ctr"/>
                      <a:r>
                        <a:rPr lang="en-US" sz="1900" b="1" dirty="0"/>
                        <a:t>115.962</a:t>
                      </a:r>
                    </a:p>
                  </a:txBody>
                  <a:tcPr/>
                </a:tc>
                <a:extLst>
                  <a:ext uri="{0D108BD9-81ED-4DB2-BD59-A6C34878D82A}">
                    <a16:rowId xmlns:a16="http://schemas.microsoft.com/office/drawing/2014/main" val="10004"/>
                  </a:ext>
                </a:extLst>
              </a:tr>
              <a:tr h="375920">
                <a:tc>
                  <a:txBody>
                    <a:bodyPr/>
                    <a:lstStyle/>
                    <a:p>
                      <a:pPr algn="ctr"/>
                      <a:r>
                        <a:rPr lang="en-US" sz="1900" b="1" dirty="0"/>
                        <a:t>TOTAL</a:t>
                      </a:r>
                    </a:p>
                  </a:txBody>
                  <a:tcPr/>
                </a:tc>
                <a:tc>
                  <a:txBody>
                    <a:bodyPr/>
                    <a:lstStyle/>
                    <a:p>
                      <a:pPr algn="ctr"/>
                      <a:r>
                        <a:rPr lang="en-US" sz="1900" b="1" dirty="0"/>
                        <a:t>356.823</a:t>
                      </a:r>
                    </a:p>
                  </a:txBody>
                  <a:tcPr/>
                </a:tc>
                <a:tc>
                  <a:txBody>
                    <a:bodyPr/>
                    <a:lstStyle/>
                    <a:p>
                      <a:pPr algn="ctr"/>
                      <a:r>
                        <a:rPr lang="ro-RO" sz="1900" b="1" dirty="0"/>
                        <a:t>404.576</a:t>
                      </a:r>
                      <a:endParaRPr lang="en-US" sz="1900" b="1" dirty="0"/>
                    </a:p>
                  </a:txBody>
                  <a:tcPr/>
                </a:tc>
                <a:tc>
                  <a:txBody>
                    <a:bodyPr/>
                    <a:lstStyle/>
                    <a:p>
                      <a:pPr algn="ctr"/>
                      <a:r>
                        <a:rPr lang="ro-RO" sz="1900" b="1" dirty="0"/>
                        <a:t>436.633</a:t>
                      </a:r>
                      <a:endParaRPr lang="en-US" sz="1900" b="1" dirty="0"/>
                    </a:p>
                  </a:txBody>
                  <a:tcPr/>
                </a:tc>
                <a:tc>
                  <a:txBody>
                    <a:bodyPr/>
                    <a:lstStyle/>
                    <a:p>
                      <a:pPr algn="ctr"/>
                      <a:r>
                        <a:rPr lang="en-US" sz="1900" b="1" dirty="0"/>
                        <a:t>1.198.032</a:t>
                      </a:r>
                    </a:p>
                  </a:txBody>
                  <a:tcPr/>
                </a:tc>
                <a:extLst>
                  <a:ext uri="{0D108BD9-81ED-4DB2-BD59-A6C34878D82A}">
                    <a16:rowId xmlns:a16="http://schemas.microsoft.com/office/drawing/2014/main" val="10005"/>
                  </a:ext>
                </a:extLst>
              </a:tr>
            </a:tbl>
          </a:graphicData>
        </a:graphic>
      </p:graphicFrame>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sp>
        <p:nvSpPr>
          <p:cNvPr id="3" name="Slide Number Placeholder 2">
            <a:extLst>
              <a:ext uri="{FF2B5EF4-FFF2-40B4-BE49-F238E27FC236}">
                <a16:creationId xmlns:a16="http://schemas.microsoft.com/office/drawing/2014/main" id="{EE45857F-D892-43B5-B152-3FBC334888CE}"/>
              </a:ext>
            </a:extLst>
          </p:cNvPr>
          <p:cNvSpPr>
            <a:spLocks noGrp="1"/>
          </p:cNvSpPr>
          <p:nvPr>
            <p:ph type="sldNum" sz="quarter" idx="12"/>
          </p:nvPr>
        </p:nvSpPr>
        <p:spPr/>
        <p:txBody>
          <a:bodyPr/>
          <a:lstStyle/>
          <a:p>
            <a:fld id="{4FA1F649-E8C5-4AAF-91FF-62678AC0C0C0}"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2600" y="134225"/>
            <a:ext cx="6629400" cy="1105892"/>
          </a:xfrm>
        </p:spPr>
        <p:txBody>
          <a:bodyPr>
            <a:normAutofit/>
          </a:bodyPr>
          <a:lstStyle/>
          <a:p>
            <a:pPr algn="l"/>
            <a:r>
              <a:rPr lang="en-US" sz="3200" dirty="0" err="1"/>
              <a:t>Principala</a:t>
            </a:r>
            <a:r>
              <a:rPr lang="en-US" sz="3200" dirty="0"/>
              <a:t> </a:t>
            </a:r>
            <a:r>
              <a:rPr lang="en-US" sz="3200" dirty="0" err="1"/>
              <a:t>infrastructura</a:t>
            </a:r>
            <a:r>
              <a:rPr lang="en-US" sz="3200" dirty="0"/>
              <a:t> de </a:t>
            </a:r>
            <a:r>
              <a:rPr lang="en-US" sz="3200" dirty="0" err="1"/>
              <a:t>cercetare</a:t>
            </a:r>
            <a:r>
              <a:rPr lang="en-US" sz="3200" dirty="0"/>
              <a:t> </a:t>
            </a:r>
          </a:p>
        </p:txBody>
      </p:sp>
      <p:pic>
        <p:nvPicPr>
          <p:cNvPr id="5" name="Picture 4"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pic>
        <p:nvPicPr>
          <p:cNvPr id="10" name="Bild 14" descr="PSI-Logo_narrow_30k.eps">
            <a:extLst>
              <a:ext uri="{FF2B5EF4-FFF2-40B4-BE49-F238E27FC236}">
                <a16:creationId xmlns:a16="http://schemas.microsoft.com/office/drawing/2014/main" id="{C9D2DAE0-695C-4D02-9ADA-B9EA414EBE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1732098" y="1681019"/>
            <a:ext cx="1353600" cy="4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3C63499A-56F8-4F07-93D8-96AFEB8DAF65}"/>
              </a:ext>
            </a:extLst>
          </p:cNvPr>
          <p:cNvSpPr>
            <a:spLocks noChangeArrowheads="1"/>
          </p:cNvSpPr>
          <p:nvPr/>
        </p:nvSpPr>
        <p:spPr bwMode="auto">
          <a:xfrm>
            <a:off x="3092016" y="1616247"/>
            <a:ext cx="6007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dirty="0" err="1"/>
              <a:t>Coopererare</a:t>
            </a:r>
            <a:r>
              <a:rPr lang="en-US" altLang="en-US" sz="1400" b="1" dirty="0"/>
              <a:t> </a:t>
            </a:r>
            <a:r>
              <a:rPr lang="en-US" altLang="en-US" sz="1400" b="1" dirty="0" err="1"/>
              <a:t>ştiinţific</a:t>
            </a:r>
            <a:r>
              <a:rPr lang="en-GB" altLang="en-US" sz="1400" b="1" dirty="0">
                <a:cs typeface="Times New Roman" panose="02020603050405020304" pitchFamily="18" charset="0"/>
              </a:rPr>
              <a:t>ă</a:t>
            </a:r>
            <a:r>
              <a:rPr lang="en-US" altLang="en-US" sz="1400" b="1" dirty="0"/>
              <a:t> </a:t>
            </a:r>
            <a:r>
              <a:rPr lang="en-US" altLang="en-US" sz="1400" b="1" dirty="0" err="1"/>
              <a:t>inţernaţional</a:t>
            </a:r>
            <a:r>
              <a:rPr lang="en-GB" altLang="en-US" sz="1400" b="1" dirty="0">
                <a:cs typeface="Times New Roman" panose="02020603050405020304" pitchFamily="18" charset="0"/>
              </a:rPr>
              <a:t>ă</a:t>
            </a:r>
            <a:r>
              <a:rPr lang="en-US" altLang="en-US" sz="1400" b="1" dirty="0"/>
              <a:t>: </a:t>
            </a:r>
            <a:r>
              <a:rPr lang="en-US" altLang="en-US" sz="1400" dirty="0"/>
              <a:t>Acord de </a:t>
            </a:r>
            <a:r>
              <a:rPr lang="en-US" altLang="en-US" sz="1400" dirty="0" err="1"/>
              <a:t>colaborare</a:t>
            </a:r>
            <a:r>
              <a:rPr lang="en-US" altLang="en-US" sz="1400" dirty="0"/>
              <a:t> cu transfer de </a:t>
            </a:r>
            <a:r>
              <a:rPr lang="en-US" altLang="en-US" sz="1400" dirty="0" err="1"/>
              <a:t>echipament</a:t>
            </a:r>
            <a:r>
              <a:rPr lang="en-US" altLang="en-US" sz="1400" dirty="0"/>
              <a:t> </a:t>
            </a:r>
            <a:r>
              <a:rPr lang="ro-RO" altLang="en-US" sz="1400" dirty="0"/>
              <a:t>î</a:t>
            </a:r>
            <a:r>
              <a:rPr lang="en-US" altLang="en-US" sz="1400" dirty="0" err="1"/>
              <a:t>ntre</a:t>
            </a:r>
            <a:r>
              <a:rPr lang="en-US" altLang="en-US" sz="1400" dirty="0"/>
              <a:t> Paul Scherrer </a:t>
            </a:r>
            <a:r>
              <a:rPr lang="en-US" altLang="en-US" sz="1400" dirty="0" err="1"/>
              <a:t>Insititute</a:t>
            </a:r>
            <a:r>
              <a:rPr lang="en-US" altLang="en-US" sz="1400" dirty="0"/>
              <a:t>, </a:t>
            </a:r>
            <a:r>
              <a:rPr lang="en-US" altLang="en-US" sz="1400" dirty="0" err="1"/>
              <a:t>Villigen</a:t>
            </a:r>
            <a:r>
              <a:rPr lang="en-US" altLang="en-US" sz="1400" dirty="0"/>
              <a:t>, </a:t>
            </a:r>
            <a:r>
              <a:rPr lang="en-US" altLang="en-US" sz="1400" dirty="0" err="1"/>
              <a:t>Elve</a:t>
            </a:r>
            <a:r>
              <a:rPr lang="ro-RO" altLang="en-US" sz="1400" dirty="0"/>
              <a:t>ţ</a:t>
            </a:r>
            <a:r>
              <a:rPr lang="en-US" altLang="en-US" sz="1400" dirty="0" err="1"/>
              <a:t>ia</a:t>
            </a:r>
            <a:r>
              <a:rPr lang="en-US" altLang="en-US" sz="1400" dirty="0"/>
              <a:t> </a:t>
            </a:r>
            <a:r>
              <a:rPr lang="ro-RO" altLang="en-US" sz="1400" dirty="0"/>
              <a:t>ș</a:t>
            </a:r>
            <a:r>
              <a:rPr lang="en-US" altLang="en-US" sz="1400" dirty="0" err="1"/>
              <a:t>i</a:t>
            </a:r>
            <a:r>
              <a:rPr lang="en-US" altLang="en-US" sz="1400" dirty="0"/>
              <a:t> ICF</a:t>
            </a:r>
          </a:p>
        </p:txBody>
      </p:sp>
      <p:sp>
        <p:nvSpPr>
          <p:cNvPr id="13" name="Title 1">
            <a:extLst>
              <a:ext uri="{FF2B5EF4-FFF2-40B4-BE49-F238E27FC236}">
                <a16:creationId xmlns:a16="http://schemas.microsoft.com/office/drawing/2014/main" id="{71C49119-79E2-4DED-8334-47C20512D94E}"/>
              </a:ext>
            </a:extLst>
          </p:cNvPr>
          <p:cNvSpPr txBox="1">
            <a:spLocks/>
          </p:cNvSpPr>
          <p:nvPr/>
        </p:nvSpPr>
        <p:spPr>
          <a:xfrm>
            <a:off x="1345552" y="499987"/>
            <a:ext cx="9500901"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3200"/>
              <a:t>Echipamentul NISA (</a:t>
            </a:r>
            <a:r>
              <a:rPr lang="en-US" sz="3200"/>
              <a:t>Neutron Imaging ScH</a:t>
            </a:r>
            <a:r>
              <a:rPr lang="en-US" sz="3200" baseline="-25000"/>
              <a:t>2</a:t>
            </a:r>
            <a:r>
              <a:rPr lang="en-US" sz="3200"/>
              <a:t>O Analysis </a:t>
            </a:r>
            <a:r>
              <a:rPr lang="ro-RO" sz="3200"/>
              <a:t>)</a:t>
            </a:r>
            <a:endParaRPr lang="en-US" sz="3200" dirty="0"/>
          </a:p>
        </p:txBody>
      </p:sp>
      <p:sp>
        <p:nvSpPr>
          <p:cNvPr id="15" name="TextBox 14">
            <a:extLst>
              <a:ext uri="{FF2B5EF4-FFF2-40B4-BE49-F238E27FC236}">
                <a16:creationId xmlns:a16="http://schemas.microsoft.com/office/drawing/2014/main" id="{11879FCB-92D1-4D34-AD10-68130860B8D3}"/>
              </a:ext>
            </a:extLst>
          </p:cNvPr>
          <p:cNvSpPr txBox="1"/>
          <p:nvPr/>
        </p:nvSpPr>
        <p:spPr>
          <a:xfrm>
            <a:off x="7284233" y="6176442"/>
            <a:ext cx="3320716" cy="646331"/>
          </a:xfrm>
          <a:prstGeom prst="rect">
            <a:avLst/>
          </a:prstGeom>
          <a:noFill/>
        </p:spPr>
        <p:txBody>
          <a:bodyPr wrap="square">
            <a:spAutoFit/>
          </a:bodyPr>
          <a:lstStyle/>
          <a:p>
            <a:pPr algn="ctr"/>
            <a:r>
              <a:rPr lang="ro-RO" dirty="0"/>
              <a:t>Echipamentul </a:t>
            </a:r>
            <a:r>
              <a:rPr lang="en-US" dirty="0"/>
              <a:t>NISA </a:t>
            </a:r>
            <a:r>
              <a:rPr lang="ro-RO" dirty="0"/>
              <a:t>instalat la </a:t>
            </a:r>
            <a:r>
              <a:rPr lang="en-US" dirty="0"/>
              <a:t>ICF, </a:t>
            </a:r>
            <a:r>
              <a:rPr lang="ro-RO" dirty="0"/>
              <a:t>București</a:t>
            </a:r>
            <a:r>
              <a:rPr lang="en-US" dirty="0"/>
              <a:t>, Romania</a:t>
            </a:r>
          </a:p>
        </p:txBody>
      </p:sp>
      <p:grpSp>
        <p:nvGrpSpPr>
          <p:cNvPr id="29" name="Group 28">
            <a:extLst>
              <a:ext uri="{FF2B5EF4-FFF2-40B4-BE49-F238E27FC236}">
                <a16:creationId xmlns:a16="http://schemas.microsoft.com/office/drawing/2014/main" id="{BB813B9B-B93B-47F0-804A-B7A4FD42A994}"/>
              </a:ext>
            </a:extLst>
          </p:cNvPr>
          <p:cNvGrpSpPr/>
          <p:nvPr/>
        </p:nvGrpSpPr>
        <p:grpSpPr>
          <a:xfrm>
            <a:off x="6548923" y="2280542"/>
            <a:ext cx="3925529" cy="3829393"/>
            <a:chOff x="4928725" y="2320187"/>
            <a:chExt cx="3925529" cy="3829393"/>
          </a:xfrm>
        </p:grpSpPr>
        <p:pic>
          <p:nvPicPr>
            <p:cNvPr id="14" name="Content Placeholder 5" descr="NISA@ICF_Ro.png">
              <a:extLst>
                <a:ext uri="{FF2B5EF4-FFF2-40B4-BE49-F238E27FC236}">
                  <a16:creationId xmlns:a16="http://schemas.microsoft.com/office/drawing/2014/main" id="{20C524AE-1A5E-4268-A780-10087B2DC62E}"/>
                </a:ext>
              </a:extLst>
            </p:cNvPr>
            <p:cNvPicPr>
              <a:picLocks noChangeAspect="1"/>
            </p:cNvPicPr>
            <p:nvPr/>
          </p:nvPicPr>
          <p:blipFill>
            <a:blip r:embed="rId4" cstate="print"/>
            <a:stretch>
              <a:fillRect/>
            </a:stretch>
          </p:blipFill>
          <p:spPr>
            <a:xfrm>
              <a:off x="4928725" y="2320187"/>
              <a:ext cx="3925529" cy="3829393"/>
            </a:xfrm>
            <a:prstGeom prst="rect">
              <a:avLst/>
            </a:prstGeom>
          </p:spPr>
        </p:pic>
        <p:cxnSp>
          <p:nvCxnSpPr>
            <p:cNvPr id="16" name="Shape 26">
              <a:extLst>
                <a:ext uri="{FF2B5EF4-FFF2-40B4-BE49-F238E27FC236}">
                  <a16:creationId xmlns:a16="http://schemas.microsoft.com/office/drawing/2014/main" id="{E87C0948-7F40-4DCD-862C-C3511E3848D5}"/>
                </a:ext>
              </a:extLst>
            </p:cNvPr>
            <p:cNvCxnSpPr>
              <a:cxnSpLocks/>
            </p:cNvCxnSpPr>
            <p:nvPr/>
          </p:nvCxnSpPr>
          <p:spPr>
            <a:xfrm flipH="1">
              <a:off x="7324398" y="2975055"/>
              <a:ext cx="274390" cy="296760"/>
            </a:xfrm>
            <a:prstGeom prst="bentConnector4">
              <a:avLst>
                <a:gd name="adj1" fmla="val -83312"/>
                <a:gd name="adj2" fmla="val 9729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D11A2EE-54EC-434E-BEFE-5F13F3024B74}"/>
                </a:ext>
              </a:extLst>
            </p:cNvPr>
            <p:cNvSpPr>
              <a:spLocks noChangeAspect="1"/>
            </p:cNvSpPr>
            <p:nvPr/>
          </p:nvSpPr>
          <p:spPr>
            <a:xfrm>
              <a:off x="6559974" y="3894403"/>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4</a:t>
              </a:r>
            </a:p>
          </p:txBody>
        </p:sp>
        <p:sp>
          <p:nvSpPr>
            <p:cNvPr id="18" name="Oval 17">
              <a:extLst>
                <a:ext uri="{FF2B5EF4-FFF2-40B4-BE49-F238E27FC236}">
                  <a16:creationId xmlns:a16="http://schemas.microsoft.com/office/drawing/2014/main" id="{319B040F-BDA5-414A-A624-83BAB58C7A5A}"/>
                </a:ext>
              </a:extLst>
            </p:cNvPr>
            <p:cNvSpPr>
              <a:spLocks noChangeAspect="1"/>
            </p:cNvSpPr>
            <p:nvPr/>
          </p:nvSpPr>
          <p:spPr>
            <a:xfrm>
              <a:off x="6243410" y="2511664"/>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1</a:t>
              </a:r>
            </a:p>
          </p:txBody>
        </p:sp>
        <p:sp>
          <p:nvSpPr>
            <p:cNvPr id="19" name="Oval 18">
              <a:extLst>
                <a:ext uri="{FF2B5EF4-FFF2-40B4-BE49-F238E27FC236}">
                  <a16:creationId xmlns:a16="http://schemas.microsoft.com/office/drawing/2014/main" id="{C4D8BC58-68FE-427F-A81A-5001A1259BE9}"/>
                </a:ext>
              </a:extLst>
            </p:cNvPr>
            <p:cNvSpPr>
              <a:spLocks noChangeAspect="1"/>
            </p:cNvSpPr>
            <p:nvPr/>
          </p:nvSpPr>
          <p:spPr>
            <a:xfrm>
              <a:off x="7482668" y="3124357"/>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3</a:t>
              </a:r>
            </a:p>
          </p:txBody>
        </p:sp>
        <p:sp>
          <p:nvSpPr>
            <p:cNvPr id="20" name="Oval 19">
              <a:extLst>
                <a:ext uri="{FF2B5EF4-FFF2-40B4-BE49-F238E27FC236}">
                  <a16:creationId xmlns:a16="http://schemas.microsoft.com/office/drawing/2014/main" id="{5125BBC6-4A63-4F3C-8B21-26EBF6EC8653}"/>
                </a:ext>
              </a:extLst>
            </p:cNvPr>
            <p:cNvSpPr>
              <a:spLocks noChangeAspect="1"/>
            </p:cNvSpPr>
            <p:nvPr/>
          </p:nvSpPr>
          <p:spPr>
            <a:xfrm>
              <a:off x="7788212" y="4078255"/>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2</a:t>
              </a:r>
            </a:p>
          </p:txBody>
        </p:sp>
      </p:grpSp>
      <p:sp>
        <p:nvSpPr>
          <p:cNvPr id="23" name="TextBox 22">
            <a:extLst>
              <a:ext uri="{FF2B5EF4-FFF2-40B4-BE49-F238E27FC236}">
                <a16:creationId xmlns:a16="http://schemas.microsoft.com/office/drawing/2014/main" id="{39A53050-DE05-4866-BF74-0CBB56BF9BBE}"/>
              </a:ext>
            </a:extLst>
          </p:cNvPr>
          <p:cNvSpPr txBox="1"/>
          <p:nvPr/>
        </p:nvSpPr>
        <p:spPr>
          <a:xfrm>
            <a:off x="2408902" y="5605830"/>
            <a:ext cx="3027553" cy="369332"/>
          </a:xfrm>
          <a:prstGeom prst="rect">
            <a:avLst/>
          </a:prstGeom>
          <a:noFill/>
        </p:spPr>
        <p:txBody>
          <a:bodyPr wrap="square">
            <a:spAutoFit/>
          </a:bodyPr>
          <a:lstStyle/>
          <a:p>
            <a:r>
              <a:rPr lang="ro-RO" dirty="0"/>
              <a:t>Schema echipamentului NISA</a:t>
            </a:r>
            <a:endParaRPr lang="en-US" dirty="0"/>
          </a:p>
        </p:txBody>
      </p:sp>
      <p:sp>
        <p:nvSpPr>
          <p:cNvPr id="24" name="TextBox 23">
            <a:extLst>
              <a:ext uri="{FF2B5EF4-FFF2-40B4-BE49-F238E27FC236}">
                <a16:creationId xmlns:a16="http://schemas.microsoft.com/office/drawing/2014/main" id="{8885614C-F5C4-4C39-B740-205345EB992F}"/>
              </a:ext>
            </a:extLst>
          </p:cNvPr>
          <p:cNvSpPr txBox="1"/>
          <p:nvPr/>
        </p:nvSpPr>
        <p:spPr>
          <a:xfrm>
            <a:off x="1830845" y="6217226"/>
            <a:ext cx="4183652" cy="444500"/>
          </a:xfrm>
          <a:prstGeom prst="rect">
            <a:avLst/>
          </a:prstGeom>
          <a:noFill/>
        </p:spPr>
        <p:txBody>
          <a:bodyPr lIns="0" tIns="0" rIns="0" bIns="0"/>
          <a:lstStyle/>
          <a:p>
            <a:pPr eaLnBrk="0" hangingPunct="0">
              <a:lnSpc>
                <a:spcPct val="110000"/>
              </a:lnSpc>
              <a:defRPr/>
            </a:pPr>
            <a:r>
              <a:rPr lang="en-US" sz="1200" kern="1000" spc="31" dirty="0">
                <a:ea typeface="ヒラギノ角ゴ Pro W3" charset="0"/>
                <a:cs typeface="Franklin Gothic Book"/>
              </a:rPr>
              <a:t>Maxim, F </a:t>
            </a:r>
            <a:r>
              <a:rPr lang="en-US" sz="1200" i="1" kern="1000" spc="31" dirty="0">
                <a:ea typeface="ヒラギノ角ゴ Pro W3" charset="0"/>
                <a:cs typeface="Franklin Gothic Book"/>
              </a:rPr>
              <a:t>et al.</a:t>
            </a:r>
            <a:r>
              <a:rPr lang="en-US" sz="1200" kern="1000" spc="31" dirty="0">
                <a:ea typeface="ヒラギノ角ゴ Pro W3" charset="0"/>
                <a:cs typeface="Franklin Gothic Book"/>
              </a:rPr>
              <a:t> Visualization of supercritical water pseudo-boiling at </a:t>
            </a:r>
            <a:r>
              <a:rPr lang="en-US" sz="1200" kern="1000" spc="31" dirty="0" err="1">
                <a:ea typeface="ヒラギノ角ゴ Pro W3" charset="0"/>
                <a:cs typeface="Franklin Gothic Book"/>
              </a:rPr>
              <a:t>Widom</a:t>
            </a:r>
            <a:r>
              <a:rPr lang="en-US" sz="1200" kern="1000" spc="31" dirty="0">
                <a:ea typeface="ヒラギノ角ゴ Pro W3" charset="0"/>
                <a:cs typeface="Franklin Gothic Book"/>
              </a:rPr>
              <a:t> line crossover. </a:t>
            </a:r>
            <a:r>
              <a:rPr lang="en-US" sz="1200" i="1" kern="1000" spc="31" dirty="0">
                <a:ea typeface="ヒラギノ角ゴ Pro W3" charset="0"/>
                <a:cs typeface="Franklin Gothic Book"/>
              </a:rPr>
              <a:t>Nat </a:t>
            </a:r>
            <a:r>
              <a:rPr lang="en-US" sz="1200" i="1" kern="1000" spc="31" dirty="0" err="1">
                <a:ea typeface="ヒラギノ角ゴ Pro W3" charset="0"/>
                <a:cs typeface="Franklin Gothic Book"/>
              </a:rPr>
              <a:t>Commun</a:t>
            </a:r>
            <a:r>
              <a:rPr lang="en-US" sz="1200" i="1" kern="1000" spc="31" dirty="0">
                <a:ea typeface="ヒラギノ角ゴ Pro W3" charset="0"/>
                <a:cs typeface="Franklin Gothic Book"/>
              </a:rPr>
              <a:t> </a:t>
            </a:r>
            <a:r>
              <a:rPr lang="en-US" sz="1200" kern="1000" spc="31" dirty="0">
                <a:ea typeface="ヒラギノ角ゴ Pro W3" charset="0"/>
                <a:cs typeface="Franklin Gothic Book"/>
              </a:rPr>
              <a:t>10, 4114, (</a:t>
            </a:r>
            <a:r>
              <a:rPr lang="en-US" sz="1200" b="1" kern="1000" spc="31" dirty="0">
                <a:ea typeface="ヒラギノ角ゴ Pro W3" charset="0"/>
                <a:cs typeface="Franklin Gothic Book"/>
              </a:rPr>
              <a:t>2019</a:t>
            </a:r>
            <a:r>
              <a:rPr lang="en-US" sz="1200" kern="1000" spc="31" dirty="0">
                <a:ea typeface="ヒラギノ角ゴ Pro W3" charset="0"/>
                <a:cs typeface="Franklin Gothic Book"/>
              </a:rPr>
              <a:t>).</a:t>
            </a:r>
            <a:endParaRPr lang="de-CH" sz="1200" kern="1000" spc="31" dirty="0" err="1">
              <a:ea typeface="ヒラギノ角ゴ Pro W3" charset="0"/>
              <a:cs typeface="Franklin Gothic Book"/>
            </a:endParaRPr>
          </a:p>
        </p:txBody>
      </p:sp>
      <p:grpSp>
        <p:nvGrpSpPr>
          <p:cNvPr id="30" name="Group 29">
            <a:extLst>
              <a:ext uri="{FF2B5EF4-FFF2-40B4-BE49-F238E27FC236}">
                <a16:creationId xmlns:a16="http://schemas.microsoft.com/office/drawing/2014/main" id="{4CC269C7-0397-429E-8E4C-14694234F426}"/>
              </a:ext>
            </a:extLst>
          </p:cNvPr>
          <p:cNvGrpSpPr/>
          <p:nvPr/>
        </p:nvGrpSpPr>
        <p:grpSpPr>
          <a:xfrm>
            <a:off x="1634973" y="2628152"/>
            <a:ext cx="4087277" cy="2924407"/>
            <a:chOff x="228599" y="2849917"/>
            <a:chExt cx="4087277" cy="2924406"/>
          </a:xfrm>
        </p:grpSpPr>
        <p:pic>
          <p:nvPicPr>
            <p:cNvPr id="22" name="Picture 2">
              <a:extLst>
                <a:ext uri="{FF2B5EF4-FFF2-40B4-BE49-F238E27FC236}">
                  <a16:creationId xmlns:a16="http://schemas.microsoft.com/office/drawing/2014/main" id="{6D39A664-11C7-4A13-9FF7-12F2AD43B6DD}"/>
                </a:ext>
              </a:extLst>
            </p:cNvPr>
            <p:cNvPicPr>
              <a:picLocks noChangeAspect="1" noChangeArrowheads="1"/>
            </p:cNvPicPr>
            <p:nvPr/>
          </p:nvPicPr>
          <p:blipFill rotWithShape="1">
            <a:blip r:embed="rId5" cstate="print"/>
            <a:srcRect l="4448"/>
            <a:stretch/>
          </p:blipFill>
          <p:spPr bwMode="auto">
            <a:xfrm>
              <a:off x="228599" y="2849917"/>
              <a:ext cx="4087277" cy="2924406"/>
            </a:xfrm>
            <a:prstGeom prst="rect">
              <a:avLst/>
            </a:prstGeom>
            <a:noFill/>
            <a:ln w="9525">
              <a:noFill/>
              <a:miter lim="800000"/>
              <a:headEnd/>
              <a:tailEnd/>
            </a:ln>
          </p:spPr>
        </p:pic>
        <p:sp>
          <p:nvSpPr>
            <p:cNvPr id="25" name="Oval 24">
              <a:extLst>
                <a:ext uri="{FF2B5EF4-FFF2-40B4-BE49-F238E27FC236}">
                  <a16:creationId xmlns:a16="http://schemas.microsoft.com/office/drawing/2014/main" id="{F96D7EC9-145C-4E81-9352-E1F46654F3E6}"/>
                </a:ext>
              </a:extLst>
            </p:cNvPr>
            <p:cNvSpPr>
              <a:spLocks noChangeAspect="1"/>
            </p:cNvSpPr>
            <p:nvPr/>
          </p:nvSpPr>
          <p:spPr>
            <a:xfrm>
              <a:off x="990600" y="3184126"/>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1</a:t>
              </a:r>
            </a:p>
          </p:txBody>
        </p:sp>
        <p:sp>
          <p:nvSpPr>
            <p:cNvPr id="26" name="Oval 25">
              <a:extLst>
                <a:ext uri="{FF2B5EF4-FFF2-40B4-BE49-F238E27FC236}">
                  <a16:creationId xmlns:a16="http://schemas.microsoft.com/office/drawing/2014/main" id="{CBDCB6D2-653B-4BD2-AE77-E3DA276BB5AD}"/>
                </a:ext>
              </a:extLst>
            </p:cNvPr>
            <p:cNvSpPr>
              <a:spLocks noChangeAspect="1"/>
            </p:cNvSpPr>
            <p:nvPr/>
          </p:nvSpPr>
          <p:spPr>
            <a:xfrm>
              <a:off x="473845" y="4953000"/>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2</a:t>
              </a:r>
            </a:p>
          </p:txBody>
        </p:sp>
        <p:sp>
          <p:nvSpPr>
            <p:cNvPr id="27" name="Oval 26">
              <a:extLst>
                <a:ext uri="{FF2B5EF4-FFF2-40B4-BE49-F238E27FC236}">
                  <a16:creationId xmlns:a16="http://schemas.microsoft.com/office/drawing/2014/main" id="{1FFE7337-FF35-48D5-87E2-E5CE1BC7D317}"/>
                </a:ext>
              </a:extLst>
            </p:cNvPr>
            <p:cNvSpPr>
              <a:spLocks noChangeAspect="1"/>
            </p:cNvSpPr>
            <p:nvPr/>
          </p:nvSpPr>
          <p:spPr>
            <a:xfrm>
              <a:off x="3594835" y="2906209"/>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3</a:t>
              </a:r>
            </a:p>
          </p:txBody>
        </p:sp>
        <p:sp>
          <p:nvSpPr>
            <p:cNvPr id="28" name="Oval 27">
              <a:extLst>
                <a:ext uri="{FF2B5EF4-FFF2-40B4-BE49-F238E27FC236}">
                  <a16:creationId xmlns:a16="http://schemas.microsoft.com/office/drawing/2014/main" id="{78C55C09-0F52-489C-B879-BCD52CD17E1E}"/>
                </a:ext>
              </a:extLst>
            </p:cNvPr>
            <p:cNvSpPr>
              <a:spLocks noChangeAspect="1"/>
            </p:cNvSpPr>
            <p:nvPr/>
          </p:nvSpPr>
          <p:spPr>
            <a:xfrm>
              <a:off x="3165939" y="3753080"/>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4</a:t>
              </a:r>
            </a:p>
          </p:txBody>
        </p:sp>
      </p:grpSp>
      <p:sp>
        <p:nvSpPr>
          <p:cNvPr id="21" name="TextBox 20">
            <a:extLst>
              <a:ext uri="{FF2B5EF4-FFF2-40B4-BE49-F238E27FC236}">
                <a16:creationId xmlns:a16="http://schemas.microsoft.com/office/drawing/2014/main" id="{7E53AFC9-A09D-49D8-A85D-078B2907925C}"/>
              </a:ext>
            </a:extLst>
          </p:cNvPr>
          <p:cNvSpPr txBox="1"/>
          <p:nvPr/>
        </p:nvSpPr>
        <p:spPr>
          <a:xfrm>
            <a:off x="5566547" y="2542146"/>
            <a:ext cx="1681848" cy="1593898"/>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marL="171446" indent="-171446">
              <a:buFont typeface="+mj-lt"/>
              <a:buAutoNum type="arabicPeriod"/>
            </a:pPr>
            <a:r>
              <a:rPr lang="en-US" sz="1151" dirty="0">
                <a:latin typeface="Times New Roman" pitchFamily="18" charset="0"/>
                <a:cs typeface="Times New Roman" pitchFamily="18" charset="0"/>
              </a:rPr>
              <a:t>Reactor tubular </a:t>
            </a:r>
            <a:r>
              <a:rPr lang="ro-RO" sz="1151" dirty="0">
                <a:latin typeface="Times New Roman" pitchFamily="18" charset="0"/>
                <a:cs typeface="Times New Roman" pitchFamily="18" charset="0"/>
              </a:rPr>
              <a:t>î</a:t>
            </a:r>
            <a:r>
              <a:rPr lang="en-US" sz="1151" dirty="0">
                <a:latin typeface="Times New Roman" pitchFamily="18" charset="0"/>
                <a:cs typeface="Times New Roman" pitchFamily="18" charset="0"/>
              </a:rPr>
              <a:t>n flux </a:t>
            </a:r>
            <a:r>
              <a:rPr lang="en-US" sz="1151" dirty="0" err="1">
                <a:latin typeface="Times New Roman" pitchFamily="18" charset="0"/>
                <a:cs typeface="Times New Roman" pitchFamily="18" charset="0"/>
              </a:rPr>
              <a:t>continuu</a:t>
            </a:r>
            <a:r>
              <a:rPr lang="en-US" sz="1151" dirty="0">
                <a:latin typeface="Times New Roman" pitchFamily="18" charset="0"/>
                <a:cs typeface="Times New Roman" pitchFamily="18" charset="0"/>
              </a:rPr>
              <a:t> cu manta de </a:t>
            </a:r>
            <a:r>
              <a:rPr lang="ro-RO" sz="1151" dirty="0">
                <a:latin typeface="Times New Roman" pitchFamily="18" charset="0"/>
                <a:cs typeface="Times New Roman" pitchFamily="18" charset="0"/>
              </a:rPr>
              <a:t>î</a:t>
            </a:r>
            <a:r>
              <a:rPr lang="en-US" sz="1151" dirty="0" err="1">
                <a:latin typeface="Times New Roman" pitchFamily="18" charset="0"/>
                <a:cs typeface="Times New Roman" pitchFamily="18" charset="0"/>
              </a:rPr>
              <a:t>nc</a:t>
            </a:r>
            <a:r>
              <a:rPr lang="ro-RO" sz="1151" dirty="0">
                <a:latin typeface="Times New Roman" pitchFamily="18" charset="0"/>
                <a:cs typeface="Times New Roman" pitchFamily="18" charset="0"/>
              </a:rPr>
              <a:t>ăl</a:t>
            </a:r>
            <a:r>
              <a:rPr lang="en-US" sz="1151" dirty="0" err="1">
                <a:latin typeface="Times New Roman" pitchFamily="18" charset="0"/>
                <a:cs typeface="Times New Roman" pitchFamily="18" charset="0"/>
              </a:rPr>
              <a:t>zire</a:t>
            </a:r>
            <a:r>
              <a:rPr lang="en-US" sz="1151" dirty="0">
                <a:latin typeface="Times New Roman" pitchFamily="18" charset="0"/>
                <a:cs typeface="Times New Roman" pitchFamily="18" charset="0"/>
              </a:rPr>
              <a:t> </a:t>
            </a:r>
            <a:r>
              <a:rPr lang="en-US" sz="1151" dirty="0" err="1">
                <a:latin typeface="Times New Roman" pitchFamily="18" charset="0"/>
                <a:cs typeface="Times New Roman" pitchFamily="18" charset="0"/>
              </a:rPr>
              <a:t>si</a:t>
            </a:r>
            <a:r>
              <a:rPr lang="en-US" sz="1151" dirty="0">
                <a:latin typeface="Times New Roman" pitchFamily="18" charset="0"/>
                <a:cs typeface="Times New Roman" pitchFamily="18" charset="0"/>
              </a:rPr>
              <a:t> pre-</a:t>
            </a:r>
            <a:r>
              <a:rPr lang="ro-RO" sz="1151" dirty="0">
                <a:latin typeface="Times New Roman" pitchFamily="18" charset="0"/>
                <a:cs typeface="Times New Roman" pitchFamily="18" charset="0"/>
              </a:rPr>
              <a:t> î</a:t>
            </a:r>
            <a:r>
              <a:rPr lang="en-US" sz="1151" dirty="0" err="1">
                <a:latin typeface="Times New Roman" pitchFamily="18" charset="0"/>
                <a:cs typeface="Times New Roman" pitchFamily="18" charset="0"/>
              </a:rPr>
              <a:t>nc</a:t>
            </a:r>
            <a:r>
              <a:rPr lang="ro-RO" sz="1151" dirty="0">
                <a:latin typeface="Times New Roman" pitchFamily="18" charset="0"/>
                <a:cs typeface="Times New Roman" pitchFamily="18" charset="0"/>
              </a:rPr>
              <a:t>ăl</a:t>
            </a:r>
            <a:r>
              <a:rPr lang="en-US" sz="1151" dirty="0" err="1">
                <a:latin typeface="Times New Roman" pitchFamily="18" charset="0"/>
                <a:cs typeface="Times New Roman" pitchFamily="18" charset="0"/>
              </a:rPr>
              <a:t>zire</a:t>
            </a:r>
            <a:r>
              <a:rPr lang="en-US" sz="1151" dirty="0">
                <a:latin typeface="Times New Roman" pitchFamily="18" charset="0"/>
                <a:cs typeface="Times New Roman" pitchFamily="18" charset="0"/>
              </a:rPr>
              <a:t>; </a:t>
            </a:r>
          </a:p>
          <a:p>
            <a:pPr marL="171446" indent="-171446">
              <a:buFont typeface="+mj-lt"/>
              <a:buAutoNum type="arabicPeriod"/>
            </a:pPr>
            <a:r>
              <a:rPr lang="en-US" sz="1151" dirty="0" err="1">
                <a:latin typeface="Times New Roman" pitchFamily="18" charset="0"/>
                <a:cs typeface="Times New Roman" pitchFamily="18" charset="0"/>
              </a:rPr>
              <a:t>Pompe</a:t>
            </a:r>
            <a:r>
              <a:rPr lang="en-US" sz="1151" dirty="0">
                <a:latin typeface="Times New Roman" pitchFamily="18" charset="0"/>
                <a:cs typeface="Times New Roman" pitchFamily="18" charset="0"/>
              </a:rPr>
              <a:t> de </a:t>
            </a:r>
            <a:r>
              <a:rPr lang="ro-RO" sz="1151" dirty="0">
                <a:latin typeface="Times New Roman" pitchFamily="18" charset="0"/>
                <a:cs typeface="Times New Roman" pitchFamily="18" charset="0"/>
              </a:rPr>
              <a:t>î</a:t>
            </a:r>
            <a:r>
              <a:rPr lang="en-US" sz="1151" dirty="0" err="1">
                <a:latin typeface="Times New Roman" pitchFamily="18" charset="0"/>
                <a:cs typeface="Times New Roman" pitchFamily="18" charset="0"/>
              </a:rPr>
              <a:t>nalt</a:t>
            </a:r>
            <a:r>
              <a:rPr lang="ro-RO" sz="1151" dirty="0">
                <a:latin typeface="Times New Roman" pitchFamily="18" charset="0"/>
                <a:cs typeface="Times New Roman" pitchFamily="18" charset="0"/>
              </a:rPr>
              <a:t>ă</a:t>
            </a:r>
            <a:r>
              <a:rPr lang="en-US" sz="1151" dirty="0">
                <a:latin typeface="Times New Roman" pitchFamily="18" charset="0"/>
                <a:cs typeface="Times New Roman" pitchFamily="18" charset="0"/>
              </a:rPr>
              <a:t> </a:t>
            </a:r>
            <a:r>
              <a:rPr lang="en-US" sz="1151" dirty="0" err="1">
                <a:latin typeface="Times New Roman" pitchFamily="18" charset="0"/>
                <a:cs typeface="Times New Roman" pitchFamily="18" charset="0"/>
              </a:rPr>
              <a:t>presiune</a:t>
            </a:r>
            <a:r>
              <a:rPr lang="en-US" sz="1151" dirty="0">
                <a:latin typeface="Times New Roman" pitchFamily="18" charset="0"/>
                <a:cs typeface="Times New Roman" pitchFamily="18" charset="0"/>
              </a:rPr>
              <a:t>;</a:t>
            </a:r>
          </a:p>
          <a:p>
            <a:pPr marL="171446" indent="-171446">
              <a:buFont typeface="+mj-lt"/>
              <a:buAutoNum type="arabicPeriod"/>
            </a:pPr>
            <a:r>
              <a:rPr lang="en-US" sz="1151" dirty="0" err="1">
                <a:latin typeface="Times New Roman" pitchFamily="18" charset="0"/>
                <a:cs typeface="Times New Roman" pitchFamily="18" charset="0"/>
              </a:rPr>
              <a:t>Valv</a:t>
            </a:r>
            <a:r>
              <a:rPr lang="ro-RO" sz="1151" dirty="0">
                <a:latin typeface="Times New Roman" pitchFamily="18" charset="0"/>
                <a:cs typeface="Times New Roman" pitchFamily="18" charset="0"/>
              </a:rPr>
              <a:t>ă</a:t>
            </a:r>
            <a:r>
              <a:rPr lang="en-US" sz="1151" dirty="0">
                <a:latin typeface="Times New Roman" pitchFamily="18" charset="0"/>
                <a:cs typeface="Times New Roman" pitchFamily="18" charset="0"/>
              </a:rPr>
              <a:t> control </a:t>
            </a:r>
            <a:r>
              <a:rPr lang="en-US" sz="1151" dirty="0" err="1">
                <a:latin typeface="Times New Roman" pitchFamily="18" charset="0"/>
                <a:cs typeface="Times New Roman" pitchFamily="18" charset="0"/>
              </a:rPr>
              <a:t>presiune</a:t>
            </a:r>
            <a:r>
              <a:rPr lang="en-US" sz="1151" dirty="0">
                <a:latin typeface="Times New Roman" pitchFamily="18" charset="0"/>
                <a:cs typeface="Times New Roman" pitchFamily="18" charset="0"/>
              </a:rPr>
              <a:t>;</a:t>
            </a:r>
          </a:p>
          <a:p>
            <a:pPr marL="171446" indent="-171446">
              <a:buFont typeface="+mj-lt"/>
              <a:buAutoNum type="arabicPeriod"/>
            </a:pPr>
            <a:r>
              <a:rPr lang="en-US" sz="1151" dirty="0">
                <a:latin typeface="Times New Roman" pitchFamily="18" charset="0"/>
                <a:cs typeface="Times New Roman" pitchFamily="18" charset="0"/>
              </a:rPr>
              <a:t> </a:t>
            </a:r>
            <a:r>
              <a:rPr lang="en-US" sz="1151" dirty="0" err="1">
                <a:latin typeface="Times New Roman" pitchFamily="18" charset="0"/>
                <a:cs typeface="Times New Roman" pitchFamily="18" charset="0"/>
              </a:rPr>
              <a:t>Sistem</a:t>
            </a:r>
            <a:r>
              <a:rPr lang="en-US" sz="1151" dirty="0">
                <a:latin typeface="Times New Roman" pitchFamily="18" charset="0"/>
                <a:cs typeface="Times New Roman" pitchFamily="18" charset="0"/>
              </a:rPr>
              <a:t> </a:t>
            </a:r>
            <a:r>
              <a:rPr lang="en-US" sz="1151" dirty="0" err="1">
                <a:latin typeface="Times New Roman" pitchFamily="18" charset="0"/>
                <a:cs typeface="Times New Roman" pitchFamily="18" charset="0"/>
              </a:rPr>
              <a:t>achizi</a:t>
            </a:r>
            <a:r>
              <a:rPr lang="ro-RO" sz="1151" dirty="0">
                <a:latin typeface="Times New Roman" pitchFamily="18" charset="0"/>
                <a:cs typeface="Times New Roman" pitchFamily="18" charset="0"/>
              </a:rPr>
              <a:t>ţ</a:t>
            </a:r>
            <a:r>
              <a:rPr lang="en-US" sz="1151" dirty="0">
                <a:latin typeface="Times New Roman" pitchFamily="18" charset="0"/>
                <a:cs typeface="Times New Roman" pitchFamily="18" charset="0"/>
              </a:rPr>
              <a:t>ii date </a:t>
            </a:r>
            <a:r>
              <a:rPr lang="ro-RO" sz="1151" dirty="0" err="1">
                <a:latin typeface="Times New Roman" pitchFamily="18" charset="0"/>
                <a:cs typeface="Times New Roman" pitchFamily="18" charset="0"/>
              </a:rPr>
              <a:t>ş</a:t>
            </a:r>
            <a:r>
              <a:rPr lang="en-US" sz="1151" dirty="0" err="1">
                <a:latin typeface="Times New Roman" pitchFamily="18" charset="0"/>
                <a:cs typeface="Times New Roman" pitchFamily="18" charset="0"/>
              </a:rPr>
              <a:t>i</a:t>
            </a:r>
            <a:r>
              <a:rPr lang="en-US" sz="1151" dirty="0">
                <a:latin typeface="Times New Roman" pitchFamily="18" charset="0"/>
                <a:cs typeface="Times New Roman" pitchFamily="18" charset="0"/>
              </a:rPr>
              <a:t> control automat al </a:t>
            </a:r>
            <a:r>
              <a:rPr lang="en-US" sz="1151" dirty="0" err="1">
                <a:latin typeface="Times New Roman" pitchFamily="18" charset="0"/>
                <a:cs typeface="Times New Roman" pitchFamily="18" charset="0"/>
              </a:rPr>
              <a:t>parametrilor</a:t>
            </a:r>
            <a:r>
              <a:rPr lang="en-US" sz="1151" dirty="0">
                <a:latin typeface="Times New Roman" pitchFamily="18" charset="0"/>
                <a:cs typeface="Times New Roman" pitchFamily="18" charset="0"/>
              </a:rPr>
              <a:t> de </a:t>
            </a:r>
            <a:r>
              <a:rPr lang="en-US" sz="1151" dirty="0" err="1">
                <a:latin typeface="Times New Roman" pitchFamily="18" charset="0"/>
                <a:cs typeface="Times New Roman" pitchFamily="18" charset="0"/>
              </a:rPr>
              <a:t>lucru</a:t>
            </a:r>
            <a:endParaRPr lang="en-US" sz="1151" dirty="0"/>
          </a:p>
        </p:txBody>
      </p:sp>
      <p:sp>
        <p:nvSpPr>
          <p:cNvPr id="31" name="Slide Number Placeholder 30">
            <a:extLst>
              <a:ext uri="{FF2B5EF4-FFF2-40B4-BE49-F238E27FC236}">
                <a16:creationId xmlns:a16="http://schemas.microsoft.com/office/drawing/2014/main" id="{63DA565E-1017-4539-921C-DCA91BBA04FD}"/>
              </a:ext>
            </a:extLst>
          </p:cNvPr>
          <p:cNvSpPr>
            <a:spLocks noGrp="1"/>
          </p:cNvSpPr>
          <p:nvPr>
            <p:ph type="sldNum" sz="quarter" idx="12"/>
          </p:nvPr>
        </p:nvSpPr>
        <p:spPr/>
        <p:txBody>
          <a:bodyPr/>
          <a:lstStyle/>
          <a:p>
            <a:fld id="{4FA1F649-E8C5-4AAF-91FF-62678AC0C0C0}" type="slidenum">
              <a:rPr lang="en-US" smtClean="0"/>
              <a:pPr/>
              <a:t>25</a:t>
            </a:fld>
            <a:endParaRPr lang="en-US" dirty="0"/>
          </a:p>
        </p:txBody>
      </p:sp>
      <p:pic>
        <p:nvPicPr>
          <p:cNvPr id="12" name="Picture 11">
            <a:extLst>
              <a:ext uri="{FF2B5EF4-FFF2-40B4-BE49-F238E27FC236}">
                <a16:creationId xmlns:a16="http://schemas.microsoft.com/office/drawing/2014/main" id="{F419F965-5512-4B7E-AFFB-7412743982D2}"/>
              </a:ext>
            </a:extLst>
          </p:cNvPr>
          <p:cNvPicPr>
            <a:picLocks noChangeAspect="1"/>
          </p:cNvPicPr>
          <p:nvPr/>
        </p:nvPicPr>
        <p:blipFill>
          <a:blip r:embed="rId6" cstate="print"/>
          <a:srcRect/>
          <a:stretch>
            <a:fillRect/>
          </a:stretch>
        </p:blipFill>
        <p:spPr bwMode="auto">
          <a:xfrm>
            <a:off x="8922521" y="1397356"/>
            <a:ext cx="1278997" cy="119373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A886-23A0-474C-A8C8-8C4E78EC6954}"/>
              </a:ext>
            </a:extLst>
          </p:cNvPr>
          <p:cNvSpPr>
            <a:spLocks noGrp="1"/>
          </p:cNvSpPr>
          <p:nvPr>
            <p:ph type="title"/>
          </p:nvPr>
        </p:nvSpPr>
        <p:spPr>
          <a:xfrm>
            <a:off x="1600200" y="82198"/>
            <a:ext cx="7656150" cy="1021367"/>
          </a:xfrm>
        </p:spPr>
        <p:txBody>
          <a:bodyPr>
            <a:normAutofit/>
          </a:bodyPr>
          <a:lstStyle/>
          <a:p>
            <a:r>
              <a:rPr lang="en-US" sz="3000" dirty="0" err="1"/>
              <a:t>Masuratori</a:t>
            </a:r>
            <a:r>
              <a:rPr lang="en-US" sz="3000" dirty="0"/>
              <a:t> </a:t>
            </a:r>
            <a:r>
              <a:rPr lang="en-US" sz="3000" i="1" dirty="0"/>
              <a:t>in</a:t>
            </a:r>
            <a:r>
              <a:rPr lang="en-US" sz="3000" dirty="0"/>
              <a:t>-</a:t>
            </a:r>
            <a:r>
              <a:rPr lang="en-US" sz="3000" i="1" dirty="0"/>
              <a:t>situ</a:t>
            </a:r>
            <a:r>
              <a:rPr lang="en-US" sz="3000" dirty="0"/>
              <a:t> </a:t>
            </a:r>
            <a:r>
              <a:rPr lang="en-US" sz="3000" dirty="0" err="1"/>
              <a:t>prin</a:t>
            </a:r>
            <a:r>
              <a:rPr lang="en-US" sz="3000" dirty="0"/>
              <a:t> </a:t>
            </a:r>
            <a:r>
              <a:rPr lang="en-US" sz="3000" dirty="0" err="1"/>
              <a:t>imagistica</a:t>
            </a:r>
            <a:r>
              <a:rPr lang="en-US" sz="3000" dirty="0"/>
              <a:t> cu </a:t>
            </a:r>
            <a:r>
              <a:rPr lang="en-US" sz="3000" dirty="0" err="1"/>
              <a:t>neutroni</a:t>
            </a:r>
            <a:endParaRPr lang="en-US" sz="3000" dirty="0"/>
          </a:p>
        </p:txBody>
      </p:sp>
      <p:pic>
        <p:nvPicPr>
          <p:cNvPr id="4" name="Picture 3" descr="LogoAPASUPER_FM090621.png">
            <a:extLst>
              <a:ext uri="{FF2B5EF4-FFF2-40B4-BE49-F238E27FC236}">
                <a16:creationId xmlns:a16="http://schemas.microsoft.com/office/drawing/2014/main" id="{50B2A949-C7B6-4951-9383-886A9726AC8A}"/>
              </a:ext>
            </a:extLst>
          </p:cNvPr>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EB89B75D-D925-44FC-B3F5-F91956A2F3E9}"/>
              </a:ext>
            </a:extLst>
          </p:cNvPr>
          <p:cNvSpPr>
            <a:spLocks noGrp="1"/>
          </p:cNvSpPr>
          <p:nvPr>
            <p:ph type="sldNum" sz="quarter" idx="12"/>
          </p:nvPr>
        </p:nvSpPr>
        <p:spPr/>
        <p:txBody>
          <a:bodyPr/>
          <a:lstStyle/>
          <a:p>
            <a:fld id="{4FA1F649-E8C5-4AAF-91FF-62678AC0C0C0}" type="slidenum">
              <a:rPr lang="en-US" smtClean="0"/>
              <a:pPr/>
              <a:t>26</a:t>
            </a:fld>
            <a:endParaRPr lang="en-US"/>
          </a:p>
        </p:txBody>
      </p:sp>
      <p:sp>
        <p:nvSpPr>
          <p:cNvPr id="8" name="TextBox 7">
            <a:extLst>
              <a:ext uri="{FF2B5EF4-FFF2-40B4-BE49-F238E27FC236}">
                <a16:creationId xmlns:a16="http://schemas.microsoft.com/office/drawing/2014/main" id="{77882C57-0A00-4104-B58D-36E6DF3A45E3}"/>
              </a:ext>
            </a:extLst>
          </p:cNvPr>
          <p:cNvSpPr txBox="1"/>
          <p:nvPr/>
        </p:nvSpPr>
        <p:spPr>
          <a:xfrm>
            <a:off x="1600200" y="1059608"/>
            <a:ext cx="8991600" cy="830997"/>
          </a:xfrm>
          <a:prstGeom prst="rect">
            <a:avLst/>
          </a:prstGeom>
          <a:noFill/>
        </p:spPr>
        <p:txBody>
          <a:bodyPr wrap="square" rtlCol="0">
            <a:spAutoFit/>
          </a:bodyPr>
          <a:lstStyle/>
          <a:p>
            <a:r>
              <a:rPr lang="en-US" sz="2400" dirty="0" err="1"/>
              <a:t>Iunie</a:t>
            </a:r>
            <a:r>
              <a:rPr lang="en-US" sz="2400" dirty="0"/>
              <a:t> 2021 la </a:t>
            </a:r>
            <a:r>
              <a:rPr lang="en-US" sz="2400" dirty="0" err="1"/>
              <a:t>infrastructura</a:t>
            </a:r>
            <a:r>
              <a:rPr lang="en-US" sz="2400" dirty="0"/>
              <a:t> mare de </a:t>
            </a:r>
            <a:r>
              <a:rPr lang="en-US" sz="2400" dirty="0" err="1"/>
              <a:t>cercetare</a:t>
            </a:r>
            <a:r>
              <a:rPr lang="en-US" sz="2400" dirty="0"/>
              <a:t> SINQ-PSI: </a:t>
            </a:r>
          </a:p>
          <a:p>
            <a:pPr algn="r"/>
            <a:r>
              <a:rPr lang="en-US" sz="2400" dirty="0"/>
              <a:t>https://www.psi.ch/en/sinq</a:t>
            </a:r>
          </a:p>
        </p:txBody>
      </p:sp>
      <p:pic>
        <p:nvPicPr>
          <p:cNvPr id="13" name="Picture 12">
            <a:extLst>
              <a:ext uri="{FF2B5EF4-FFF2-40B4-BE49-F238E27FC236}">
                <a16:creationId xmlns:a16="http://schemas.microsoft.com/office/drawing/2014/main" id="{FF50C367-80CE-417F-9735-9C460F96EFEE}"/>
              </a:ext>
            </a:extLst>
          </p:cNvPr>
          <p:cNvPicPr>
            <a:picLocks noChangeAspect="1"/>
          </p:cNvPicPr>
          <p:nvPr/>
        </p:nvPicPr>
        <p:blipFill rotWithShape="1">
          <a:blip r:embed="rId3"/>
          <a:srcRect r="22235"/>
          <a:stretch/>
        </p:blipFill>
        <p:spPr>
          <a:xfrm>
            <a:off x="5410200" y="3231306"/>
            <a:ext cx="5094664" cy="3090891"/>
          </a:xfrm>
          <a:prstGeom prst="rect">
            <a:avLst/>
          </a:prstGeom>
        </p:spPr>
      </p:pic>
      <p:pic>
        <p:nvPicPr>
          <p:cNvPr id="11" name="Picture 10">
            <a:extLst>
              <a:ext uri="{FF2B5EF4-FFF2-40B4-BE49-F238E27FC236}">
                <a16:creationId xmlns:a16="http://schemas.microsoft.com/office/drawing/2014/main" id="{8B2EA679-01C5-49BF-8087-A13D81BBECE4}"/>
              </a:ext>
            </a:extLst>
          </p:cNvPr>
          <p:cNvPicPr>
            <a:picLocks noChangeAspect="1"/>
          </p:cNvPicPr>
          <p:nvPr/>
        </p:nvPicPr>
        <p:blipFill>
          <a:blip r:embed="rId4"/>
          <a:stretch>
            <a:fillRect/>
          </a:stretch>
        </p:blipFill>
        <p:spPr>
          <a:xfrm>
            <a:off x="1600200" y="1791155"/>
            <a:ext cx="5486400" cy="2548244"/>
          </a:xfrm>
          <a:prstGeom prst="rect">
            <a:avLst/>
          </a:prstGeom>
        </p:spPr>
      </p:pic>
      <p:sp>
        <p:nvSpPr>
          <p:cNvPr id="3" name="TextBox 2">
            <a:extLst>
              <a:ext uri="{FF2B5EF4-FFF2-40B4-BE49-F238E27FC236}">
                <a16:creationId xmlns:a16="http://schemas.microsoft.com/office/drawing/2014/main" id="{66936123-51B8-4692-B542-CC81F0E810A5}"/>
              </a:ext>
            </a:extLst>
          </p:cNvPr>
          <p:cNvSpPr txBox="1"/>
          <p:nvPr/>
        </p:nvSpPr>
        <p:spPr>
          <a:xfrm>
            <a:off x="6705373" y="2601994"/>
            <a:ext cx="3034349" cy="369332"/>
          </a:xfrm>
          <a:prstGeom prst="rect">
            <a:avLst/>
          </a:prstGeom>
          <a:noFill/>
        </p:spPr>
        <p:txBody>
          <a:bodyPr wrap="square" rtlCol="0">
            <a:spAutoFit/>
          </a:bodyPr>
          <a:lstStyle/>
          <a:p>
            <a:r>
              <a:rPr lang="en-US" dirty="0"/>
              <a:t>Proposal-number: 20202259</a:t>
            </a:r>
          </a:p>
        </p:txBody>
      </p:sp>
      <p:sp>
        <p:nvSpPr>
          <p:cNvPr id="14" name="TextBox 13">
            <a:extLst>
              <a:ext uri="{FF2B5EF4-FFF2-40B4-BE49-F238E27FC236}">
                <a16:creationId xmlns:a16="http://schemas.microsoft.com/office/drawing/2014/main" id="{7873AAF0-06C7-41E6-BD26-60D4EFA61537}"/>
              </a:ext>
            </a:extLst>
          </p:cNvPr>
          <p:cNvSpPr txBox="1"/>
          <p:nvPr/>
        </p:nvSpPr>
        <p:spPr>
          <a:xfrm>
            <a:off x="2667007" y="4989434"/>
            <a:ext cx="3034349" cy="369332"/>
          </a:xfrm>
          <a:prstGeom prst="rect">
            <a:avLst/>
          </a:prstGeom>
          <a:noFill/>
        </p:spPr>
        <p:txBody>
          <a:bodyPr wrap="square" rtlCol="0">
            <a:spAutoFit/>
          </a:bodyPr>
          <a:lstStyle/>
          <a:p>
            <a:r>
              <a:rPr lang="en-US" dirty="0"/>
              <a:t>Proposal-number: 20201992</a:t>
            </a:r>
          </a:p>
        </p:txBody>
      </p:sp>
    </p:spTree>
    <p:extLst>
      <p:ext uri="{BB962C8B-B14F-4D97-AF65-F5344CB8AC3E}">
        <p14:creationId xmlns:p14="http://schemas.microsoft.com/office/powerpoint/2010/main" val="104149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PASUPER_FM090621.png">
            <a:extLst>
              <a:ext uri="{FF2B5EF4-FFF2-40B4-BE49-F238E27FC236}">
                <a16:creationId xmlns:a16="http://schemas.microsoft.com/office/drawing/2014/main" id="{50B2A949-C7B6-4951-9383-886A9726AC8A}"/>
              </a:ext>
            </a:extLst>
          </p:cNvPr>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EB89B75D-D925-44FC-B3F5-F91956A2F3E9}"/>
              </a:ext>
            </a:extLst>
          </p:cNvPr>
          <p:cNvSpPr>
            <a:spLocks noGrp="1"/>
          </p:cNvSpPr>
          <p:nvPr>
            <p:ph type="sldNum" sz="quarter" idx="12"/>
          </p:nvPr>
        </p:nvSpPr>
        <p:spPr/>
        <p:txBody>
          <a:bodyPr/>
          <a:lstStyle/>
          <a:p>
            <a:fld id="{4FA1F649-E8C5-4AAF-91FF-62678AC0C0C0}" type="slidenum">
              <a:rPr lang="en-US" smtClean="0"/>
              <a:pPr/>
              <a:t>27</a:t>
            </a:fld>
            <a:endParaRPr lang="en-US"/>
          </a:p>
        </p:txBody>
      </p:sp>
      <p:sp>
        <p:nvSpPr>
          <p:cNvPr id="3" name="TextBox 2">
            <a:extLst>
              <a:ext uri="{FF2B5EF4-FFF2-40B4-BE49-F238E27FC236}">
                <a16:creationId xmlns:a16="http://schemas.microsoft.com/office/drawing/2014/main" id="{66936123-51B8-4692-B542-CC81F0E810A5}"/>
              </a:ext>
            </a:extLst>
          </p:cNvPr>
          <p:cNvSpPr txBox="1"/>
          <p:nvPr/>
        </p:nvSpPr>
        <p:spPr>
          <a:xfrm>
            <a:off x="2038350" y="6356059"/>
            <a:ext cx="3886200" cy="369332"/>
          </a:xfrm>
          <a:prstGeom prst="rect">
            <a:avLst/>
          </a:prstGeom>
          <a:noFill/>
        </p:spPr>
        <p:txBody>
          <a:bodyPr wrap="square" rtlCol="0">
            <a:spAutoFit/>
          </a:bodyPr>
          <a:lstStyle/>
          <a:p>
            <a:r>
              <a:rPr lang="ro-RO" dirty="0"/>
              <a:t>NEUTRA </a:t>
            </a:r>
            <a:r>
              <a:rPr lang="en-US" dirty="0"/>
              <a:t>Proposal-number: 20212507</a:t>
            </a:r>
          </a:p>
        </p:txBody>
      </p:sp>
      <p:sp>
        <p:nvSpPr>
          <p:cNvPr id="14" name="TextBox 13">
            <a:extLst>
              <a:ext uri="{FF2B5EF4-FFF2-40B4-BE49-F238E27FC236}">
                <a16:creationId xmlns:a16="http://schemas.microsoft.com/office/drawing/2014/main" id="{7873AAF0-06C7-41E6-BD26-60D4EFA61537}"/>
              </a:ext>
            </a:extLst>
          </p:cNvPr>
          <p:cNvSpPr txBox="1"/>
          <p:nvPr/>
        </p:nvSpPr>
        <p:spPr>
          <a:xfrm>
            <a:off x="6462643" y="6356059"/>
            <a:ext cx="3796349" cy="369332"/>
          </a:xfrm>
          <a:prstGeom prst="rect">
            <a:avLst/>
          </a:prstGeom>
          <a:noFill/>
        </p:spPr>
        <p:txBody>
          <a:bodyPr wrap="square" rtlCol="0">
            <a:spAutoFit/>
          </a:bodyPr>
          <a:lstStyle/>
          <a:p>
            <a:r>
              <a:rPr lang="ro-RO" dirty="0"/>
              <a:t>ICON </a:t>
            </a:r>
            <a:r>
              <a:rPr lang="en-US" dirty="0"/>
              <a:t>Proposal-number: 20212508</a:t>
            </a:r>
          </a:p>
        </p:txBody>
      </p:sp>
      <p:pic>
        <p:nvPicPr>
          <p:cNvPr id="9" name="Picture 8">
            <a:extLst>
              <a:ext uri="{FF2B5EF4-FFF2-40B4-BE49-F238E27FC236}">
                <a16:creationId xmlns:a16="http://schemas.microsoft.com/office/drawing/2014/main" id="{77E0572C-4EE6-6B78-CA5B-AB93C60F5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97794" y="2620248"/>
            <a:ext cx="3917579" cy="2938183"/>
          </a:xfrm>
          <a:prstGeom prst="rect">
            <a:avLst/>
          </a:prstGeom>
        </p:spPr>
      </p:pic>
      <p:pic>
        <p:nvPicPr>
          <p:cNvPr id="16" name="Picture 15">
            <a:extLst>
              <a:ext uri="{FF2B5EF4-FFF2-40B4-BE49-F238E27FC236}">
                <a16:creationId xmlns:a16="http://schemas.microsoft.com/office/drawing/2014/main" id="{DD02B18A-7F36-BF1D-18E4-C2FD1C388C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52" r="31112"/>
          <a:stretch/>
        </p:blipFill>
        <p:spPr>
          <a:xfrm rot="5400000">
            <a:off x="7140020" y="4353684"/>
            <a:ext cx="2144539" cy="1863431"/>
          </a:xfrm>
          <a:prstGeom prst="rect">
            <a:avLst/>
          </a:prstGeom>
        </p:spPr>
      </p:pic>
      <p:pic>
        <p:nvPicPr>
          <p:cNvPr id="12" name="Picture 11">
            <a:extLst>
              <a:ext uri="{FF2B5EF4-FFF2-40B4-BE49-F238E27FC236}">
                <a16:creationId xmlns:a16="http://schemas.microsoft.com/office/drawing/2014/main" id="{66D3A069-8A87-AF82-6F55-00C991329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014" y="2130539"/>
            <a:ext cx="2038651" cy="2718200"/>
          </a:xfrm>
          <a:prstGeom prst="rect">
            <a:avLst/>
          </a:prstGeom>
        </p:spPr>
      </p:pic>
      <p:sp>
        <p:nvSpPr>
          <p:cNvPr id="17" name="TextBox 16">
            <a:extLst>
              <a:ext uri="{FF2B5EF4-FFF2-40B4-BE49-F238E27FC236}">
                <a16:creationId xmlns:a16="http://schemas.microsoft.com/office/drawing/2014/main" id="{4FB4E486-19BB-4CED-54BE-8BAE2D11BD35}"/>
              </a:ext>
            </a:extLst>
          </p:cNvPr>
          <p:cNvSpPr txBox="1"/>
          <p:nvPr/>
        </p:nvSpPr>
        <p:spPr>
          <a:xfrm>
            <a:off x="1600200" y="1439651"/>
            <a:ext cx="8991600" cy="646331"/>
          </a:xfrm>
          <a:prstGeom prst="rect">
            <a:avLst/>
          </a:prstGeom>
          <a:noFill/>
        </p:spPr>
        <p:txBody>
          <a:bodyPr wrap="square" rtlCol="0">
            <a:spAutoFit/>
          </a:bodyPr>
          <a:lstStyle/>
          <a:p>
            <a:pPr algn="ctr"/>
            <a:r>
              <a:rPr lang="en-US" dirty="0" err="1"/>
              <a:t>Echipamentul</a:t>
            </a:r>
            <a:r>
              <a:rPr lang="en-US" dirty="0"/>
              <a:t> </a:t>
            </a:r>
            <a:r>
              <a:rPr lang="ro-RO" dirty="0"/>
              <a:t>NISA </a:t>
            </a:r>
            <a:r>
              <a:rPr lang="en-US" dirty="0" err="1"/>
              <a:t>instalat</a:t>
            </a:r>
            <a:r>
              <a:rPr lang="en-US" dirty="0"/>
              <a:t> la </a:t>
            </a:r>
            <a:r>
              <a:rPr lang="en-US" dirty="0" err="1"/>
              <a:t>statia</a:t>
            </a:r>
            <a:r>
              <a:rPr lang="en-US" dirty="0"/>
              <a:t> de </a:t>
            </a:r>
            <a:r>
              <a:rPr lang="en-US" dirty="0" err="1"/>
              <a:t>lucru</a:t>
            </a:r>
            <a:r>
              <a:rPr lang="en-US" dirty="0"/>
              <a:t> </a:t>
            </a:r>
            <a:r>
              <a:rPr lang="en-US" dirty="0" err="1"/>
              <a:t>si</a:t>
            </a:r>
            <a:r>
              <a:rPr lang="en-US" dirty="0"/>
              <a:t> </a:t>
            </a:r>
            <a:r>
              <a:rPr lang="en-US" dirty="0" err="1"/>
              <a:t>operat</a:t>
            </a:r>
            <a:r>
              <a:rPr lang="en-US" dirty="0"/>
              <a:t> de </a:t>
            </a:r>
            <a:r>
              <a:rPr lang="en-US" dirty="0" err="1"/>
              <a:t>tinerii</a:t>
            </a:r>
            <a:r>
              <a:rPr lang="en-US" dirty="0"/>
              <a:t> </a:t>
            </a:r>
            <a:r>
              <a:rPr lang="en-US" dirty="0" err="1"/>
              <a:t>membrii</a:t>
            </a:r>
            <a:r>
              <a:rPr lang="en-US" dirty="0"/>
              <a:t> ai </a:t>
            </a:r>
            <a:r>
              <a:rPr lang="en-US" dirty="0" err="1"/>
              <a:t>echipei</a:t>
            </a:r>
            <a:r>
              <a:rPr lang="en-US" dirty="0"/>
              <a:t> de </a:t>
            </a:r>
            <a:r>
              <a:rPr lang="en-US" dirty="0" err="1"/>
              <a:t>cercetare</a:t>
            </a:r>
            <a:endParaRPr lang="en-US" dirty="0"/>
          </a:p>
        </p:txBody>
      </p:sp>
      <p:sp>
        <p:nvSpPr>
          <p:cNvPr id="11" name="TextBox 10">
            <a:extLst>
              <a:ext uri="{FF2B5EF4-FFF2-40B4-BE49-F238E27FC236}">
                <a16:creationId xmlns:a16="http://schemas.microsoft.com/office/drawing/2014/main" id="{F33C959B-7055-6F06-F3F8-082AD1A48A3A}"/>
              </a:ext>
            </a:extLst>
          </p:cNvPr>
          <p:cNvSpPr txBox="1"/>
          <p:nvPr/>
        </p:nvSpPr>
        <p:spPr>
          <a:xfrm>
            <a:off x="2385815" y="912687"/>
            <a:ext cx="7079719" cy="461665"/>
          </a:xfrm>
          <a:prstGeom prst="rect">
            <a:avLst/>
          </a:prstGeom>
          <a:noFill/>
        </p:spPr>
        <p:txBody>
          <a:bodyPr wrap="square" rtlCol="0">
            <a:spAutoFit/>
          </a:bodyPr>
          <a:lstStyle/>
          <a:p>
            <a:r>
              <a:rPr lang="en-US" sz="2400" dirty="0" err="1"/>
              <a:t>Iulie</a:t>
            </a:r>
            <a:r>
              <a:rPr lang="en-US" sz="2400" dirty="0"/>
              <a:t> 2022 la </a:t>
            </a:r>
            <a:r>
              <a:rPr lang="en-US" sz="2400" dirty="0" err="1"/>
              <a:t>infrastructura</a:t>
            </a:r>
            <a:r>
              <a:rPr lang="en-US" sz="2400" dirty="0"/>
              <a:t> mare de </a:t>
            </a:r>
            <a:r>
              <a:rPr lang="en-US" sz="2400" dirty="0" err="1"/>
              <a:t>cercetare</a:t>
            </a:r>
            <a:r>
              <a:rPr lang="en-US" sz="2400" dirty="0"/>
              <a:t> SINQ-PSI</a:t>
            </a:r>
          </a:p>
        </p:txBody>
      </p:sp>
      <p:sp>
        <p:nvSpPr>
          <p:cNvPr id="13" name="Title 1">
            <a:extLst>
              <a:ext uri="{FF2B5EF4-FFF2-40B4-BE49-F238E27FC236}">
                <a16:creationId xmlns:a16="http://schemas.microsoft.com/office/drawing/2014/main" id="{2B0D7834-1D57-ED12-428A-7B8412D9E3DC}"/>
              </a:ext>
            </a:extLst>
          </p:cNvPr>
          <p:cNvSpPr>
            <a:spLocks noGrp="1"/>
          </p:cNvSpPr>
          <p:nvPr>
            <p:ph type="title"/>
          </p:nvPr>
        </p:nvSpPr>
        <p:spPr>
          <a:xfrm>
            <a:off x="1552575" y="82198"/>
            <a:ext cx="7656150" cy="1021367"/>
          </a:xfrm>
        </p:spPr>
        <p:txBody>
          <a:bodyPr>
            <a:normAutofit/>
          </a:bodyPr>
          <a:lstStyle/>
          <a:p>
            <a:r>
              <a:rPr lang="en-US" sz="3000" dirty="0" err="1"/>
              <a:t>Masuratori</a:t>
            </a:r>
            <a:r>
              <a:rPr lang="en-US" sz="3000" dirty="0"/>
              <a:t> </a:t>
            </a:r>
            <a:r>
              <a:rPr lang="en-US" sz="3000" i="1" dirty="0"/>
              <a:t>in</a:t>
            </a:r>
            <a:r>
              <a:rPr lang="en-US" sz="3000" dirty="0"/>
              <a:t>-</a:t>
            </a:r>
            <a:r>
              <a:rPr lang="en-US" sz="3000" i="1" dirty="0"/>
              <a:t>situ</a:t>
            </a:r>
            <a:r>
              <a:rPr lang="en-US" sz="3000" dirty="0"/>
              <a:t> </a:t>
            </a:r>
            <a:r>
              <a:rPr lang="en-US" sz="3000" dirty="0" err="1"/>
              <a:t>prin</a:t>
            </a:r>
            <a:r>
              <a:rPr lang="en-US" sz="3000" dirty="0"/>
              <a:t> </a:t>
            </a:r>
            <a:r>
              <a:rPr lang="en-US" sz="3000" dirty="0" err="1"/>
              <a:t>imagistica</a:t>
            </a:r>
            <a:r>
              <a:rPr lang="en-US" sz="3000" dirty="0"/>
              <a:t> cu </a:t>
            </a:r>
            <a:r>
              <a:rPr lang="en-US" sz="3000" dirty="0" err="1"/>
              <a:t>neutroni</a:t>
            </a:r>
            <a:endParaRPr lang="en-US" sz="3000" dirty="0"/>
          </a:p>
        </p:txBody>
      </p:sp>
      <p:pic>
        <p:nvPicPr>
          <p:cNvPr id="2" name="Bild 14" descr="PSI-Logo_narrow_30k.eps">
            <a:extLst>
              <a:ext uri="{FF2B5EF4-FFF2-40B4-BE49-F238E27FC236}">
                <a16:creationId xmlns:a16="http://schemas.microsoft.com/office/drawing/2014/main" id="{F38B5587-C0E0-7349-BD38-171BACB41D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bwMode="auto">
          <a:xfrm>
            <a:off x="8782694" y="2803504"/>
            <a:ext cx="1353600" cy="48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92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7982CB-8CBB-CA5F-55DF-D563328BE96C}"/>
              </a:ext>
            </a:extLst>
          </p:cNvPr>
          <p:cNvSpPr>
            <a:spLocks noGrp="1"/>
          </p:cNvSpPr>
          <p:nvPr>
            <p:ph type="sldNum" sz="quarter" idx="12"/>
          </p:nvPr>
        </p:nvSpPr>
        <p:spPr>
          <a:xfrm>
            <a:off x="9458520" y="6395000"/>
            <a:ext cx="2133600" cy="365125"/>
          </a:xfrm>
        </p:spPr>
        <p:txBody>
          <a:bodyPr/>
          <a:lstStyle/>
          <a:p>
            <a:fld id="{4FA1F649-E8C5-4AAF-91FF-62678AC0C0C0}" type="slidenum">
              <a:rPr lang="en-US" smtClean="0"/>
              <a:pPr/>
              <a:t>28</a:t>
            </a:fld>
            <a:endParaRPr lang="en-US"/>
          </a:p>
        </p:txBody>
      </p:sp>
      <p:pic>
        <p:nvPicPr>
          <p:cNvPr id="5" name="Picture 4" descr="LogoAPASUPER_FM090621.png">
            <a:extLst>
              <a:ext uri="{FF2B5EF4-FFF2-40B4-BE49-F238E27FC236}">
                <a16:creationId xmlns:a16="http://schemas.microsoft.com/office/drawing/2014/main" id="{B57538EB-EBC7-E515-48DF-167F78757579}"/>
              </a:ext>
            </a:extLst>
          </p:cNvPr>
          <p:cNvPicPr>
            <a:picLocks noChangeAspect="1"/>
          </p:cNvPicPr>
          <p:nvPr/>
        </p:nvPicPr>
        <p:blipFill>
          <a:blip r:embed="rId2" cstate="print"/>
          <a:stretch>
            <a:fillRect/>
          </a:stretch>
        </p:blipFill>
        <p:spPr>
          <a:xfrm>
            <a:off x="9982200" y="62315"/>
            <a:ext cx="2100443" cy="1097280"/>
          </a:xfrm>
          <a:prstGeom prst="rect">
            <a:avLst/>
          </a:prstGeom>
        </p:spPr>
      </p:pic>
      <p:sp>
        <p:nvSpPr>
          <p:cNvPr id="6" name="Title 1">
            <a:extLst>
              <a:ext uri="{FF2B5EF4-FFF2-40B4-BE49-F238E27FC236}">
                <a16:creationId xmlns:a16="http://schemas.microsoft.com/office/drawing/2014/main" id="{7DFE20FD-FE05-30D5-FCDF-EE8D088C50C7}"/>
              </a:ext>
            </a:extLst>
          </p:cNvPr>
          <p:cNvSpPr txBox="1">
            <a:spLocks/>
          </p:cNvSpPr>
          <p:nvPr/>
        </p:nvSpPr>
        <p:spPr>
          <a:xfrm>
            <a:off x="619760" y="237800"/>
            <a:ext cx="7152640" cy="9944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err="1"/>
              <a:t>Structura</a:t>
            </a:r>
            <a:r>
              <a:rPr lang="en-US" sz="3200" dirty="0"/>
              <a:t> </a:t>
            </a:r>
            <a:r>
              <a:rPr lang="en-US" sz="3200" dirty="0" err="1"/>
              <a:t>compozitelor</a:t>
            </a:r>
            <a:r>
              <a:rPr lang="en-US" sz="3200" dirty="0"/>
              <a:t> de </a:t>
            </a:r>
            <a:r>
              <a:rPr lang="en-US" sz="3200" dirty="0" err="1"/>
              <a:t>tipul</a:t>
            </a:r>
            <a:r>
              <a:rPr lang="en-US" sz="3200" dirty="0"/>
              <a:t>  </a:t>
            </a:r>
            <a:r>
              <a:rPr lang="en-US" sz="3200" dirty="0" err="1"/>
              <a:t>Me</a:t>
            </a:r>
            <a:r>
              <a:rPr lang="en-US" sz="3200" baseline="-25000" dirty="0" err="1"/>
              <a:t>x</a:t>
            </a:r>
            <a:r>
              <a:rPr lang="en-US" sz="3200" dirty="0" err="1"/>
              <a:t>O</a:t>
            </a:r>
            <a:r>
              <a:rPr lang="en-US" sz="3200" baseline="-25000" dirty="0" err="1"/>
              <a:t>y</a:t>
            </a:r>
            <a:r>
              <a:rPr lang="en-US" sz="3200" dirty="0"/>
              <a:t>/C</a:t>
            </a:r>
          </a:p>
        </p:txBody>
      </p:sp>
      <p:graphicFrame>
        <p:nvGraphicFramePr>
          <p:cNvPr id="9" name="Object 8">
            <a:extLst>
              <a:ext uri="{FF2B5EF4-FFF2-40B4-BE49-F238E27FC236}">
                <a16:creationId xmlns:a16="http://schemas.microsoft.com/office/drawing/2014/main" id="{36E514CB-71D7-D5E4-F962-4297238D7EAB}"/>
              </a:ext>
            </a:extLst>
          </p:cNvPr>
          <p:cNvGraphicFramePr>
            <a:graphicFrameLocks noChangeAspect="1"/>
          </p:cNvGraphicFramePr>
          <p:nvPr/>
        </p:nvGraphicFramePr>
        <p:xfrm>
          <a:off x="838200" y="1385880"/>
          <a:ext cx="4467988" cy="2743200"/>
        </p:xfrm>
        <a:graphic>
          <a:graphicData uri="http://schemas.openxmlformats.org/presentationml/2006/ole">
            <mc:AlternateContent xmlns:mc="http://schemas.openxmlformats.org/markup-compatibility/2006">
              <mc:Choice xmlns:v="urn:schemas-microsoft-com:vml" Requires="v">
                <p:oleObj name="Graph" r:id="rId3" imgW="4137120" imgH="2540160" progId="Origin95.Graph">
                  <p:embed/>
                </p:oleObj>
              </mc:Choice>
              <mc:Fallback>
                <p:oleObj name="Graph" r:id="rId3" imgW="4137120" imgH="2540160" progId="Origin95.Graph">
                  <p:embed/>
                  <p:pic>
                    <p:nvPicPr>
                      <p:cNvPr id="9" name="Object 8">
                        <a:extLst>
                          <a:ext uri="{FF2B5EF4-FFF2-40B4-BE49-F238E27FC236}">
                            <a16:creationId xmlns:a16="http://schemas.microsoft.com/office/drawing/2014/main" id="{36E514CB-71D7-D5E4-F962-4297238D7EAB}"/>
                          </a:ext>
                        </a:extLst>
                      </p:cNvPr>
                      <p:cNvPicPr/>
                      <p:nvPr/>
                    </p:nvPicPr>
                    <p:blipFill>
                      <a:blip r:embed="rId4"/>
                      <a:stretch>
                        <a:fillRect/>
                      </a:stretch>
                    </p:blipFill>
                    <p:spPr>
                      <a:xfrm>
                        <a:off x="838200" y="1385880"/>
                        <a:ext cx="4467988" cy="274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D3BD0D5-B862-E412-05C8-7BABFF9D064A}"/>
              </a:ext>
            </a:extLst>
          </p:cNvPr>
          <p:cNvGraphicFramePr>
            <a:graphicFrameLocks noChangeAspect="1"/>
          </p:cNvGraphicFramePr>
          <p:nvPr/>
        </p:nvGraphicFramePr>
        <p:xfrm>
          <a:off x="6553200" y="1385880"/>
          <a:ext cx="5018600" cy="2743200"/>
        </p:xfrm>
        <a:graphic>
          <a:graphicData uri="http://schemas.openxmlformats.org/presentationml/2006/ole">
            <mc:AlternateContent xmlns:mc="http://schemas.openxmlformats.org/markup-compatibility/2006">
              <mc:Choice xmlns:v="urn:schemas-microsoft-com:vml" Requires="v">
                <p:oleObj name="Graph" r:id="rId5" imgW="3883680" imgH="2121840" progId="Origin95.Graph">
                  <p:embed/>
                </p:oleObj>
              </mc:Choice>
              <mc:Fallback>
                <p:oleObj name="Graph" r:id="rId5" imgW="3883680" imgH="2121840" progId="Origin95.Graph">
                  <p:embed/>
                  <p:pic>
                    <p:nvPicPr>
                      <p:cNvPr id="10" name="Object 9">
                        <a:extLst>
                          <a:ext uri="{FF2B5EF4-FFF2-40B4-BE49-F238E27FC236}">
                            <a16:creationId xmlns:a16="http://schemas.microsoft.com/office/drawing/2014/main" id="{4D3BD0D5-B862-E412-05C8-7BABFF9D064A}"/>
                          </a:ext>
                        </a:extLst>
                      </p:cNvPr>
                      <p:cNvPicPr/>
                      <p:nvPr/>
                    </p:nvPicPr>
                    <p:blipFill>
                      <a:blip r:embed="rId6"/>
                      <a:stretch>
                        <a:fillRect/>
                      </a:stretch>
                    </p:blipFill>
                    <p:spPr>
                      <a:xfrm>
                        <a:off x="6553200" y="1385880"/>
                        <a:ext cx="5018600" cy="274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55D1FC6-568B-5A83-0586-BCB94AA7DE4D}"/>
              </a:ext>
            </a:extLst>
          </p:cNvPr>
          <p:cNvGraphicFramePr>
            <a:graphicFrameLocks noChangeAspect="1"/>
          </p:cNvGraphicFramePr>
          <p:nvPr/>
        </p:nvGraphicFramePr>
        <p:xfrm>
          <a:off x="3845655" y="4069080"/>
          <a:ext cx="4456129" cy="2743200"/>
        </p:xfrm>
        <a:graphic>
          <a:graphicData uri="http://schemas.openxmlformats.org/presentationml/2006/ole">
            <mc:AlternateContent xmlns:mc="http://schemas.openxmlformats.org/markup-compatibility/2006">
              <mc:Choice xmlns:v="urn:schemas-microsoft-com:vml" Requires="v">
                <p:oleObj name="Graph" r:id="rId7" imgW="3378240" imgH="2079360" progId="Origin95.Graph">
                  <p:embed/>
                </p:oleObj>
              </mc:Choice>
              <mc:Fallback>
                <p:oleObj name="Graph" r:id="rId7" imgW="3378240" imgH="2079360" progId="Origin95.Graph">
                  <p:embed/>
                  <p:pic>
                    <p:nvPicPr>
                      <p:cNvPr id="11" name="Object 10">
                        <a:extLst>
                          <a:ext uri="{FF2B5EF4-FFF2-40B4-BE49-F238E27FC236}">
                            <a16:creationId xmlns:a16="http://schemas.microsoft.com/office/drawing/2014/main" id="{955D1FC6-568B-5A83-0586-BCB94AA7DE4D}"/>
                          </a:ext>
                        </a:extLst>
                      </p:cNvPr>
                      <p:cNvPicPr/>
                      <p:nvPr/>
                    </p:nvPicPr>
                    <p:blipFill>
                      <a:blip r:embed="rId8"/>
                      <a:stretch>
                        <a:fillRect/>
                      </a:stretch>
                    </p:blipFill>
                    <p:spPr>
                      <a:xfrm>
                        <a:off x="3845655" y="4069080"/>
                        <a:ext cx="4456129" cy="27432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477B0EB-0D8B-A0DA-0DA8-FA3515FBDCAB}"/>
              </a:ext>
            </a:extLst>
          </p:cNvPr>
          <p:cNvSpPr txBox="1"/>
          <p:nvPr/>
        </p:nvSpPr>
        <p:spPr>
          <a:xfrm>
            <a:off x="3297015" y="2457058"/>
            <a:ext cx="9144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err="1"/>
              <a:t>ZnO</a:t>
            </a:r>
            <a:r>
              <a:rPr lang="en-US" dirty="0"/>
              <a:t>/C</a:t>
            </a:r>
          </a:p>
        </p:txBody>
      </p:sp>
      <p:sp>
        <p:nvSpPr>
          <p:cNvPr id="13" name="TextBox 12">
            <a:extLst>
              <a:ext uri="{FF2B5EF4-FFF2-40B4-BE49-F238E27FC236}">
                <a16:creationId xmlns:a16="http://schemas.microsoft.com/office/drawing/2014/main" id="{4C7E1FAC-70A9-E74A-77F9-8FF2111FFAD5}"/>
              </a:ext>
            </a:extLst>
          </p:cNvPr>
          <p:cNvSpPr txBox="1"/>
          <p:nvPr/>
        </p:nvSpPr>
        <p:spPr>
          <a:xfrm>
            <a:off x="9829800" y="2457058"/>
            <a:ext cx="10668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err="1"/>
              <a:t>Cu</a:t>
            </a:r>
            <a:r>
              <a:rPr lang="en-US" baseline="-25000" dirty="0" err="1"/>
              <a:t>x</a:t>
            </a:r>
            <a:r>
              <a:rPr lang="en-US" dirty="0" err="1"/>
              <a:t>O</a:t>
            </a:r>
            <a:r>
              <a:rPr lang="en-US" baseline="-25000" dirty="0" err="1"/>
              <a:t>Y</a:t>
            </a:r>
            <a:r>
              <a:rPr lang="en-US" dirty="0"/>
              <a:t>/C</a:t>
            </a:r>
          </a:p>
        </p:txBody>
      </p:sp>
      <p:sp>
        <p:nvSpPr>
          <p:cNvPr id="14" name="TextBox 13">
            <a:extLst>
              <a:ext uri="{FF2B5EF4-FFF2-40B4-BE49-F238E27FC236}">
                <a16:creationId xmlns:a16="http://schemas.microsoft.com/office/drawing/2014/main" id="{870D065A-C38D-6BFE-68F5-4DF43BA7659A}"/>
              </a:ext>
            </a:extLst>
          </p:cNvPr>
          <p:cNvSpPr txBox="1"/>
          <p:nvPr/>
        </p:nvSpPr>
        <p:spPr>
          <a:xfrm>
            <a:off x="6812280" y="5218113"/>
            <a:ext cx="838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TiO</a:t>
            </a:r>
            <a:r>
              <a:rPr lang="en-US" baseline="-25000" dirty="0"/>
              <a:t>2</a:t>
            </a:r>
            <a:r>
              <a:rPr lang="en-US" dirty="0"/>
              <a:t>/C</a:t>
            </a:r>
          </a:p>
        </p:txBody>
      </p:sp>
    </p:spTree>
    <p:extLst>
      <p:ext uri="{BB962C8B-B14F-4D97-AF65-F5344CB8AC3E}">
        <p14:creationId xmlns:p14="http://schemas.microsoft.com/office/powerpoint/2010/main" val="109323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D47757-61BF-63C8-644B-4242F02B9E13}"/>
              </a:ext>
            </a:extLst>
          </p:cNvPr>
          <p:cNvSpPr>
            <a:spLocks noGrp="1"/>
          </p:cNvSpPr>
          <p:nvPr>
            <p:ph type="sldNum" sz="quarter" idx="12"/>
          </p:nvPr>
        </p:nvSpPr>
        <p:spPr/>
        <p:txBody>
          <a:bodyPr/>
          <a:lstStyle/>
          <a:p>
            <a:fld id="{4FA1F649-E8C5-4AAF-91FF-62678AC0C0C0}" type="slidenum">
              <a:rPr lang="en-US" smtClean="0"/>
              <a:pPr/>
              <a:t>29</a:t>
            </a:fld>
            <a:endParaRPr lang="en-US"/>
          </a:p>
        </p:txBody>
      </p:sp>
      <p:grpSp>
        <p:nvGrpSpPr>
          <p:cNvPr id="5" name="Group 4">
            <a:extLst>
              <a:ext uri="{FF2B5EF4-FFF2-40B4-BE49-F238E27FC236}">
                <a16:creationId xmlns:a16="http://schemas.microsoft.com/office/drawing/2014/main" id="{35459AC5-2CD0-7363-6225-A5C0CF141E0F}"/>
              </a:ext>
            </a:extLst>
          </p:cNvPr>
          <p:cNvGrpSpPr/>
          <p:nvPr/>
        </p:nvGrpSpPr>
        <p:grpSpPr>
          <a:xfrm>
            <a:off x="432882" y="1463040"/>
            <a:ext cx="11326235" cy="4863270"/>
            <a:chOff x="438142" y="432716"/>
            <a:chExt cx="11326235" cy="4863270"/>
          </a:xfrm>
        </p:grpSpPr>
        <p:grpSp>
          <p:nvGrpSpPr>
            <p:cNvPr id="6" name="Group 5">
              <a:extLst>
                <a:ext uri="{FF2B5EF4-FFF2-40B4-BE49-F238E27FC236}">
                  <a16:creationId xmlns:a16="http://schemas.microsoft.com/office/drawing/2014/main" id="{6B44A6B4-A559-492F-E4E6-90F8F91C0CB2}"/>
                </a:ext>
              </a:extLst>
            </p:cNvPr>
            <p:cNvGrpSpPr>
              <a:grpSpLocks noChangeAspect="1"/>
            </p:cNvGrpSpPr>
            <p:nvPr/>
          </p:nvGrpSpPr>
          <p:grpSpPr>
            <a:xfrm>
              <a:off x="3242827" y="432716"/>
              <a:ext cx="2655569" cy="2286000"/>
              <a:chOff x="5356915" y="870067"/>
              <a:chExt cx="3459480" cy="2978033"/>
            </a:xfrm>
          </p:grpSpPr>
          <p:pic>
            <p:nvPicPr>
              <p:cNvPr id="51" name="Picture 50">
                <a:extLst>
                  <a:ext uri="{FF2B5EF4-FFF2-40B4-BE49-F238E27FC236}">
                    <a16:creationId xmlns:a16="http://schemas.microsoft.com/office/drawing/2014/main" id="{04255060-FFE7-40DE-F219-DA2CDA37B3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23"/>
              <a:stretch/>
            </p:blipFill>
            <p:spPr>
              <a:xfrm>
                <a:off x="5356915" y="870067"/>
                <a:ext cx="3459480" cy="2978033"/>
              </a:xfrm>
              <a:prstGeom prst="rect">
                <a:avLst/>
              </a:prstGeom>
            </p:spPr>
          </p:pic>
          <p:grpSp>
            <p:nvGrpSpPr>
              <p:cNvPr id="52" name="Group 51">
                <a:extLst>
                  <a:ext uri="{FF2B5EF4-FFF2-40B4-BE49-F238E27FC236}">
                    <a16:creationId xmlns:a16="http://schemas.microsoft.com/office/drawing/2014/main" id="{016D2720-8C3B-9D78-FB8A-759880033576}"/>
                  </a:ext>
                </a:extLst>
              </p:cNvPr>
              <p:cNvGrpSpPr/>
              <p:nvPr/>
            </p:nvGrpSpPr>
            <p:grpSpPr>
              <a:xfrm>
                <a:off x="7390342" y="3317223"/>
                <a:ext cx="1325033" cy="438150"/>
                <a:chOff x="9152467" y="5708792"/>
                <a:chExt cx="1305983" cy="396732"/>
              </a:xfrm>
            </p:grpSpPr>
            <p:sp>
              <p:nvSpPr>
                <p:cNvPr id="53" name="Rectangle 52">
                  <a:extLst>
                    <a:ext uri="{FF2B5EF4-FFF2-40B4-BE49-F238E27FC236}">
                      <a16:creationId xmlns:a16="http://schemas.microsoft.com/office/drawing/2014/main" id="{B445D034-D98B-33D7-FFFC-64A4580C5B66}"/>
                    </a:ext>
                  </a:extLst>
                </p:cNvPr>
                <p:cNvSpPr/>
                <p:nvPr/>
              </p:nvSpPr>
              <p:spPr>
                <a:xfrm>
                  <a:off x="9152467" y="5708792"/>
                  <a:ext cx="1305983" cy="396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06C54116-C997-B332-4AA8-65CEC0ADC04A}"/>
                    </a:ext>
                  </a:extLst>
                </p:cNvPr>
                <p:cNvGrpSpPr/>
                <p:nvPr/>
              </p:nvGrpSpPr>
              <p:grpSpPr>
                <a:xfrm>
                  <a:off x="9219143" y="5708792"/>
                  <a:ext cx="1174507" cy="326743"/>
                  <a:chOff x="9219143" y="5708792"/>
                  <a:chExt cx="1174507" cy="326743"/>
                </a:xfrm>
              </p:grpSpPr>
              <p:cxnSp>
                <p:nvCxnSpPr>
                  <p:cNvPr id="55" name="Straight Connector 54">
                    <a:extLst>
                      <a:ext uri="{FF2B5EF4-FFF2-40B4-BE49-F238E27FC236}">
                        <a16:creationId xmlns:a16="http://schemas.microsoft.com/office/drawing/2014/main" id="{E28083EA-7E70-0347-821D-D5CF52F15E87}"/>
                      </a:ext>
                    </a:extLst>
                  </p:cNvPr>
                  <p:cNvCxnSpPr>
                    <a:cxnSpLocks/>
                  </p:cNvCxnSpPr>
                  <p:nvPr/>
                </p:nvCxnSpPr>
                <p:spPr>
                  <a:xfrm>
                    <a:off x="9219143" y="5985791"/>
                    <a:ext cx="1174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9D1CABF-B98F-EE12-1159-266598C559E5}"/>
                      </a:ext>
                    </a:extLst>
                  </p:cNvPr>
                  <p:cNvSpPr txBox="1"/>
                  <p:nvPr/>
                </p:nvSpPr>
                <p:spPr>
                  <a:xfrm>
                    <a:off x="9493513" y="5708792"/>
                    <a:ext cx="836062" cy="326743"/>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500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nm</a:t>
                    </a:r>
                  </a:p>
                </p:txBody>
              </p:sp>
            </p:grpSp>
          </p:grpSp>
        </p:grpSp>
        <p:grpSp>
          <p:nvGrpSpPr>
            <p:cNvPr id="7" name="Group 6">
              <a:extLst>
                <a:ext uri="{FF2B5EF4-FFF2-40B4-BE49-F238E27FC236}">
                  <a16:creationId xmlns:a16="http://schemas.microsoft.com/office/drawing/2014/main" id="{8B7FD726-A721-5DEF-B2BB-F9DC69A1DAB2}"/>
                </a:ext>
              </a:extLst>
            </p:cNvPr>
            <p:cNvGrpSpPr>
              <a:grpSpLocks noChangeAspect="1"/>
            </p:cNvGrpSpPr>
            <p:nvPr/>
          </p:nvGrpSpPr>
          <p:grpSpPr>
            <a:xfrm>
              <a:off x="438142" y="432716"/>
              <a:ext cx="2667365" cy="2286000"/>
              <a:chOff x="247068" y="2539960"/>
              <a:chExt cx="4058818" cy="3478510"/>
            </a:xfrm>
          </p:grpSpPr>
          <p:pic>
            <p:nvPicPr>
              <p:cNvPr id="47" name="Picture 46">
                <a:extLst>
                  <a:ext uri="{FF2B5EF4-FFF2-40B4-BE49-F238E27FC236}">
                    <a16:creationId xmlns:a16="http://schemas.microsoft.com/office/drawing/2014/main" id="{1EC94C06-9516-8122-7C32-3ADD3BCF9C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36"/>
              <a:stretch/>
            </p:blipFill>
            <p:spPr>
              <a:xfrm>
                <a:off x="247068" y="2539960"/>
                <a:ext cx="4058818" cy="3478510"/>
              </a:xfrm>
              <a:prstGeom prst="rect">
                <a:avLst/>
              </a:prstGeom>
            </p:spPr>
          </p:pic>
          <p:sp>
            <p:nvSpPr>
              <p:cNvPr id="48" name="Rectangle 47">
                <a:extLst>
                  <a:ext uri="{FF2B5EF4-FFF2-40B4-BE49-F238E27FC236}">
                    <a16:creationId xmlns:a16="http://schemas.microsoft.com/office/drawing/2014/main" id="{BCC98588-97C0-E4AE-61E5-28C8C366C321}"/>
                  </a:ext>
                </a:extLst>
              </p:cNvPr>
              <p:cNvSpPr/>
              <p:nvPr/>
            </p:nvSpPr>
            <p:spPr>
              <a:xfrm>
                <a:off x="2623673" y="5490584"/>
                <a:ext cx="1581150" cy="454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867DA17-FA67-1D21-C97B-BA5755D26491}"/>
                  </a:ext>
                </a:extLst>
              </p:cNvPr>
              <p:cNvCxnSpPr>
                <a:cxnSpLocks/>
              </p:cNvCxnSpPr>
              <p:nvPr/>
            </p:nvCxnSpPr>
            <p:spPr>
              <a:xfrm>
                <a:off x="2703966" y="5796501"/>
                <a:ext cx="14205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653C194-6929-FAB6-F20E-99F34084C74F}"/>
                  </a:ext>
                </a:extLst>
              </p:cNvPr>
              <p:cNvSpPr txBox="1"/>
              <p:nvPr/>
            </p:nvSpPr>
            <p:spPr>
              <a:xfrm>
                <a:off x="3008230" y="5396821"/>
                <a:ext cx="1039000" cy="421498"/>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10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p>
            </p:txBody>
          </p:sp>
        </p:grpSp>
        <p:grpSp>
          <p:nvGrpSpPr>
            <p:cNvPr id="8" name="Group 7">
              <a:extLst>
                <a:ext uri="{FF2B5EF4-FFF2-40B4-BE49-F238E27FC236}">
                  <a16:creationId xmlns:a16="http://schemas.microsoft.com/office/drawing/2014/main" id="{51E465C1-F614-C319-B76C-79358B7BB106}"/>
                </a:ext>
              </a:extLst>
            </p:cNvPr>
            <p:cNvGrpSpPr>
              <a:grpSpLocks noChangeAspect="1"/>
            </p:cNvGrpSpPr>
            <p:nvPr/>
          </p:nvGrpSpPr>
          <p:grpSpPr>
            <a:xfrm>
              <a:off x="6336081" y="455866"/>
              <a:ext cx="2653874" cy="2286000"/>
              <a:chOff x="746666" y="4061290"/>
              <a:chExt cx="3302000" cy="2844284"/>
            </a:xfrm>
          </p:grpSpPr>
          <p:pic>
            <p:nvPicPr>
              <p:cNvPr id="42" name="Picture 41">
                <a:extLst>
                  <a:ext uri="{FF2B5EF4-FFF2-40B4-BE49-F238E27FC236}">
                    <a16:creationId xmlns:a16="http://schemas.microsoft.com/office/drawing/2014/main" id="{2FCDFEF1-FC05-2A23-1159-776E9FDC12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463"/>
              <a:stretch/>
            </p:blipFill>
            <p:spPr>
              <a:xfrm>
                <a:off x="746666" y="4061290"/>
                <a:ext cx="3302000" cy="2844284"/>
              </a:xfrm>
              <a:prstGeom prst="rect">
                <a:avLst/>
              </a:prstGeom>
            </p:spPr>
          </p:pic>
          <p:grpSp>
            <p:nvGrpSpPr>
              <p:cNvPr id="43" name="Group 42">
                <a:extLst>
                  <a:ext uri="{FF2B5EF4-FFF2-40B4-BE49-F238E27FC236}">
                    <a16:creationId xmlns:a16="http://schemas.microsoft.com/office/drawing/2014/main" id="{037B3CED-5123-AB32-8848-7B38274EE4D7}"/>
                  </a:ext>
                </a:extLst>
              </p:cNvPr>
              <p:cNvGrpSpPr/>
              <p:nvPr/>
            </p:nvGrpSpPr>
            <p:grpSpPr>
              <a:xfrm>
                <a:off x="2864390" y="6336600"/>
                <a:ext cx="1082499" cy="456066"/>
                <a:chOff x="2769853" y="5483500"/>
                <a:chExt cx="1226178" cy="461490"/>
              </a:xfrm>
            </p:grpSpPr>
            <p:sp>
              <p:nvSpPr>
                <p:cNvPr id="44" name="Rectangle 43">
                  <a:extLst>
                    <a:ext uri="{FF2B5EF4-FFF2-40B4-BE49-F238E27FC236}">
                      <a16:creationId xmlns:a16="http://schemas.microsoft.com/office/drawing/2014/main" id="{4ADFD98C-3A64-CB36-A7EF-1CEBCB7334A8}"/>
                    </a:ext>
                  </a:extLst>
                </p:cNvPr>
                <p:cNvSpPr/>
                <p:nvPr/>
              </p:nvSpPr>
              <p:spPr>
                <a:xfrm>
                  <a:off x="2769853" y="5490584"/>
                  <a:ext cx="1226178" cy="454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A064BC48-0798-14E5-AFEB-E638735D86C6}"/>
                    </a:ext>
                  </a:extLst>
                </p:cNvPr>
                <p:cNvCxnSpPr>
                  <a:cxnSpLocks/>
                </p:cNvCxnSpPr>
                <p:nvPr/>
              </p:nvCxnSpPr>
              <p:spPr>
                <a:xfrm>
                  <a:off x="2828925" y="5798873"/>
                  <a:ext cx="1123950" cy="144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01AC1E0-51FC-4EA1-D34A-732A42E4D3F3}"/>
                    </a:ext>
                  </a:extLst>
                </p:cNvPr>
                <p:cNvSpPr txBox="1"/>
                <p:nvPr/>
              </p:nvSpPr>
              <p:spPr>
                <a:xfrm>
                  <a:off x="2828925" y="5483500"/>
                  <a:ext cx="1037318" cy="348747"/>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10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p>
              </p:txBody>
            </p:sp>
          </p:grpSp>
        </p:grpSp>
        <p:grpSp>
          <p:nvGrpSpPr>
            <p:cNvPr id="9" name="Group 8">
              <a:extLst>
                <a:ext uri="{FF2B5EF4-FFF2-40B4-BE49-F238E27FC236}">
                  <a16:creationId xmlns:a16="http://schemas.microsoft.com/office/drawing/2014/main" id="{6F4C6D50-F18D-8A6D-073E-CE3B5C95F778}"/>
                </a:ext>
              </a:extLst>
            </p:cNvPr>
            <p:cNvGrpSpPr>
              <a:grpSpLocks noChangeAspect="1"/>
            </p:cNvGrpSpPr>
            <p:nvPr/>
          </p:nvGrpSpPr>
          <p:grpSpPr>
            <a:xfrm>
              <a:off x="9110502" y="455866"/>
              <a:ext cx="2653875" cy="2286000"/>
              <a:chOff x="4220340" y="4061290"/>
              <a:chExt cx="3302001" cy="2844284"/>
            </a:xfrm>
          </p:grpSpPr>
          <p:pic>
            <p:nvPicPr>
              <p:cNvPr id="36" name="Picture 35">
                <a:extLst>
                  <a:ext uri="{FF2B5EF4-FFF2-40B4-BE49-F238E27FC236}">
                    <a16:creationId xmlns:a16="http://schemas.microsoft.com/office/drawing/2014/main" id="{316B5F63-CA81-A0F8-71A3-77D1B2EE5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463"/>
              <a:stretch/>
            </p:blipFill>
            <p:spPr>
              <a:xfrm>
                <a:off x="4220340" y="4061290"/>
                <a:ext cx="3302001" cy="2844284"/>
              </a:xfrm>
              <a:prstGeom prst="rect">
                <a:avLst/>
              </a:prstGeom>
            </p:spPr>
          </p:pic>
          <p:grpSp>
            <p:nvGrpSpPr>
              <p:cNvPr id="37" name="Group 36">
                <a:extLst>
                  <a:ext uri="{FF2B5EF4-FFF2-40B4-BE49-F238E27FC236}">
                    <a16:creationId xmlns:a16="http://schemas.microsoft.com/office/drawing/2014/main" id="{EF0BB7E9-E31B-E541-7286-C3EC4BEB50AA}"/>
                  </a:ext>
                </a:extLst>
              </p:cNvPr>
              <p:cNvGrpSpPr/>
              <p:nvPr/>
            </p:nvGrpSpPr>
            <p:grpSpPr>
              <a:xfrm>
                <a:off x="6115924" y="6425688"/>
                <a:ext cx="1325033" cy="438150"/>
                <a:chOff x="9152467" y="5708792"/>
                <a:chExt cx="1305983" cy="396732"/>
              </a:xfrm>
            </p:grpSpPr>
            <p:sp>
              <p:nvSpPr>
                <p:cNvPr id="38" name="Rectangle 37">
                  <a:extLst>
                    <a:ext uri="{FF2B5EF4-FFF2-40B4-BE49-F238E27FC236}">
                      <a16:creationId xmlns:a16="http://schemas.microsoft.com/office/drawing/2014/main" id="{02AD15F8-9176-15BE-018B-6EA08F37E893}"/>
                    </a:ext>
                  </a:extLst>
                </p:cNvPr>
                <p:cNvSpPr/>
                <p:nvPr/>
              </p:nvSpPr>
              <p:spPr>
                <a:xfrm>
                  <a:off x="9152467" y="5708792"/>
                  <a:ext cx="1305983" cy="396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36071E1-19C3-8D66-B41A-0463689AFC63}"/>
                    </a:ext>
                  </a:extLst>
                </p:cNvPr>
                <p:cNvGrpSpPr/>
                <p:nvPr/>
              </p:nvGrpSpPr>
              <p:grpSpPr>
                <a:xfrm>
                  <a:off x="9219143" y="5708792"/>
                  <a:ext cx="1174507" cy="312068"/>
                  <a:chOff x="9219143" y="5708792"/>
                  <a:chExt cx="1174507" cy="312068"/>
                </a:xfrm>
              </p:grpSpPr>
              <p:cxnSp>
                <p:nvCxnSpPr>
                  <p:cNvPr id="40" name="Straight Connector 39">
                    <a:extLst>
                      <a:ext uri="{FF2B5EF4-FFF2-40B4-BE49-F238E27FC236}">
                        <a16:creationId xmlns:a16="http://schemas.microsoft.com/office/drawing/2014/main" id="{975F43C4-F301-54E0-10A2-6F3D913627D5}"/>
                      </a:ext>
                    </a:extLst>
                  </p:cNvPr>
                  <p:cNvCxnSpPr>
                    <a:cxnSpLocks/>
                  </p:cNvCxnSpPr>
                  <p:nvPr/>
                </p:nvCxnSpPr>
                <p:spPr>
                  <a:xfrm>
                    <a:off x="9219143" y="5985791"/>
                    <a:ext cx="1174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DBF60C9-E9FE-348D-392D-F3F99E8C2AA9}"/>
                      </a:ext>
                    </a:extLst>
                  </p:cNvPr>
                  <p:cNvSpPr txBox="1"/>
                  <p:nvPr/>
                </p:nvSpPr>
                <p:spPr>
                  <a:xfrm>
                    <a:off x="9493514" y="5708792"/>
                    <a:ext cx="798513" cy="312068"/>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500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nm</a:t>
                    </a:r>
                  </a:p>
                </p:txBody>
              </p:sp>
            </p:grpSp>
          </p:grpSp>
        </p:grpSp>
        <p:grpSp>
          <p:nvGrpSpPr>
            <p:cNvPr id="10" name="Group 9">
              <a:extLst>
                <a:ext uri="{FF2B5EF4-FFF2-40B4-BE49-F238E27FC236}">
                  <a16:creationId xmlns:a16="http://schemas.microsoft.com/office/drawing/2014/main" id="{C7E6678B-9C3C-2519-D8DF-8F162F142A7D}"/>
                </a:ext>
              </a:extLst>
            </p:cNvPr>
            <p:cNvGrpSpPr>
              <a:grpSpLocks noChangeAspect="1"/>
            </p:cNvGrpSpPr>
            <p:nvPr/>
          </p:nvGrpSpPr>
          <p:grpSpPr>
            <a:xfrm>
              <a:off x="4702282" y="3009986"/>
              <a:ext cx="3401475" cy="2286000"/>
              <a:chOff x="4699135" y="2583180"/>
              <a:chExt cx="3302000" cy="2219147"/>
            </a:xfrm>
          </p:grpSpPr>
          <p:pic>
            <p:nvPicPr>
              <p:cNvPr id="31" name="Picture 30">
                <a:extLst>
                  <a:ext uri="{FF2B5EF4-FFF2-40B4-BE49-F238E27FC236}">
                    <a16:creationId xmlns:a16="http://schemas.microsoft.com/office/drawing/2014/main" id="{DEC71F90-AD00-54C9-9F4F-3A34D3F73E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391"/>
              <a:stretch/>
            </p:blipFill>
            <p:spPr>
              <a:xfrm>
                <a:off x="4699135" y="2583180"/>
                <a:ext cx="3302000" cy="2219147"/>
              </a:xfrm>
              <a:prstGeom prst="rect">
                <a:avLst/>
              </a:prstGeom>
            </p:spPr>
          </p:pic>
          <p:grpSp>
            <p:nvGrpSpPr>
              <p:cNvPr id="32" name="Group 31">
                <a:extLst>
                  <a:ext uri="{FF2B5EF4-FFF2-40B4-BE49-F238E27FC236}">
                    <a16:creationId xmlns:a16="http://schemas.microsoft.com/office/drawing/2014/main" id="{43D7CF85-7F8D-6F80-56DE-42BC0C4EF0A3}"/>
                  </a:ext>
                </a:extLst>
              </p:cNvPr>
              <p:cNvGrpSpPr/>
              <p:nvPr/>
            </p:nvGrpSpPr>
            <p:grpSpPr>
              <a:xfrm>
                <a:off x="7455275" y="4401820"/>
                <a:ext cx="493603" cy="330657"/>
                <a:chOff x="3363069" y="4046081"/>
                <a:chExt cx="493603" cy="330657"/>
              </a:xfrm>
            </p:grpSpPr>
            <p:sp>
              <p:nvSpPr>
                <p:cNvPr id="33" name="Rectangle 32">
                  <a:extLst>
                    <a:ext uri="{FF2B5EF4-FFF2-40B4-BE49-F238E27FC236}">
                      <a16:creationId xmlns:a16="http://schemas.microsoft.com/office/drawing/2014/main" id="{C20EE1FE-3BB0-FA06-2CCC-C678CDE8D739}"/>
                    </a:ext>
                  </a:extLst>
                </p:cNvPr>
                <p:cNvSpPr/>
                <p:nvPr/>
              </p:nvSpPr>
              <p:spPr>
                <a:xfrm>
                  <a:off x="3363069" y="4099739"/>
                  <a:ext cx="470000"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1373E7D-78D5-853C-BD05-7E56AA27E28C}"/>
                    </a:ext>
                  </a:extLst>
                </p:cNvPr>
                <p:cNvCxnSpPr>
                  <a:cxnSpLocks/>
                </p:cNvCxnSpPr>
                <p:nvPr/>
              </p:nvCxnSpPr>
              <p:spPr>
                <a:xfrm>
                  <a:off x="3496866" y="4323080"/>
                  <a:ext cx="2024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0AB86D5-939C-8DB5-FAE0-61545B9E27A3}"/>
                    </a:ext>
                  </a:extLst>
                </p:cNvPr>
                <p:cNvSpPr txBox="1"/>
                <p:nvPr/>
              </p:nvSpPr>
              <p:spPr>
                <a:xfrm>
                  <a:off x="3363069" y="4046081"/>
                  <a:ext cx="493603" cy="268898"/>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2</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p>
              </p:txBody>
            </p:sp>
          </p:grpSp>
        </p:grpSp>
        <p:grpSp>
          <p:nvGrpSpPr>
            <p:cNvPr id="11" name="Group 10">
              <a:extLst>
                <a:ext uri="{FF2B5EF4-FFF2-40B4-BE49-F238E27FC236}">
                  <a16:creationId xmlns:a16="http://schemas.microsoft.com/office/drawing/2014/main" id="{3B6CDB99-BBC5-2011-2DFA-B515E2D7D1CD}"/>
                </a:ext>
              </a:extLst>
            </p:cNvPr>
            <p:cNvGrpSpPr>
              <a:grpSpLocks noChangeAspect="1"/>
            </p:cNvGrpSpPr>
            <p:nvPr/>
          </p:nvGrpSpPr>
          <p:grpSpPr>
            <a:xfrm>
              <a:off x="1105543" y="3009986"/>
              <a:ext cx="3374155" cy="2286000"/>
              <a:chOff x="7428866" y="148044"/>
              <a:chExt cx="3820160" cy="2588170"/>
            </a:xfrm>
          </p:grpSpPr>
          <p:pic>
            <p:nvPicPr>
              <p:cNvPr id="25" name="Picture 24">
                <a:extLst>
                  <a:ext uri="{FF2B5EF4-FFF2-40B4-BE49-F238E27FC236}">
                    <a16:creationId xmlns:a16="http://schemas.microsoft.com/office/drawing/2014/main" id="{CFAB1CB6-B893-037B-134C-4DC1ACB900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666"/>
              <a:stretch/>
            </p:blipFill>
            <p:spPr>
              <a:xfrm>
                <a:off x="7428866" y="148044"/>
                <a:ext cx="3820160" cy="2588170"/>
              </a:xfrm>
              <a:prstGeom prst="rect">
                <a:avLst/>
              </a:prstGeom>
            </p:spPr>
          </p:pic>
          <p:grpSp>
            <p:nvGrpSpPr>
              <p:cNvPr id="26" name="Group 25">
                <a:extLst>
                  <a:ext uri="{FF2B5EF4-FFF2-40B4-BE49-F238E27FC236}">
                    <a16:creationId xmlns:a16="http://schemas.microsoft.com/office/drawing/2014/main" id="{A4D3A9C6-B9A9-5155-738B-2A5D1A8ADD7D}"/>
                  </a:ext>
                </a:extLst>
              </p:cNvPr>
              <p:cNvGrpSpPr/>
              <p:nvPr/>
            </p:nvGrpSpPr>
            <p:grpSpPr>
              <a:xfrm>
                <a:off x="10533966" y="2317995"/>
                <a:ext cx="666643" cy="361298"/>
                <a:chOff x="10533966" y="2317995"/>
                <a:chExt cx="666643" cy="361298"/>
              </a:xfrm>
            </p:grpSpPr>
            <p:grpSp>
              <p:nvGrpSpPr>
                <p:cNvPr id="27" name="Group 26">
                  <a:extLst>
                    <a:ext uri="{FF2B5EF4-FFF2-40B4-BE49-F238E27FC236}">
                      <a16:creationId xmlns:a16="http://schemas.microsoft.com/office/drawing/2014/main" id="{76D283FD-EADB-F3D2-013F-71CB7BF4EE67}"/>
                    </a:ext>
                  </a:extLst>
                </p:cNvPr>
                <p:cNvGrpSpPr/>
                <p:nvPr/>
              </p:nvGrpSpPr>
              <p:grpSpPr>
                <a:xfrm>
                  <a:off x="10541107" y="2402294"/>
                  <a:ext cx="603142" cy="276999"/>
                  <a:chOff x="10541107" y="2402294"/>
                  <a:chExt cx="603142" cy="276999"/>
                </a:xfrm>
              </p:grpSpPr>
              <p:sp>
                <p:nvSpPr>
                  <p:cNvPr id="29" name="Rectangle 28">
                    <a:extLst>
                      <a:ext uri="{FF2B5EF4-FFF2-40B4-BE49-F238E27FC236}">
                        <a16:creationId xmlns:a16="http://schemas.microsoft.com/office/drawing/2014/main" id="{2EF51E91-87FD-D058-A958-31A481734C23}"/>
                      </a:ext>
                    </a:extLst>
                  </p:cNvPr>
                  <p:cNvSpPr/>
                  <p:nvPr/>
                </p:nvSpPr>
                <p:spPr>
                  <a:xfrm>
                    <a:off x="10541107" y="2402294"/>
                    <a:ext cx="603142" cy="276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9508468-066D-5D02-3093-7E54809414B7}"/>
                      </a:ext>
                    </a:extLst>
                  </p:cNvPr>
                  <p:cNvCxnSpPr>
                    <a:cxnSpLocks/>
                  </p:cNvCxnSpPr>
                  <p:nvPr/>
                </p:nvCxnSpPr>
                <p:spPr>
                  <a:xfrm>
                    <a:off x="10679960" y="2607855"/>
                    <a:ext cx="33729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323A6F5-AB0A-4285-1E30-8E4836AE09D5}"/>
                    </a:ext>
                  </a:extLst>
                </p:cNvPr>
                <p:cNvSpPr txBox="1"/>
                <p:nvPr/>
              </p:nvSpPr>
              <p:spPr>
                <a:xfrm>
                  <a:off x="10533966" y="2317995"/>
                  <a:ext cx="666643" cy="313613"/>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10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Symbol" panose="05050102010706020507" pitchFamily="18" charset="2"/>
                      <a:cs typeface="Times New Roman" panose="02020603050405020304" pitchFamily="18" charset="0"/>
                    </a:rPr>
                    <a:t>m</a:t>
                  </a:r>
                  <a:r>
                    <a:rPr lang="en-US" sz="1200" dirty="0">
                      <a:solidFill>
                        <a:schemeClr val="bg1"/>
                      </a:solidFill>
                      <a:latin typeface="Times New Roman" panose="02020603050405020304" pitchFamily="18" charset="0"/>
                      <a:cs typeface="Times New Roman" panose="02020603050405020304" pitchFamily="18" charset="0"/>
                    </a:rPr>
                    <a:t>m</a:t>
                  </a:r>
                  <a:r>
                    <a:rPr lang="ro-RO" sz="1200" dirty="0">
                      <a:solidFill>
                        <a:schemeClr val="bg1"/>
                      </a:solidFill>
                      <a:latin typeface="Times New Roman" panose="02020603050405020304" pitchFamily="18" charset="0"/>
                      <a:cs typeface="Times New Roman" panose="02020603050405020304" pitchFamily="18" charset="0"/>
                    </a:rPr>
                    <a:t> </a:t>
                  </a:r>
                  <a:endParaRPr lang="en-US" sz="1200" dirty="0">
                    <a:solidFill>
                      <a:schemeClr val="bg1"/>
                    </a:solidFill>
                    <a:latin typeface="Times New Roman" panose="02020603050405020304" pitchFamily="18" charset="0"/>
                    <a:cs typeface="Times New Roman" panose="02020603050405020304" pitchFamily="18" charset="0"/>
                  </a:endParaRPr>
                </a:p>
              </p:txBody>
            </p:sp>
          </p:grpSp>
        </p:grpSp>
        <p:grpSp>
          <p:nvGrpSpPr>
            <p:cNvPr id="12" name="Group 11">
              <a:extLst>
                <a:ext uri="{FF2B5EF4-FFF2-40B4-BE49-F238E27FC236}">
                  <a16:creationId xmlns:a16="http://schemas.microsoft.com/office/drawing/2014/main" id="{66844533-7273-5ABC-2088-D99C532CB31E}"/>
                </a:ext>
              </a:extLst>
            </p:cNvPr>
            <p:cNvGrpSpPr>
              <a:grpSpLocks noChangeAspect="1"/>
            </p:cNvGrpSpPr>
            <p:nvPr/>
          </p:nvGrpSpPr>
          <p:grpSpPr>
            <a:xfrm>
              <a:off x="8333815" y="3009986"/>
              <a:ext cx="2925899" cy="2286000"/>
              <a:chOff x="904874" y="1303655"/>
              <a:chExt cx="3667125" cy="2865119"/>
            </a:xfrm>
          </p:grpSpPr>
          <p:pic>
            <p:nvPicPr>
              <p:cNvPr id="20" name="Picture 19">
                <a:extLst>
                  <a:ext uri="{FF2B5EF4-FFF2-40B4-BE49-F238E27FC236}">
                    <a16:creationId xmlns:a16="http://schemas.microsoft.com/office/drawing/2014/main" id="{6071D541-4FBE-444E-ABC3-8C43EA0AB0B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027" b="9397"/>
              <a:stretch/>
            </p:blipFill>
            <p:spPr>
              <a:xfrm>
                <a:off x="904874" y="1303655"/>
                <a:ext cx="3667125" cy="2865119"/>
              </a:xfrm>
              <a:prstGeom prst="rect">
                <a:avLst/>
              </a:prstGeom>
            </p:spPr>
          </p:pic>
          <p:grpSp>
            <p:nvGrpSpPr>
              <p:cNvPr id="21" name="Group 20">
                <a:extLst>
                  <a:ext uri="{FF2B5EF4-FFF2-40B4-BE49-F238E27FC236}">
                    <a16:creationId xmlns:a16="http://schemas.microsoft.com/office/drawing/2014/main" id="{F6F2B773-82F6-95DF-B08B-EDEFF9BBC7A6}"/>
                  </a:ext>
                </a:extLst>
              </p:cNvPr>
              <p:cNvGrpSpPr/>
              <p:nvPr/>
            </p:nvGrpSpPr>
            <p:grpSpPr>
              <a:xfrm>
                <a:off x="1005704" y="3722566"/>
                <a:ext cx="816095" cy="377451"/>
                <a:chOff x="3233707" y="3999287"/>
                <a:chExt cx="816095" cy="377451"/>
              </a:xfrm>
            </p:grpSpPr>
            <p:sp>
              <p:nvSpPr>
                <p:cNvPr id="22" name="Rectangle 21">
                  <a:extLst>
                    <a:ext uri="{FF2B5EF4-FFF2-40B4-BE49-F238E27FC236}">
                      <a16:creationId xmlns:a16="http://schemas.microsoft.com/office/drawing/2014/main" id="{E20EEB0F-D07E-3FE2-4292-FAB389D57040}"/>
                    </a:ext>
                  </a:extLst>
                </p:cNvPr>
                <p:cNvSpPr/>
                <p:nvPr/>
              </p:nvSpPr>
              <p:spPr>
                <a:xfrm>
                  <a:off x="3291735" y="4028301"/>
                  <a:ext cx="612668" cy="348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D389763-CD71-2362-2CC7-11F11542749E}"/>
                    </a:ext>
                  </a:extLst>
                </p:cNvPr>
                <p:cNvCxnSpPr/>
                <p:nvPr/>
              </p:nvCxnSpPr>
              <p:spPr>
                <a:xfrm>
                  <a:off x="3519488" y="4305300"/>
                  <a:ext cx="1571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A2010C-FB06-6AC2-F1F2-4EAB816FFFA1}"/>
                    </a:ext>
                  </a:extLst>
                </p:cNvPr>
                <p:cNvSpPr txBox="1"/>
                <p:nvPr/>
              </p:nvSpPr>
              <p:spPr>
                <a:xfrm>
                  <a:off x="3233707" y="3999287"/>
                  <a:ext cx="816095" cy="347172"/>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200</a:t>
                  </a:r>
                  <a:r>
                    <a:rPr lang="ro-RO" sz="1200" dirty="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nm</a:t>
                  </a:r>
                </a:p>
              </p:txBody>
            </p:sp>
          </p:grpSp>
        </p:grpSp>
        <p:sp>
          <p:nvSpPr>
            <p:cNvPr id="13" name="TextBox 12">
              <a:extLst>
                <a:ext uri="{FF2B5EF4-FFF2-40B4-BE49-F238E27FC236}">
                  <a16:creationId xmlns:a16="http://schemas.microsoft.com/office/drawing/2014/main" id="{53D554E1-60AA-662F-32E5-5E9218D4DB74}"/>
                </a:ext>
              </a:extLst>
            </p:cNvPr>
            <p:cNvSpPr txBox="1"/>
            <p:nvPr/>
          </p:nvSpPr>
          <p:spPr>
            <a:xfrm>
              <a:off x="530739" y="544010"/>
              <a:ext cx="429959" cy="369332"/>
            </a:xfrm>
            <a:prstGeom prst="rect">
              <a:avLst/>
            </a:prstGeom>
            <a:solidFill>
              <a:schemeClr val="bg1"/>
            </a:solidFill>
          </p:spPr>
          <p:txBody>
            <a:bodyPr wrap="square" rtlCol="0">
              <a:spAutoFit/>
            </a:bodyPr>
            <a:lstStyle/>
            <a:p>
              <a:r>
                <a:rPr lang="ro-RO" dirty="0"/>
                <a:t>a)</a:t>
              </a:r>
              <a:endParaRPr lang="en-US" dirty="0"/>
            </a:p>
          </p:txBody>
        </p:sp>
        <p:sp>
          <p:nvSpPr>
            <p:cNvPr id="14" name="TextBox 13">
              <a:extLst>
                <a:ext uri="{FF2B5EF4-FFF2-40B4-BE49-F238E27FC236}">
                  <a16:creationId xmlns:a16="http://schemas.microsoft.com/office/drawing/2014/main" id="{743FE27D-0062-77CE-095F-0F8D6DF73A3F}"/>
                </a:ext>
              </a:extLst>
            </p:cNvPr>
            <p:cNvSpPr txBox="1"/>
            <p:nvPr/>
          </p:nvSpPr>
          <p:spPr>
            <a:xfrm>
              <a:off x="3328212" y="544010"/>
              <a:ext cx="429959" cy="369332"/>
            </a:xfrm>
            <a:prstGeom prst="rect">
              <a:avLst/>
            </a:prstGeom>
            <a:solidFill>
              <a:schemeClr val="bg1"/>
            </a:solidFill>
          </p:spPr>
          <p:txBody>
            <a:bodyPr wrap="square" rtlCol="0">
              <a:spAutoFit/>
            </a:bodyPr>
            <a:lstStyle/>
            <a:p>
              <a:r>
                <a:rPr lang="ro-RO" dirty="0"/>
                <a:t>b)</a:t>
              </a:r>
              <a:endParaRPr lang="en-US" dirty="0"/>
            </a:p>
          </p:txBody>
        </p:sp>
        <p:sp>
          <p:nvSpPr>
            <p:cNvPr id="15" name="TextBox 14">
              <a:extLst>
                <a:ext uri="{FF2B5EF4-FFF2-40B4-BE49-F238E27FC236}">
                  <a16:creationId xmlns:a16="http://schemas.microsoft.com/office/drawing/2014/main" id="{17D76348-D5C7-072B-E185-BD9CE89260C1}"/>
                </a:ext>
              </a:extLst>
            </p:cNvPr>
            <p:cNvSpPr txBox="1"/>
            <p:nvPr/>
          </p:nvSpPr>
          <p:spPr>
            <a:xfrm>
              <a:off x="6458626" y="544010"/>
              <a:ext cx="429959" cy="369332"/>
            </a:xfrm>
            <a:prstGeom prst="rect">
              <a:avLst/>
            </a:prstGeom>
            <a:solidFill>
              <a:schemeClr val="bg1"/>
            </a:solidFill>
          </p:spPr>
          <p:txBody>
            <a:bodyPr wrap="square" rtlCol="0">
              <a:spAutoFit/>
            </a:bodyPr>
            <a:lstStyle/>
            <a:p>
              <a:r>
                <a:rPr lang="ro-RO" dirty="0"/>
                <a:t>c)</a:t>
              </a:r>
              <a:endParaRPr lang="en-US" dirty="0"/>
            </a:p>
          </p:txBody>
        </p:sp>
        <p:sp>
          <p:nvSpPr>
            <p:cNvPr id="16" name="TextBox 15">
              <a:extLst>
                <a:ext uri="{FF2B5EF4-FFF2-40B4-BE49-F238E27FC236}">
                  <a16:creationId xmlns:a16="http://schemas.microsoft.com/office/drawing/2014/main" id="{06044F72-F28F-F85E-96E0-10AC5F85B895}"/>
                </a:ext>
              </a:extLst>
            </p:cNvPr>
            <p:cNvSpPr txBox="1"/>
            <p:nvPr/>
          </p:nvSpPr>
          <p:spPr>
            <a:xfrm>
              <a:off x="9212660" y="544010"/>
              <a:ext cx="429959" cy="369332"/>
            </a:xfrm>
            <a:prstGeom prst="rect">
              <a:avLst/>
            </a:prstGeom>
            <a:solidFill>
              <a:schemeClr val="bg1"/>
            </a:solidFill>
          </p:spPr>
          <p:txBody>
            <a:bodyPr wrap="square" rtlCol="0">
              <a:spAutoFit/>
            </a:bodyPr>
            <a:lstStyle/>
            <a:p>
              <a:r>
                <a:rPr lang="ro-RO" dirty="0"/>
                <a:t>d)</a:t>
              </a:r>
              <a:endParaRPr lang="en-US" dirty="0"/>
            </a:p>
          </p:txBody>
        </p:sp>
        <p:sp>
          <p:nvSpPr>
            <p:cNvPr id="17" name="TextBox 16">
              <a:extLst>
                <a:ext uri="{FF2B5EF4-FFF2-40B4-BE49-F238E27FC236}">
                  <a16:creationId xmlns:a16="http://schemas.microsoft.com/office/drawing/2014/main" id="{894E5331-5ED5-C8EF-317B-CEFCA9E6300F}"/>
                </a:ext>
              </a:extLst>
            </p:cNvPr>
            <p:cNvSpPr txBox="1"/>
            <p:nvPr/>
          </p:nvSpPr>
          <p:spPr>
            <a:xfrm>
              <a:off x="1193333" y="3047559"/>
              <a:ext cx="429959" cy="369332"/>
            </a:xfrm>
            <a:prstGeom prst="rect">
              <a:avLst/>
            </a:prstGeom>
            <a:solidFill>
              <a:schemeClr val="bg1"/>
            </a:solidFill>
          </p:spPr>
          <p:txBody>
            <a:bodyPr wrap="square" rtlCol="0">
              <a:spAutoFit/>
            </a:bodyPr>
            <a:lstStyle/>
            <a:p>
              <a:r>
                <a:rPr lang="ro-RO" dirty="0"/>
                <a:t>e)</a:t>
              </a:r>
              <a:endParaRPr lang="en-US" dirty="0"/>
            </a:p>
          </p:txBody>
        </p:sp>
        <p:sp>
          <p:nvSpPr>
            <p:cNvPr id="18" name="TextBox 17">
              <a:extLst>
                <a:ext uri="{FF2B5EF4-FFF2-40B4-BE49-F238E27FC236}">
                  <a16:creationId xmlns:a16="http://schemas.microsoft.com/office/drawing/2014/main" id="{8BAA1382-2464-6193-80BD-2BE4180022AD}"/>
                </a:ext>
              </a:extLst>
            </p:cNvPr>
            <p:cNvSpPr txBox="1"/>
            <p:nvPr/>
          </p:nvSpPr>
          <p:spPr>
            <a:xfrm>
              <a:off x="4855656" y="3047559"/>
              <a:ext cx="429959" cy="369332"/>
            </a:xfrm>
            <a:prstGeom prst="rect">
              <a:avLst/>
            </a:prstGeom>
            <a:solidFill>
              <a:schemeClr val="bg1"/>
            </a:solidFill>
          </p:spPr>
          <p:txBody>
            <a:bodyPr wrap="square" rtlCol="0">
              <a:spAutoFit/>
            </a:bodyPr>
            <a:lstStyle/>
            <a:p>
              <a:r>
                <a:rPr lang="ro-RO" dirty="0"/>
                <a:t>f)</a:t>
              </a:r>
              <a:endParaRPr lang="en-US" dirty="0"/>
            </a:p>
          </p:txBody>
        </p:sp>
        <p:sp>
          <p:nvSpPr>
            <p:cNvPr id="19" name="TextBox 18">
              <a:extLst>
                <a:ext uri="{FF2B5EF4-FFF2-40B4-BE49-F238E27FC236}">
                  <a16:creationId xmlns:a16="http://schemas.microsoft.com/office/drawing/2014/main" id="{9145CEF7-766B-FAFA-7CEB-F15F6AB99048}"/>
                </a:ext>
              </a:extLst>
            </p:cNvPr>
            <p:cNvSpPr txBox="1"/>
            <p:nvPr/>
          </p:nvSpPr>
          <p:spPr>
            <a:xfrm>
              <a:off x="8460564" y="3047559"/>
              <a:ext cx="429959" cy="369332"/>
            </a:xfrm>
            <a:prstGeom prst="rect">
              <a:avLst/>
            </a:prstGeom>
            <a:solidFill>
              <a:schemeClr val="bg1"/>
            </a:solidFill>
          </p:spPr>
          <p:txBody>
            <a:bodyPr wrap="square" rtlCol="0">
              <a:spAutoFit/>
            </a:bodyPr>
            <a:lstStyle/>
            <a:p>
              <a:r>
                <a:rPr lang="ro-RO" dirty="0"/>
                <a:t>g)</a:t>
              </a:r>
              <a:endParaRPr lang="en-US" dirty="0"/>
            </a:p>
          </p:txBody>
        </p:sp>
      </p:grpSp>
      <p:sp>
        <p:nvSpPr>
          <p:cNvPr id="57" name="Title 1">
            <a:extLst>
              <a:ext uri="{FF2B5EF4-FFF2-40B4-BE49-F238E27FC236}">
                <a16:creationId xmlns:a16="http://schemas.microsoft.com/office/drawing/2014/main" id="{515338F1-EAC8-30F2-E6DF-A01F1B40489D}"/>
              </a:ext>
            </a:extLst>
          </p:cNvPr>
          <p:cNvSpPr txBox="1">
            <a:spLocks/>
          </p:cNvSpPr>
          <p:nvPr/>
        </p:nvSpPr>
        <p:spPr>
          <a:xfrm>
            <a:off x="619760" y="237800"/>
            <a:ext cx="6801493" cy="86836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err="1"/>
              <a:t>Morfologia</a:t>
            </a:r>
            <a:r>
              <a:rPr lang="en-US" sz="3200" dirty="0"/>
              <a:t> </a:t>
            </a:r>
            <a:r>
              <a:rPr lang="en-US" sz="3200" dirty="0" err="1"/>
              <a:t>compozitelor</a:t>
            </a:r>
            <a:r>
              <a:rPr lang="en-US" sz="3200" dirty="0"/>
              <a:t> de </a:t>
            </a:r>
            <a:r>
              <a:rPr lang="en-US" sz="3200" dirty="0" err="1"/>
              <a:t>tipul</a:t>
            </a:r>
            <a:r>
              <a:rPr lang="en-US" sz="3200" dirty="0"/>
              <a:t>  </a:t>
            </a:r>
            <a:r>
              <a:rPr lang="en-US" sz="3200" dirty="0" err="1"/>
              <a:t>Me</a:t>
            </a:r>
            <a:r>
              <a:rPr lang="en-US" sz="3200" baseline="-25000" dirty="0" err="1"/>
              <a:t>x</a:t>
            </a:r>
            <a:r>
              <a:rPr lang="en-US" sz="3200" dirty="0" err="1"/>
              <a:t>O</a:t>
            </a:r>
            <a:r>
              <a:rPr lang="en-US" sz="3200" baseline="-25000" dirty="0" err="1"/>
              <a:t>y</a:t>
            </a:r>
            <a:r>
              <a:rPr lang="en-US" sz="3200" dirty="0"/>
              <a:t>/C</a:t>
            </a:r>
          </a:p>
        </p:txBody>
      </p:sp>
      <p:sp>
        <p:nvSpPr>
          <p:cNvPr id="59" name="TextBox 58">
            <a:extLst>
              <a:ext uri="{FF2B5EF4-FFF2-40B4-BE49-F238E27FC236}">
                <a16:creationId xmlns:a16="http://schemas.microsoft.com/office/drawing/2014/main" id="{60CE620A-79AD-0F50-1A9D-C33A0F632F3C}"/>
              </a:ext>
            </a:extLst>
          </p:cNvPr>
          <p:cNvSpPr txBox="1"/>
          <p:nvPr/>
        </p:nvSpPr>
        <p:spPr>
          <a:xfrm>
            <a:off x="2696467" y="2439370"/>
            <a:ext cx="9144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err="1"/>
              <a:t>ZnO</a:t>
            </a:r>
            <a:r>
              <a:rPr lang="en-US" dirty="0"/>
              <a:t>/C</a:t>
            </a:r>
          </a:p>
        </p:txBody>
      </p:sp>
      <p:sp>
        <p:nvSpPr>
          <p:cNvPr id="60" name="TextBox 59">
            <a:extLst>
              <a:ext uri="{FF2B5EF4-FFF2-40B4-BE49-F238E27FC236}">
                <a16:creationId xmlns:a16="http://schemas.microsoft.com/office/drawing/2014/main" id="{B98AB6FB-48CD-E990-0354-8A16336D0649}"/>
              </a:ext>
            </a:extLst>
          </p:cNvPr>
          <p:cNvSpPr txBox="1"/>
          <p:nvPr/>
        </p:nvSpPr>
        <p:spPr>
          <a:xfrm>
            <a:off x="8570559" y="2434517"/>
            <a:ext cx="10668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err="1"/>
              <a:t>Cu</a:t>
            </a:r>
            <a:r>
              <a:rPr lang="en-US" baseline="-25000" dirty="0" err="1"/>
              <a:t>x</a:t>
            </a:r>
            <a:r>
              <a:rPr lang="en-US" dirty="0" err="1"/>
              <a:t>O</a:t>
            </a:r>
            <a:r>
              <a:rPr lang="en-US" baseline="-25000" dirty="0" err="1"/>
              <a:t>Y</a:t>
            </a:r>
            <a:r>
              <a:rPr lang="en-US" dirty="0"/>
              <a:t>/C</a:t>
            </a:r>
          </a:p>
        </p:txBody>
      </p:sp>
      <p:sp>
        <p:nvSpPr>
          <p:cNvPr id="61" name="TextBox 60">
            <a:extLst>
              <a:ext uri="{FF2B5EF4-FFF2-40B4-BE49-F238E27FC236}">
                <a16:creationId xmlns:a16="http://schemas.microsoft.com/office/drawing/2014/main" id="{058C74A2-FEF9-5814-D383-CFF8E8EF7C1D}"/>
              </a:ext>
            </a:extLst>
          </p:cNvPr>
          <p:cNvSpPr txBox="1"/>
          <p:nvPr/>
        </p:nvSpPr>
        <p:spPr>
          <a:xfrm>
            <a:off x="5978659" y="4998644"/>
            <a:ext cx="838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TiO</a:t>
            </a:r>
            <a:r>
              <a:rPr lang="en-US" baseline="-25000" dirty="0"/>
              <a:t>2</a:t>
            </a:r>
            <a:r>
              <a:rPr lang="en-US" dirty="0"/>
              <a:t>/C</a:t>
            </a:r>
          </a:p>
        </p:txBody>
      </p:sp>
      <p:pic>
        <p:nvPicPr>
          <p:cNvPr id="62" name="Picture 61" descr="LogoAPASUPER_FM090621.png">
            <a:extLst>
              <a:ext uri="{FF2B5EF4-FFF2-40B4-BE49-F238E27FC236}">
                <a16:creationId xmlns:a16="http://schemas.microsoft.com/office/drawing/2014/main" id="{C96244BC-914B-8D26-4CAB-B694288AF540}"/>
              </a:ext>
            </a:extLst>
          </p:cNvPr>
          <p:cNvPicPr>
            <a:picLocks noChangeAspect="1"/>
          </p:cNvPicPr>
          <p:nvPr/>
        </p:nvPicPr>
        <p:blipFill>
          <a:blip r:embed="rId9" cstate="print"/>
          <a:stretch>
            <a:fillRect/>
          </a:stretch>
        </p:blipFill>
        <p:spPr>
          <a:xfrm>
            <a:off x="9628594" y="100776"/>
            <a:ext cx="2100443" cy="1097280"/>
          </a:xfrm>
          <a:prstGeom prst="rect">
            <a:avLst/>
          </a:prstGeom>
        </p:spPr>
      </p:pic>
    </p:spTree>
    <p:extLst>
      <p:ext uri="{BB962C8B-B14F-4D97-AF65-F5344CB8AC3E}">
        <p14:creationId xmlns:p14="http://schemas.microsoft.com/office/powerpoint/2010/main" val="131506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011" y="232215"/>
            <a:ext cx="8229600" cy="838200"/>
          </a:xfrm>
        </p:spPr>
        <p:txBody>
          <a:bodyPr>
            <a:normAutofit/>
          </a:bodyPr>
          <a:lstStyle/>
          <a:p>
            <a:pPr algn="l"/>
            <a:r>
              <a:rPr lang="en-US" sz="3200" dirty="0"/>
              <a:t>Main Objectives</a:t>
            </a:r>
          </a:p>
        </p:txBody>
      </p:sp>
      <p:sp>
        <p:nvSpPr>
          <p:cNvPr id="3" name="Content Placeholder 2"/>
          <p:cNvSpPr>
            <a:spLocks noGrp="1"/>
          </p:cNvSpPr>
          <p:nvPr>
            <p:ph idx="1"/>
          </p:nvPr>
        </p:nvSpPr>
        <p:spPr>
          <a:xfrm>
            <a:off x="266700" y="1070415"/>
            <a:ext cx="11658600" cy="5410200"/>
          </a:xfrm>
        </p:spPr>
        <p:txBody>
          <a:bodyPr>
            <a:noAutofit/>
          </a:bodyPr>
          <a:lstStyle/>
          <a:p>
            <a:pPr marL="274313" indent="0" algn="just">
              <a:spcBef>
                <a:spcPts val="0"/>
              </a:spcBef>
              <a:buNone/>
            </a:pPr>
            <a:r>
              <a:rPr lang="en-US" sz="1700" b="1" dirty="0"/>
              <a:t>O1: </a:t>
            </a:r>
            <a:r>
              <a:rPr lang="en-US" sz="1700" dirty="0"/>
              <a:t>To prepare </a:t>
            </a:r>
            <a:r>
              <a:rPr lang="en-US" sz="1700" b="1" dirty="0" err="1"/>
              <a:t>Me</a:t>
            </a:r>
            <a:r>
              <a:rPr lang="en-US" sz="1700" b="1" baseline="-25000" dirty="0" err="1"/>
              <a:t>x</a:t>
            </a:r>
            <a:r>
              <a:rPr lang="en-US" sz="1700" b="1" dirty="0" err="1"/>
              <a:t>O</a:t>
            </a:r>
            <a:r>
              <a:rPr lang="en-US" sz="1700" b="1" baseline="-25000" dirty="0" err="1"/>
              <a:t>y</a:t>
            </a:r>
            <a:r>
              <a:rPr lang="en-US" sz="1700" b="1" dirty="0"/>
              <a:t> on C support by continuous flow scH</a:t>
            </a:r>
            <a:r>
              <a:rPr lang="en-US" sz="1700" b="1" baseline="-25000" dirty="0"/>
              <a:t>2</a:t>
            </a:r>
            <a:r>
              <a:rPr lang="en-US" sz="1700" b="1" dirty="0"/>
              <a:t>O impregnation method</a:t>
            </a:r>
            <a:r>
              <a:rPr lang="en-US" sz="1700" dirty="0"/>
              <a:t>. This is the main goal of the project, and it will be achieved based on the knowledge available in the literature about the continuous scH</a:t>
            </a:r>
            <a:r>
              <a:rPr lang="en-US" sz="1700" baseline="-25000" dirty="0"/>
              <a:t>2</a:t>
            </a:r>
            <a:r>
              <a:rPr lang="en-US" sz="1700" dirty="0"/>
              <a:t>O synthesis of well-defined nanoparticles, and the possibility to obtain high loading and dispersion of the metal oxide on porous support by scH</a:t>
            </a:r>
            <a:r>
              <a:rPr lang="en-US" sz="1700" baseline="-25000" dirty="0"/>
              <a:t>2</a:t>
            </a:r>
            <a:r>
              <a:rPr lang="en-US" sz="1700" dirty="0"/>
              <a:t>O impregnation procedure. Moreover, the modelling and simulations component of the project will provide insights into the hydrodynamics and the kinetics of reactions occurring in scH</a:t>
            </a:r>
            <a:r>
              <a:rPr lang="en-US" sz="1700" baseline="-25000" dirty="0"/>
              <a:t>2</a:t>
            </a:r>
            <a:r>
              <a:rPr lang="en-US" sz="1700" dirty="0"/>
              <a:t>O, which in turn will help to optimize the preparation method.</a:t>
            </a:r>
          </a:p>
          <a:p>
            <a:pPr marL="274313" indent="0" algn="just">
              <a:spcBef>
                <a:spcPts val="0"/>
              </a:spcBef>
              <a:buNone/>
            </a:pPr>
            <a:r>
              <a:rPr lang="en-US" sz="1700" b="1" dirty="0"/>
              <a:t>O2:</a:t>
            </a:r>
            <a:r>
              <a:rPr lang="en-US" sz="1700" dirty="0"/>
              <a:t> To establish the relationship between the preparation method and the sorbent material formulation. To accomplish this goal, the APASUPER project will focus on </a:t>
            </a:r>
            <a:r>
              <a:rPr lang="en-US" sz="1700" b="1" dirty="0"/>
              <a:t>structural and morphological characterization </a:t>
            </a:r>
            <a:r>
              <a:rPr lang="en-US" sz="1700" dirty="0"/>
              <a:t>of the composite materials in order to determine the sorbent formulation in terms of </a:t>
            </a:r>
            <a:r>
              <a:rPr lang="en-US" sz="1700" dirty="0" err="1"/>
              <a:t>Me</a:t>
            </a:r>
            <a:r>
              <a:rPr lang="en-US" sz="1700" baseline="-25000" dirty="0" err="1"/>
              <a:t>x</a:t>
            </a:r>
            <a:r>
              <a:rPr lang="en-US" sz="1700" dirty="0" err="1"/>
              <a:t>O</a:t>
            </a:r>
            <a:r>
              <a:rPr lang="en-US" sz="1700" baseline="-25000" dirty="0" err="1"/>
              <a:t>y</a:t>
            </a:r>
            <a:r>
              <a:rPr lang="en-US" sz="1700" dirty="0"/>
              <a:t> </a:t>
            </a:r>
            <a:r>
              <a:rPr lang="en-US" sz="1700" dirty="0" err="1"/>
              <a:t>crystallinity</a:t>
            </a:r>
            <a:r>
              <a:rPr lang="en-US" sz="1700" dirty="0"/>
              <a:t>, size and morphology, as well as the amounts of loading and the concentration profile of the active element within the pores of the support. Additionally, the in-situ measurements will give a strong base for understanding how the various parameters of the preparation method will influence the structure and the functionality of the composite materials. Moreover, a </a:t>
            </a:r>
            <a:r>
              <a:rPr lang="en-US" sz="1700" b="1" dirty="0"/>
              <a:t>thermodynamic approach </a:t>
            </a:r>
            <a:r>
              <a:rPr lang="en-US" sz="1700" dirty="0"/>
              <a:t>will be developed in order to understand the effects of various parameters, such as composition, structure, particle size and shape, as well as of the preparation conditions (temperature, pressure and concentration) on the thermodynamic stability of the </a:t>
            </a:r>
            <a:r>
              <a:rPr lang="en-US" sz="1700" dirty="0" err="1"/>
              <a:t>Me</a:t>
            </a:r>
            <a:r>
              <a:rPr lang="en-US" sz="1700" baseline="-25000" dirty="0" err="1"/>
              <a:t>x</a:t>
            </a:r>
            <a:r>
              <a:rPr lang="en-US" sz="1700" dirty="0" err="1"/>
              <a:t>O</a:t>
            </a:r>
            <a:r>
              <a:rPr lang="en-US" sz="1700" baseline="-25000" dirty="0" err="1"/>
              <a:t>y</a:t>
            </a:r>
            <a:r>
              <a:rPr lang="en-US" sz="1700" dirty="0"/>
              <a:t> sorbents under different operating conditions.</a:t>
            </a:r>
          </a:p>
          <a:p>
            <a:pPr marL="274313" indent="0" algn="just">
              <a:spcBef>
                <a:spcPts val="0"/>
              </a:spcBef>
              <a:buNone/>
            </a:pPr>
            <a:r>
              <a:rPr lang="en-US" sz="1700" b="1" dirty="0"/>
              <a:t>O3:</a:t>
            </a:r>
            <a:r>
              <a:rPr lang="en-US" sz="1700" dirty="0"/>
              <a:t> To </a:t>
            </a:r>
            <a:r>
              <a:rPr lang="en-US" sz="1700" b="1" dirty="0"/>
              <a:t>test the sorption capacity </a:t>
            </a:r>
            <a:r>
              <a:rPr lang="en-US" sz="1700" dirty="0"/>
              <a:t>of the composite materials. The S-capturing capacity of as produced sorbent materials will be evaluated in similar operating conditions of the target technological applications. The sorbents performance will be compared through analysis of their breakthrough curves, adsorption rates and values of adsorption capacity. Moreover, ex-situ measurements allowing determination of the S speciation, both in aqueous solutions and within spent sorbent materials, will help to get insights of the </a:t>
            </a:r>
            <a:r>
              <a:rPr lang="en-US" sz="1700" dirty="0" err="1"/>
              <a:t>physisorption</a:t>
            </a:r>
            <a:r>
              <a:rPr lang="en-US" sz="1700" dirty="0"/>
              <a:t> and/or the </a:t>
            </a:r>
            <a:r>
              <a:rPr lang="en-US" sz="1700" dirty="0" err="1"/>
              <a:t>chemisorption</a:t>
            </a:r>
            <a:r>
              <a:rPr lang="en-US" sz="1700" dirty="0"/>
              <a:t> mechanisms.</a:t>
            </a:r>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DD1F0DDF-74AB-4F9E-B0BB-3097BA2FE52F}"/>
              </a:ext>
            </a:extLst>
          </p:cNvPr>
          <p:cNvSpPr>
            <a:spLocks noGrp="1"/>
          </p:cNvSpPr>
          <p:nvPr>
            <p:ph type="sldNum" sz="quarter" idx="12"/>
          </p:nvPr>
        </p:nvSpPr>
        <p:spPr/>
        <p:txBody>
          <a:bodyPr/>
          <a:lstStyle/>
          <a:p>
            <a:fld id="{4FA1F649-E8C5-4AAF-91FF-62678AC0C0C0}"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91B12E-EC3A-0E07-FE2E-88721E1737C2}"/>
              </a:ext>
            </a:extLst>
          </p:cNvPr>
          <p:cNvSpPr>
            <a:spLocks noGrp="1"/>
          </p:cNvSpPr>
          <p:nvPr>
            <p:ph type="sldNum" sz="quarter" idx="12"/>
          </p:nvPr>
        </p:nvSpPr>
        <p:spPr/>
        <p:txBody>
          <a:bodyPr/>
          <a:lstStyle/>
          <a:p>
            <a:fld id="{4FA1F649-E8C5-4AAF-91FF-62678AC0C0C0}" type="slidenum">
              <a:rPr lang="en-US" smtClean="0"/>
              <a:pPr/>
              <a:t>30</a:t>
            </a:fld>
            <a:endParaRPr lang="en-US"/>
          </a:p>
        </p:txBody>
      </p:sp>
      <p:grpSp>
        <p:nvGrpSpPr>
          <p:cNvPr id="5" name="Group 4">
            <a:extLst>
              <a:ext uri="{FF2B5EF4-FFF2-40B4-BE49-F238E27FC236}">
                <a16:creationId xmlns:a16="http://schemas.microsoft.com/office/drawing/2014/main" id="{86D38093-9549-60B5-86F5-0437BAD98492}"/>
              </a:ext>
            </a:extLst>
          </p:cNvPr>
          <p:cNvGrpSpPr/>
          <p:nvPr/>
        </p:nvGrpSpPr>
        <p:grpSpPr>
          <a:xfrm>
            <a:off x="415611" y="1238549"/>
            <a:ext cx="11612994" cy="4822985"/>
            <a:chOff x="408727" y="612487"/>
            <a:chExt cx="11612994" cy="4822985"/>
          </a:xfrm>
        </p:grpSpPr>
        <p:grpSp>
          <p:nvGrpSpPr>
            <p:cNvPr id="6" name="Group 5">
              <a:extLst>
                <a:ext uri="{FF2B5EF4-FFF2-40B4-BE49-F238E27FC236}">
                  <a16:creationId xmlns:a16="http://schemas.microsoft.com/office/drawing/2014/main" id="{189457CC-1952-1068-F3FC-8EF90CBB2D5B}"/>
                </a:ext>
              </a:extLst>
            </p:cNvPr>
            <p:cNvGrpSpPr>
              <a:grpSpLocks noChangeAspect="1"/>
            </p:cNvGrpSpPr>
            <p:nvPr/>
          </p:nvGrpSpPr>
          <p:grpSpPr>
            <a:xfrm>
              <a:off x="9180539" y="671903"/>
              <a:ext cx="2841182" cy="2286000"/>
              <a:chOff x="2078447" y="4333129"/>
              <a:chExt cx="2438400" cy="1961924"/>
            </a:xfrm>
          </p:grpSpPr>
          <p:pic>
            <p:nvPicPr>
              <p:cNvPr id="60" name="Picture 59">
                <a:extLst>
                  <a:ext uri="{FF2B5EF4-FFF2-40B4-BE49-F238E27FC236}">
                    <a16:creationId xmlns:a16="http://schemas.microsoft.com/office/drawing/2014/main" id="{584DCBC4-BE51-99FE-7A14-A68A38D7F020}"/>
                  </a:ext>
                </a:extLst>
              </p:cNvPr>
              <p:cNvPicPr>
                <a:picLocks noChangeAspect="1"/>
              </p:cNvPicPr>
              <p:nvPr/>
            </p:nvPicPr>
            <p:blipFill rotWithShape="1">
              <a:blip r:embed="rId2"/>
              <a:srcRect t="-1" b="8454"/>
              <a:stretch/>
            </p:blipFill>
            <p:spPr>
              <a:xfrm>
                <a:off x="2078447" y="4333129"/>
                <a:ext cx="2438400" cy="1961924"/>
              </a:xfrm>
              <a:prstGeom prst="rect">
                <a:avLst/>
              </a:prstGeom>
            </p:spPr>
          </p:pic>
          <p:sp>
            <p:nvSpPr>
              <p:cNvPr id="61" name="TextBox 60">
                <a:extLst>
                  <a:ext uri="{FF2B5EF4-FFF2-40B4-BE49-F238E27FC236}">
                    <a16:creationId xmlns:a16="http://schemas.microsoft.com/office/drawing/2014/main" id="{6A5DB4DD-1106-6EA9-7315-8FC05F0D2E04}"/>
                  </a:ext>
                </a:extLst>
              </p:cNvPr>
              <p:cNvSpPr txBox="1"/>
              <p:nvPr/>
            </p:nvSpPr>
            <p:spPr>
              <a:xfrm>
                <a:off x="4055816" y="4484873"/>
                <a:ext cx="413896" cy="369332"/>
              </a:xfrm>
              <a:prstGeom prst="rect">
                <a:avLst/>
              </a:prstGeom>
              <a:solidFill>
                <a:schemeClr val="bg1"/>
              </a:solidFill>
            </p:spPr>
            <p:txBody>
              <a:bodyPr wrap="none" rtlCol="0">
                <a:spAutoFit/>
              </a:bodyPr>
              <a:lstStyle/>
              <a:p>
                <a:r>
                  <a:rPr lang="en-US" dirty="0"/>
                  <a:t>Zn</a:t>
                </a:r>
              </a:p>
            </p:txBody>
          </p:sp>
          <p:grpSp>
            <p:nvGrpSpPr>
              <p:cNvPr id="62" name="Group 61">
                <a:extLst>
                  <a:ext uri="{FF2B5EF4-FFF2-40B4-BE49-F238E27FC236}">
                    <a16:creationId xmlns:a16="http://schemas.microsoft.com/office/drawing/2014/main" id="{CC265CA5-07F3-3626-7B77-6790FAFA31F8}"/>
                  </a:ext>
                </a:extLst>
              </p:cNvPr>
              <p:cNvGrpSpPr/>
              <p:nvPr/>
            </p:nvGrpSpPr>
            <p:grpSpPr>
              <a:xfrm>
                <a:off x="2194501" y="5907717"/>
                <a:ext cx="1103146" cy="290559"/>
                <a:chOff x="2194501" y="5907717"/>
                <a:chExt cx="1103146" cy="290559"/>
              </a:xfrm>
            </p:grpSpPr>
            <p:cxnSp>
              <p:nvCxnSpPr>
                <p:cNvPr id="63" name="Straight Connector 62">
                  <a:extLst>
                    <a:ext uri="{FF2B5EF4-FFF2-40B4-BE49-F238E27FC236}">
                      <a16:creationId xmlns:a16="http://schemas.microsoft.com/office/drawing/2014/main" id="{9D1BD9A1-E222-5F1F-89C8-5DEF74B49207}"/>
                    </a:ext>
                  </a:extLst>
                </p:cNvPr>
                <p:cNvCxnSpPr/>
                <p:nvPr/>
              </p:nvCxnSpPr>
              <p:spPr>
                <a:xfrm>
                  <a:off x="2194501" y="6187440"/>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326D8B6-3096-5FB0-5A08-0DECCEB89DCC}"/>
                    </a:ext>
                  </a:extLst>
                </p:cNvPr>
                <p:cNvSpPr txBox="1"/>
                <p:nvPr/>
              </p:nvSpPr>
              <p:spPr>
                <a:xfrm>
                  <a:off x="2511074" y="5907717"/>
                  <a:ext cx="485916" cy="290559"/>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7" name="Group 6">
              <a:extLst>
                <a:ext uri="{FF2B5EF4-FFF2-40B4-BE49-F238E27FC236}">
                  <a16:creationId xmlns:a16="http://schemas.microsoft.com/office/drawing/2014/main" id="{DC5D744C-2B96-A1F5-8FAC-22721B9D77ED}"/>
                </a:ext>
              </a:extLst>
            </p:cNvPr>
            <p:cNvGrpSpPr>
              <a:grpSpLocks noChangeAspect="1"/>
            </p:cNvGrpSpPr>
            <p:nvPr/>
          </p:nvGrpSpPr>
          <p:grpSpPr>
            <a:xfrm>
              <a:off x="6178483" y="672637"/>
              <a:ext cx="2841180" cy="2286000"/>
              <a:chOff x="3863546" y="2154198"/>
              <a:chExt cx="2438400" cy="1961925"/>
            </a:xfrm>
          </p:grpSpPr>
          <p:pic>
            <p:nvPicPr>
              <p:cNvPr id="55" name="Picture 54">
                <a:extLst>
                  <a:ext uri="{FF2B5EF4-FFF2-40B4-BE49-F238E27FC236}">
                    <a16:creationId xmlns:a16="http://schemas.microsoft.com/office/drawing/2014/main" id="{8DB5B87B-283D-D076-4172-4B3BC59F3ACE}"/>
                  </a:ext>
                </a:extLst>
              </p:cNvPr>
              <p:cNvPicPr>
                <a:picLocks noChangeAspect="1"/>
              </p:cNvPicPr>
              <p:nvPr/>
            </p:nvPicPr>
            <p:blipFill rotWithShape="1">
              <a:blip r:embed="rId3"/>
              <a:srcRect b="8455"/>
              <a:stretch/>
            </p:blipFill>
            <p:spPr>
              <a:xfrm>
                <a:off x="3863546" y="2154198"/>
                <a:ext cx="2438400" cy="1961925"/>
              </a:xfrm>
              <a:prstGeom prst="rect">
                <a:avLst/>
              </a:prstGeom>
            </p:spPr>
          </p:pic>
          <p:sp>
            <p:nvSpPr>
              <p:cNvPr id="56" name="TextBox 55">
                <a:extLst>
                  <a:ext uri="{FF2B5EF4-FFF2-40B4-BE49-F238E27FC236}">
                    <a16:creationId xmlns:a16="http://schemas.microsoft.com/office/drawing/2014/main" id="{CB631568-BE58-CDE7-5368-C0AF8E29F4CD}"/>
                  </a:ext>
                </a:extLst>
              </p:cNvPr>
              <p:cNvSpPr txBox="1"/>
              <p:nvPr/>
            </p:nvSpPr>
            <p:spPr>
              <a:xfrm>
                <a:off x="5861006" y="2305313"/>
                <a:ext cx="290464" cy="369332"/>
              </a:xfrm>
              <a:prstGeom prst="rect">
                <a:avLst/>
              </a:prstGeom>
              <a:solidFill>
                <a:schemeClr val="bg1"/>
              </a:solidFill>
            </p:spPr>
            <p:txBody>
              <a:bodyPr wrap="none" rtlCol="0">
                <a:spAutoFit/>
              </a:bodyPr>
              <a:lstStyle/>
              <a:p>
                <a:r>
                  <a:rPr lang="en-US" dirty="0"/>
                  <a:t>S</a:t>
                </a:r>
              </a:p>
            </p:txBody>
          </p:sp>
          <p:grpSp>
            <p:nvGrpSpPr>
              <p:cNvPr id="57" name="Group 56">
                <a:extLst>
                  <a:ext uri="{FF2B5EF4-FFF2-40B4-BE49-F238E27FC236}">
                    <a16:creationId xmlns:a16="http://schemas.microsoft.com/office/drawing/2014/main" id="{912800F2-EBA0-9E01-91EB-E044C4FBDB6A}"/>
                  </a:ext>
                </a:extLst>
              </p:cNvPr>
              <p:cNvGrpSpPr/>
              <p:nvPr/>
            </p:nvGrpSpPr>
            <p:grpSpPr>
              <a:xfrm>
                <a:off x="3936798" y="3710622"/>
                <a:ext cx="1103146" cy="290559"/>
                <a:chOff x="2194501" y="5907717"/>
                <a:chExt cx="1103146" cy="290559"/>
              </a:xfrm>
            </p:grpSpPr>
            <p:cxnSp>
              <p:nvCxnSpPr>
                <p:cNvPr id="58" name="Straight Connector 57">
                  <a:extLst>
                    <a:ext uri="{FF2B5EF4-FFF2-40B4-BE49-F238E27FC236}">
                      <a16:creationId xmlns:a16="http://schemas.microsoft.com/office/drawing/2014/main" id="{56D7919E-1F54-1BB9-0705-FA8768CBCC86}"/>
                    </a:ext>
                  </a:extLst>
                </p:cNvPr>
                <p:cNvCxnSpPr/>
                <p:nvPr/>
              </p:nvCxnSpPr>
              <p:spPr>
                <a:xfrm>
                  <a:off x="2194501" y="6187440"/>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F283471-A9C5-A45B-2C05-22B4EBD557C4}"/>
                    </a:ext>
                  </a:extLst>
                </p:cNvPr>
                <p:cNvSpPr txBox="1"/>
                <p:nvPr/>
              </p:nvSpPr>
              <p:spPr>
                <a:xfrm>
                  <a:off x="2511074" y="5907717"/>
                  <a:ext cx="485916" cy="290559"/>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8" name="Group 7">
              <a:extLst>
                <a:ext uri="{FF2B5EF4-FFF2-40B4-BE49-F238E27FC236}">
                  <a16:creationId xmlns:a16="http://schemas.microsoft.com/office/drawing/2014/main" id="{0303716A-6D0D-2F79-DB2B-599D5C0FA248}"/>
                </a:ext>
              </a:extLst>
            </p:cNvPr>
            <p:cNvGrpSpPr>
              <a:grpSpLocks noChangeAspect="1"/>
            </p:cNvGrpSpPr>
            <p:nvPr/>
          </p:nvGrpSpPr>
          <p:grpSpPr>
            <a:xfrm>
              <a:off x="3176425" y="672637"/>
              <a:ext cx="2841182" cy="2286000"/>
              <a:chOff x="1129350" y="2154200"/>
              <a:chExt cx="2438400" cy="1961924"/>
            </a:xfrm>
          </p:grpSpPr>
          <p:pic>
            <p:nvPicPr>
              <p:cNvPr id="50" name="Picture 49">
                <a:extLst>
                  <a:ext uri="{FF2B5EF4-FFF2-40B4-BE49-F238E27FC236}">
                    <a16:creationId xmlns:a16="http://schemas.microsoft.com/office/drawing/2014/main" id="{AD7493EA-C940-C6FB-8B6F-2CA5E24508DD}"/>
                  </a:ext>
                </a:extLst>
              </p:cNvPr>
              <p:cNvPicPr>
                <a:picLocks noChangeAspect="1"/>
              </p:cNvPicPr>
              <p:nvPr/>
            </p:nvPicPr>
            <p:blipFill rotWithShape="1">
              <a:blip r:embed="rId4"/>
              <a:srcRect b="8455"/>
              <a:stretch/>
            </p:blipFill>
            <p:spPr>
              <a:xfrm>
                <a:off x="1129350" y="2154200"/>
                <a:ext cx="2438400" cy="1961924"/>
              </a:xfrm>
              <a:prstGeom prst="rect">
                <a:avLst/>
              </a:prstGeom>
            </p:spPr>
          </p:pic>
          <p:sp>
            <p:nvSpPr>
              <p:cNvPr id="51" name="TextBox 50">
                <a:extLst>
                  <a:ext uri="{FF2B5EF4-FFF2-40B4-BE49-F238E27FC236}">
                    <a16:creationId xmlns:a16="http://schemas.microsoft.com/office/drawing/2014/main" id="{86A29F5A-3023-53A5-EF1E-1CABD9921F7A}"/>
                  </a:ext>
                </a:extLst>
              </p:cNvPr>
              <p:cNvSpPr txBox="1"/>
              <p:nvPr/>
            </p:nvSpPr>
            <p:spPr>
              <a:xfrm>
                <a:off x="3105396" y="2305739"/>
                <a:ext cx="308098" cy="369332"/>
              </a:xfrm>
              <a:prstGeom prst="rect">
                <a:avLst/>
              </a:prstGeom>
              <a:solidFill>
                <a:schemeClr val="bg1"/>
              </a:solidFill>
            </p:spPr>
            <p:txBody>
              <a:bodyPr wrap="none" rtlCol="0">
                <a:spAutoFit/>
              </a:bodyPr>
              <a:lstStyle/>
              <a:p>
                <a:r>
                  <a:rPr lang="en-US" dirty="0"/>
                  <a:t>C</a:t>
                </a:r>
              </a:p>
            </p:txBody>
          </p:sp>
          <p:grpSp>
            <p:nvGrpSpPr>
              <p:cNvPr id="52" name="Group 51">
                <a:extLst>
                  <a:ext uri="{FF2B5EF4-FFF2-40B4-BE49-F238E27FC236}">
                    <a16:creationId xmlns:a16="http://schemas.microsoft.com/office/drawing/2014/main" id="{052D3499-C926-AE81-ECC7-CA8CEDC7FFAE}"/>
                  </a:ext>
                </a:extLst>
              </p:cNvPr>
              <p:cNvGrpSpPr/>
              <p:nvPr/>
            </p:nvGrpSpPr>
            <p:grpSpPr>
              <a:xfrm>
                <a:off x="1176364" y="3710622"/>
                <a:ext cx="1103146" cy="290559"/>
                <a:chOff x="2194501" y="5907717"/>
                <a:chExt cx="1103146" cy="290559"/>
              </a:xfrm>
            </p:grpSpPr>
            <p:cxnSp>
              <p:nvCxnSpPr>
                <p:cNvPr id="53" name="Straight Connector 52">
                  <a:extLst>
                    <a:ext uri="{FF2B5EF4-FFF2-40B4-BE49-F238E27FC236}">
                      <a16:creationId xmlns:a16="http://schemas.microsoft.com/office/drawing/2014/main" id="{589CD292-84D2-7514-B740-DD33B109D867}"/>
                    </a:ext>
                  </a:extLst>
                </p:cNvPr>
                <p:cNvCxnSpPr/>
                <p:nvPr/>
              </p:nvCxnSpPr>
              <p:spPr>
                <a:xfrm>
                  <a:off x="2194501" y="6187440"/>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B51DF38-517A-4E45-E5CC-5A9739CFE01A}"/>
                    </a:ext>
                  </a:extLst>
                </p:cNvPr>
                <p:cNvSpPr txBox="1"/>
                <p:nvPr/>
              </p:nvSpPr>
              <p:spPr>
                <a:xfrm>
                  <a:off x="2511074" y="5907717"/>
                  <a:ext cx="485916" cy="290559"/>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9" name="Group 8">
              <a:extLst>
                <a:ext uri="{FF2B5EF4-FFF2-40B4-BE49-F238E27FC236}">
                  <a16:creationId xmlns:a16="http://schemas.microsoft.com/office/drawing/2014/main" id="{C14CFA87-3F72-0538-6E8E-2C9DDB7E1799}"/>
                </a:ext>
              </a:extLst>
            </p:cNvPr>
            <p:cNvGrpSpPr>
              <a:grpSpLocks noChangeAspect="1"/>
            </p:cNvGrpSpPr>
            <p:nvPr/>
          </p:nvGrpSpPr>
          <p:grpSpPr>
            <a:xfrm>
              <a:off x="408727" y="671903"/>
              <a:ext cx="2642883" cy="2286000"/>
              <a:chOff x="-2196852" y="3223260"/>
              <a:chExt cx="2501929" cy="2164080"/>
            </a:xfrm>
          </p:grpSpPr>
          <p:pic>
            <p:nvPicPr>
              <p:cNvPr id="47" name="Picture 46">
                <a:extLst>
                  <a:ext uri="{FF2B5EF4-FFF2-40B4-BE49-F238E27FC236}">
                    <a16:creationId xmlns:a16="http://schemas.microsoft.com/office/drawing/2014/main" id="{4E715DA0-7EEC-1CBB-65C3-1B56F51AC197}"/>
                  </a:ext>
                </a:extLst>
              </p:cNvPr>
              <p:cNvPicPr>
                <a:picLocks noChangeAspect="1"/>
              </p:cNvPicPr>
              <p:nvPr/>
            </p:nvPicPr>
            <p:blipFill rotWithShape="1">
              <a:blip r:embed="rId5"/>
              <a:srcRect l="28841" t="24540" r="19857" b="22988"/>
              <a:stretch/>
            </p:blipFill>
            <p:spPr>
              <a:xfrm>
                <a:off x="-2196852" y="3223260"/>
                <a:ext cx="2501929" cy="2164080"/>
              </a:xfrm>
              <a:prstGeom prst="rect">
                <a:avLst/>
              </a:prstGeom>
            </p:spPr>
          </p:pic>
          <p:cxnSp>
            <p:nvCxnSpPr>
              <p:cNvPr id="48" name="Straight Connector 47">
                <a:extLst>
                  <a:ext uri="{FF2B5EF4-FFF2-40B4-BE49-F238E27FC236}">
                    <a16:creationId xmlns:a16="http://schemas.microsoft.com/office/drawing/2014/main" id="{F14CDC51-E970-0636-6450-B5A435792287}"/>
                  </a:ext>
                </a:extLst>
              </p:cNvPr>
              <p:cNvCxnSpPr/>
              <p:nvPr/>
            </p:nvCxnSpPr>
            <p:spPr>
              <a:xfrm>
                <a:off x="-853209" y="5228855"/>
                <a:ext cx="11031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2A60E8A-A0F3-CA89-28DF-F1EB9F37629E}"/>
                  </a:ext>
                </a:extLst>
              </p:cNvPr>
              <p:cNvSpPr txBox="1"/>
              <p:nvPr/>
            </p:nvSpPr>
            <p:spPr>
              <a:xfrm>
                <a:off x="-536636" y="4949132"/>
                <a:ext cx="584545" cy="320498"/>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5 </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nvGrpSpPr>
            <p:cNvPr id="10" name="Group 9">
              <a:extLst>
                <a:ext uri="{FF2B5EF4-FFF2-40B4-BE49-F238E27FC236}">
                  <a16:creationId xmlns:a16="http://schemas.microsoft.com/office/drawing/2014/main" id="{957C6E1A-9A1D-D96E-4876-92DC26E98C68}"/>
                </a:ext>
              </a:extLst>
            </p:cNvPr>
            <p:cNvGrpSpPr>
              <a:grpSpLocks noChangeAspect="1"/>
            </p:cNvGrpSpPr>
            <p:nvPr/>
          </p:nvGrpSpPr>
          <p:grpSpPr>
            <a:xfrm>
              <a:off x="3167099" y="3149472"/>
              <a:ext cx="2847590" cy="2286000"/>
              <a:chOff x="8323394" y="579761"/>
              <a:chExt cx="2438400" cy="1957509"/>
            </a:xfrm>
          </p:grpSpPr>
          <p:pic>
            <p:nvPicPr>
              <p:cNvPr id="40" name="Picture 39">
                <a:extLst>
                  <a:ext uri="{FF2B5EF4-FFF2-40B4-BE49-F238E27FC236}">
                    <a16:creationId xmlns:a16="http://schemas.microsoft.com/office/drawing/2014/main" id="{E09FC072-7A9B-E652-D4A5-0AF97DD915AE}"/>
                  </a:ext>
                </a:extLst>
              </p:cNvPr>
              <p:cNvPicPr>
                <a:picLocks noChangeAspect="1"/>
              </p:cNvPicPr>
              <p:nvPr/>
            </p:nvPicPr>
            <p:blipFill rotWithShape="1">
              <a:blip r:embed="rId6"/>
              <a:srcRect b="8661"/>
              <a:stretch/>
            </p:blipFill>
            <p:spPr>
              <a:xfrm>
                <a:off x="8323394" y="579761"/>
                <a:ext cx="2438400" cy="1957509"/>
              </a:xfrm>
              <a:prstGeom prst="rect">
                <a:avLst/>
              </a:prstGeom>
            </p:spPr>
          </p:pic>
          <p:sp>
            <p:nvSpPr>
              <p:cNvPr id="41" name="TextBox 40">
                <a:extLst>
                  <a:ext uri="{FF2B5EF4-FFF2-40B4-BE49-F238E27FC236}">
                    <a16:creationId xmlns:a16="http://schemas.microsoft.com/office/drawing/2014/main" id="{A4564E81-4EFA-B63E-7A7B-962ED614975B}"/>
                  </a:ext>
                </a:extLst>
              </p:cNvPr>
              <p:cNvSpPr txBox="1"/>
              <p:nvPr/>
            </p:nvSpPr>
            <p:spPr>
              <a:xfrm>
                <a:off x="10398087" y="589591"/>
                <a:ext cx="308098" cy="369332"/>
              </a:xfrm>
              <a:prstGeom prst="rect">
                <a:avLst/>
              </a:prstGeom>
              <a:solidFill>
                <a:schemeClr val="bg1"/>
              </a:solidFill>
            </p:spPr>
            <p:txBody>
              <a:bodyPr wrap="none" rtlCol="0">
                <a:spAutoFit/>
              </a:bodyPr>
              <a:lstStyle/>
              <a:p>
                <a:r>
                  <a:rPr lang="en-US" dirty="0"/>
                  <a:t>C</a:t>
                </a:r>
              </a:p>
            </p:txBody>
          </p:sp>
          <p:grpSp>
            <p:nvGrpSpPr>
              <p:cNvPr id="42" name="Group 41">
                <a:extLst>
                  <a:ext uri="{FF2B5EF4-FFF2-40B4-BE49-F238E27FC236}">
                    <a16:creationId xmlns:a16="http://schemas.microsoft.com/office/drawing/2014/main" id="{C7E224C2-9DF8-1CB4-05BC-D2E6819F061E}"/>
                  </a:ext>
                </a:extLst>
              </p:cNvPr>
              <p:cNvGrpSpPr/>
              <p:nvPr/>
            </p:nvGrpSpPr>
            <p:grpSpPr>
              <a:xfrm>
                <a:off x="8386158" y="2098703"/>
                <a:ext cx="835070" cy="405501"/>
                <a:chOff x="8386158" y="2098703"/>
                <a:chExt cx="835070" cy="405501"/>
              </a:xfrm>
            </p:grpSpPr>
            <p:sp>
              <p:nvSpPr>
                <p:cNvPr id="43" name="Rectangle 42">
                  <a:extLst>
                    <a:ext uri="{FF2B5EF4-FFF2-40B4-BE49-F238E27FC236}">
                      <a16:creationId xmlns:a16="http://schemas.microsoft.com/office/drawing/2014/main" id="{9139BCB1-A0A4-E707-346A-F28A477C9A3F}"/>
                    </a:ext>
                  </a:extLst>
                </p:cNvPr>
                <p:cNvSpPr/>
                <p:nvPr/>
              </p:nvSpPr>
              <p:spPr>
                <a:xfrm>
                  <a:off x="8386158" y="2098703"/>
                  <a:ext cx="835070" cy="4055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E0B8854-ED44-ECD3-CDA3-A2407093BA59}"/>
                    </a:ext>
                  </a:extLst>
                </p:cNvPr>
                <p:cNvGrpSpPr/>
                <p:nvPr/>
              </p:nvGrpSpPr>
              <p:grpSpPr>
                <a:xfrm>
                  <a:off x="8386158" y="2098703"/>
                  <a:ext cx="835070" cy="335598"/>
                  <a:chOff x="9322390" y="3710622"/>
                  <a:chExt cx="835070" cy="335598"/>
                </a:xfrm>
              </p:grpSpPr>
              <p:cxnSp>
                <p:nvCxnSpPr>
                  <p:cNvPr id="45" name="Straight Connector 44">
                    <a:extLst>
                      <a:ext uri="{FF2B5EF4-FFF2-40B4-BE49-F238E27FC236}">
                        <a16:creationId xmlns:a16="http://schemas.microsoft.com/office/drawing/2014/main" id="{7748A1BE-957A-0470-71A8-CC3D51A9F6E0}"/>
                      </a:ext>
                    </a:extLst>
                  </p:cNvPr>
                  <p:cNvCxnSpPr/>
                  <p:nvPr/>
                </p:nvCxnSpPr>
                <p:spPr>
                  <a:xfrm>
                    <a:off x="9322390" y="4046220"/>
                    <a:ext cx="8350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F2342FD-6A77-CC8B-838A-513CB85440C2}"/>
                      </a:ext>
                    </a:extLst>
                  </p:cNvPr>
                  <p:cNvSpPr txBox="1"/>
                  <p:nvPr/>
                </p:nvSpPr>
                <p:spPr>
                  <a:xfrm>
                    <a:off x="9421283" y="3710622"/>
                    <a:ext cx="484822" cy="289905"/>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grpSp>
          <p:nvGrpSpPr>
            <p:cNvPr id="11" name="Group 10">
              <a:extLst>
                <a:ext uri="{FF2B5EF4-FFF2-40B4-BE49-F238E27FC236}">
                  <a16:creationId xmlns:a16="http://schemas.microsoft.com/office/drawing/2014/main" id="{916DA1D2-A262-CAFA-438A-48718C90E06D}"/>
                </a:ext>
              </a:extLst>
            </p:cNvPr>
            <p:cNvGrpSpPr>
              <a:grpSpLocks noChangeAspect="1"/>
            </p:cNvGrpSpPr>
            <p:nvPr/>
          </p:nvGrpSpPr>
          <p:grpSpPr>
            <a:xfrm>
              <a:off x="6170164" y="3134714"/>
              <a:ext cx="2847590" cy="2286000"/>
              <a:chOff x="8637445" y="2700653"/>
              <a:chExt cx="2438400" cy="1957509"/>
            </a:xfrm>
          </p:grpSpPr>
          <p:pic>
            <p:nvPicPr>
              <p:cNvPr id="34" name="Picture 33">
                <a:extLst>
                  <a:ext uri="{FF2B5EF4-FFF2-40B4-BE49-F238E27FC236}">
                    <a16:creationId xmlns:a16="http://schemas.microsoft.com/office/drawing/2014/main" id="{C4B94D90-C646-9743-6997-709205637838}"/>
                  </a:ext>
                </a:extLst>
              </p:cNvPr>
              <p:cNvPicPr>
                <a:picLocks noChangeAspect="1"/>
              </p:cNvPicPr>
              <p:nvPr/>
            </p:nvPicPr>
            <p:blipFill rotWithShape="1">
              <a:blip r:embed="rId7"/>
              <a:srcRect b="8661"/>
              <a:stretch/>
            </p:blipFill>
            <p:spPr>
              <a:xfrm>
                <a:off x="8637445" y="2700653"/>
                <a:ext cx="2438400" cy="1957509"/>
              </a:xfrm>
              <a:prstGeom prst="rect">
                <a:avLst/>
              </a:prstGeom>
            </p:spPr>
          </p:pic>
          <p:sp>
            <p:nvSpPr>
              <p:cNvPr id="35" name="TextBox 34">
                <a:extLst>
                  <a:ext uri="{FF2B5EF4-FFF2-40B4-BE49-F238E27FC236}">
                    <a16:creationId xmlns:a16="http://schemas.microsoft.com/office/drawing/2014/main" id="{2DC6F15E-7684-640A-AE31-65194F89027C}"/>
                  </a:ext>
                </a:extLst>
              </p:cNvPr>
              <p:cNvSpPr txBox="1"/>
              <p:nvPr/>
            </p:nvSpPr>
            <p:spPr>
              <a:xfrm>
                <a:off x="10694527" y="2714996"/>
                <a:ext cx="290464" cy="369332"/>
              </a:xfrm>
              <a:prstGeom prst="rect">
                <a:avLst/>
              </a:prstGeom>
              <a:solidFill>
                <a:schemeClr val="bg1"/>
              </a:solidFill>
            </p:spPr>
            <p:txBody>
              <a:bodyPr wrap="none" rtlCol="0">
                <a:spAutoFit/>
              </a:bodyPr>
              <a:lstStyle/>
              <a:p>
                <a:r>
                  <a:rPr lang="en-US" dirty="0"/>
                  <a:t>S</a:t>
                </a:r>
              </a:p>
            </p:txBody>
          </p:sp>
          <p:sp>
            <p:nvSpPr>
              <p:cNvPr id="36" name="Rectangle 35">
                <a:extLst>
                  <a:ext uri="{FF2B5EF4-FFF2-40B4-BE49-F238E27FC236}">
                    <a16:creationId xmlns:a16="http://schemas.microsoft.com/office/drawing/2014/main" id="{C6C6E9D9-248E-606E-DCDA-653571406BAD}"/>
                  </a:ext>
                </a:extLst>
              </p:cNvPr>
              <p:cNvSpPr/>
              <p:nvPr/>
            </p:nvSpPr>
            <p:spPr>
              <a:xfrm>
                <a:off x="8686669" y="4238827"/>
                <a:ext cx="835070" cy="4055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4D2ED4B-7A48-8088-D649-9B10857F4CA6}"/>
                  </a:ext>
                </a:extLst>
              </p:cNvPr>
              <p:cNvGrpSpPr/>
              <p:nvPr/>
            </p:nvGrpSpPr>
            <p:grpSpPr>
              <a:xfrm>
                <a:off x="8686669" y="4238827"/>
                <a:ext cx="835070" cy="335598"/>
                <a:chOff x="9322390" y="3710622"/>
                <a:chExt cx="835070" cy="335598"/>
              </a:xfrm>
            </p:grpSpPr>
            <p:cxnSp>
              <p:nvCxnSpPr>
                <p:cNvPr id="38" name="Straight Connector 37">
                  <a:extLst>
                    <a:ext uri="{FF2B5EF4-FFF2-40B4-BE49-F238E27FC236}">
                      <a16:creationId xmlns:a16="http://schemas.microsoft.com/office/drawing/2014/main" id="{825D139A-7930-2979-ADB5-DB04F0084781}"/>
                    </a:ext>
                  </a:extLst>
                </p:cNvPr>
                <p:cNvCxnSpPr/>
                <p:nvPr/>
              </p:nvCxnSpPr>
              <p:spPr>
                <a:xfrm>
                  <a:off x="9322390" y="4046220"/>
                  <a:ext cx="8350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5E97808-E7D8-9E76-12ED-CF991B65156C}"/>
                    </a:ext>
                  </a:extLst>
                </p:cNvPr>
                <p:cNvSpPr txBox="1"/>
                <p:nvPr/>
              </p:nvSpPr>
              <p:spPr>
                <a:xfrm>
                  <a:off x="9421283" y="3710622"/>
                  <a:ext cx="484822" cy="289905"/>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nvGrpSpPr>
            <p:cNvPr id="12" name="Group 11">
              <a:extLst>
                <a:ext uri="{FF2B5EF4-FFF2-40B4-BE49-F238E27FC236}">
                  <a16:creationId xmlns:a16="http://schemas.microsoft.com/office/drawing/2014/main" id="{E3A4B13F-48F7-0393-0D4E-495F74DDDEF0}"/>
                </a:ext>
              </a:extLst>
            </p:cNvPr>
            <p:cNvGrpSpPr>
              <a:grpSpLocks noChangeAspect="1"/>
            </p:cNvGrpSpPr>
            <p:nvPr/>
          </p:nvGrpSpPr>
          <p:grpSpPr>
            <a:xfrm>
              <a:off x="9144761" y="3134712"/>
              <a:ext cx="2847590" cy="2286000"/>
              <a:chOff x="5628250" y="4218721"/>
              <a:chExt cx="2438400" cy="1957509"/>
            </a:xfrm>
          </p:grpSpPr>
          <p:grpSp>
            <p:nvGrpSpPr>
              <p:cNvPr id="26" name="Group 25">
                <a:extLst>
                  <a:ext uri="{FF2B5EF4-FFF2-40B4-BE49-F238E27FC236}">
                    <a16:creationId xmlns:a16="http://schemas.microsoft.com/office/drawing/2014/main" id="{98B0C5D5-E366-C2C2-EABE-4F3859523F06}"/>
                  </a:ext>
                </a:extLst>
              </p:cNvPr>
              <p:cNvGrpSpPr/>
              <p:nvPr/>
            </p:nvGrpSpPr>
            <p:grpSpPr>
              <a:xfrm>
                <a:off x="5628250" y="4218721"/>
                <a:ext cx="2438400" cy="1957509"/>
                <a:chOff x="10689488" y="4216361"/>
                <a:chExt cx="2438400" cy="1957509"/>
              </a:xfrm>
            </p:grpSpPr>
            <p:pic>
              <p:nvPicPr>
                <p:cNvPr id="32" name="Picture 31">
                  <a:extLst>
                    <a:ext uri="{FF2B5EF4-FFF2-40B4-BE49-F238E27FC236}">
                      <a16:creationId xmlns:a16="http://schemas.microsoft.com/office/drawing/2014/main" id="{2379E93D-519F-DC5E-FFAA-60D277A41730}"/>
                    </a:ext>
                  </a:extLst>
                </p:cNvPr>
                <p:cNvPicPr>
                  <a:picLocks noChangeAspect="1"/>
                </p:cNvPicPr>
                <p:nvPr/>
              </p:nvPicPr>
              <p:blipFill rotWithShape="1">
                <a:blip r:embed="rId8"/>
                <a:srcRect b="8661"/>
                <a:stretch/>
              </p:blipFill>
              <p:spPr>
                <a:xfrm>
                  <a:off x="10689488" y="4216361"/>
                  <a:ext cx="2438400" cy="1957509"/>
                </a:xfrm>
                <a:prstGeom prst="rect">
                  <a:avLst/>
                </a:prstGeom>
              </p:spPr>
            </p:pic>
            <p:sp>
              <p:nvSpPr>
                <p:cNvPr id="33" name="TextBox 32">
                  <a:extLst>
                    <a:ext uri="{FF2B5EF4-FFF2-40B4-BE49-F238E27FC236}">
                      <a16:creationId xmlns:a16="http://schemas.microsoft.com/office/drawing/2014/main" id="{196849A7-C045-2357-B291-C034168B1384}"/>
                    </a:ext>
                  </a:extLst>
                </p:cNvPr>
                <p:cNvSpPr txBox="1"/>
                <p:nvPr/>
              </p:nvSpPr>
              <p:spPr>
                <a:xfrm>
                  <a:off x="12637814" y="4238830"/>
                  <a:ext cx="429926" cy="369332"/>
                </a:xfrm>
                <a:prstGeom prst="rect">
                  <a:avLst/>
                </a:prstGeom>
                <a:solidFill>
                  <a:schemeClr val="bg1"/>
                </a:solidFill>
              </p:spPr>
              <p:txBody>
                <a:bodyPr wrap="none" rtlCol="0">
                  <a:spAutoFit/>
                </a:bodyPr>
                <a:lstStyle/>
                <a:p>
                  <a:r>
                    <a:rPr lang="en-US" dirty="0"/>
                    <a:t>Cu</a:t>
                  </a:r>
                </a:p>
              </p:txBody>
            </p:sp>
          </p:grpSp>
          <p:grpSp>
            <p:nvGrpSpPr>
              <p:cNvPr id="27" name="Group 26">
                <a:extLst>
                  <a:ext uri="{FF2B5EF4-FFF2-40B4-BE49-F238E27FC236}">
                    <a16:creationId xmlns:a16="http://schemas.microsoft.com/office/drawing/2014/main" id="{1B8CC5C8-CA7A-04EC-0672-EBAAEBC8C623}"/>
                  </a:ext>
                </a:extLst>
              </p:cNvPr>
              <p:cNvGrpSpPr/>
              <p:nvPr/>
            </p:nvGrpSpPr>
            <p:grpSpPr>
              <a:xfrm>
                <a:off x="5679124" y="5763923"/>
                <a:ext cx="835070" cy="405501"/>
                <a:chOff x="8386158" y="2098703"/>
                <a:chExt cx="835070" cy="405501"/>
              </a:xfrm>
            </p:grpSpPr>
            <p:sp>
              <p:nvSpPr>
                <p:cNvPr id="28" name="Rectangle 27">
                  <a:extLst>
                    <a:ext uri="{FF2B5EF4-FFF2-40B4-BE49-F238E27FC236}">
                      <a16:creationId xmlns:a16="http://schemas.microsoft.com/office/drawing/2014/main" id="{808EB258-E344-F5F8-5BF0-B06D79734D72}"/>
                    </a:ext>
                  </a:extLst>
                </p:cNvPr>
                <p:cNvSpPr/>
                <p:nvPr/>
              </p:nvSpPr>
              <p:spPr>
                <a:xfrm>
                  <a:off x="8386158" y="2098703"/>
                  <a:ext cx="835070" cy="4055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3DBA159-5135-5A35-E20C-472D2EE1CCCE}"/>
                    </a:ext>
                  </a:extLst>
                </p:cNvPr>
                <p:cNvGrpSpPr/>
                <p:nvPr/>
              </p:nvGrpSpPr>
              <p:grpSpPr>
                <a:xfrm>
                  <a:off x="8386158" y="2098703"/>
                  <a:ext cx="835070" cy="335598"/>
                  <a:chOff x="9322390" y="3710622"/>
                  <a:chExt cx="835070" cy="335598"/>
                </a:xfrm>
              </p:grpSpPr>
              <p:cxnSp>
                <p:nvCxnSpPr>
                  <p:cNvPr id="30" name="Straight Connector 29">
                    <a:extLst>
                      <a:ext uri="{FF2B5EF4-FFF2-40B4-BE49-F238E27FC236}">
                        <a16:creationId xmlns:a16="http://schemas.microsoft.com/office/drawing/2014/main" id="{7AF069E5-5EDF-195D-A60D-D488C81218D5}"/>
                      </a:ext>
                    </a:extLst>
                  </p:cNvPr>
                  <p:cNvCxnSpPr/>
                  <p:nvPr/>
                </p:nvCxnSpPr>
                <p:spPr>
                  <a:xfrm>
                    <a:off x="9322390" y="4046220"/>
                    <a:ext cx="8350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5B75C2E-DA6A-CD29-124E-37175D2DD5B8}"/>
                      </a:ext>
                    </a:extLst>
                  </p:cNvPr>
                  <p:cNvSpPr txBox="1"/>
                  <p:nvPr/>
                </p:nvSpPr>
                <p:spPr>
                  <a:xfrm>
                    <a:off x="9421283" y="3710622"/>
                    <a:ext cx="484822" cy="289905"/>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grpSp>
          </p:grpSp>
        </p:grpSp>
        <p:pic>
          <p:nvPicPr>
            <p:cNvPr id="13" name="Picture 12">
              <a:extLst>
                <a:ext uri="{FF2B5EF4-FFF2-40B4-BE49-F238E27FC236}">
                  <a16:creationId xmlns:a16="http://schemas.microsoft.com/office/drawing/2014/main" id="{9CAF247B-6849-F8A9-7F5C-2EB80D3CCC73}"/>
                </a:ext>
              </a:extLst>
            </p:cNvPr>
            <p:cNvPicPr>
              <a:picLocks noChangeAspect="1"/>
            </p:cNvPicPr>
            <p:nvPr/>
          </p:nvPicPr>
          <p:blipFill rotWithShape="1">
            <a:blip r:embed="rId9"/>
            <a:srcRect r="6708" b="4449"/>
            <a:stretch/>
          </p:blipFill>
          <p:spPr>
            <a:xfrm>
              <a:off x="412425" y="3140789"/>
              <a:ext cx="2639186" cy="2286000"/>
            </a:xfrm>
            <a:prstGeom prst="rect">
              <a:avLst/>
            </a:prstGeom>
          </p:spPr>
        </p:pic>
        <p:sp>
          <p:nvSpPr>
            <p:cNvPr id="14" name="Rectangle 13">
              <a:extLst>
                <a:ext uri="{FF2B5EF4-FFF2-40B4-BE49-F238E27FC236}">
                  <a16:creationId xmlns:a16="http://schemas.microsoft.com/office/drawing/2014/main" id="{EAC04B1A-95E6-50F8-CE5F-79ADC97C072C}"/>
                </a:ext>
              </a:extLst>
            </p:cNvPr>
            <p:cNvSpPr/>
            <p:nvPr/>
          </p:nvSpPr>
          <p:spPr>
            <a:xfrm>
              <a:off x="484583" y="4911279"/>
              <a:ext cx="1026172" cy="4735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324812-62CD-C3C6-BF33-BD97CCBAF2DD}"/>
                </a:ext>
              </a:extLst>
            </p:cNvPr>
            <p:cNvCxnSpPr/>
            <p:nvPr/>
          </p:nvCxnSpPr>
          <p:spPr>
            <a:xfrm>
              <a:off x="510067" y="5266226"/>
              <a:ext cx="97520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FC8621E-5A4F-D0E2-567B-02FB66DAFF14}"/>
                </a:ext>
              </a:extLst>
            </p:cNvPr>
            <p:cNvSpPr txBox="1"/>
            <p:nvPr/>
          </p:nvSpPr>
          <p:spPr>
            <a:xfrm>
              <a:off x="660721" y="4911279"/>
              <a:ext cx="566181" cy="338554"/>
            </a:xfrm>
            <a:prstGeom prst="rect">
              <a:avLst/>
            </a:prstGeom>
            <a:noFill/>
          </p:spPr>
          <p:txBody>
            <a:bodyPr wrap="none" rtlCol="0">
              <a:spAutoFit/>
            </a:bodyPr>
            <a:lstStyle/>
            <a:p>
              <a:r>
                <a:rPr lang="en-US" sz="1600" dirty="0">
                  <a:solidFill>
                    <a:schemeClr val="bg1"/>
                  </a:solidFill>
                  <a:latin typeface="Times New Roman" panose="02020603050405020304" pitchFamily="18" charset="0"/>
                  <a:cs typeface="Times New Roman" panose="02020603050405020304" pitchFamily="18" charset="0"/>
                </a:rPr>
                <a:t>1</a:t>
              </a:r>
              <a:r>
                <a:rPr lang="en-US" sz="1600" dirty="0">
                  <a:solidFill>
                    <a:schemeClr val="bg1"/>
                  </a:solidFill>
                  <a:latin typeface="Symbol" panose="05050102010706020507" pitchFamily="18" charset="2"/>
                  <a:cs typeface="Times New Roman" panose="02020603050405020304" pitchFamily="18" charset="0"/>
                </a:rPr>
                <a:t>m</a:t>
              </a:r>
              <a:r>
                <a:rPr lang="en-US" sz="1600" dirty="0">
                  <a:solidFill>
                    <a:schemeClr val="bg1"/>
                  </a:solidFill>
                  <a:latin typeface="Times New Roman" panose="02020603050405020304" pitchFamily="18" charset="0"/>
                  <a:cs typeface="Times New Roman" panose="02020603050405020304" pitchFamily="18" charset="0"/>
                </a:rPr>
                <a:t>m</a:t>
              </a:r>
            </a:p>
          </p:txBody>
        </p:sp>
        <p:cxnSp>
          <p:nvCxnSpPr>
            <p:cNvPr id="17" name="Straight Connector 16">
              <a:extLst>
                <a:ext uri="{FF2B5EF4-FFF2-40B4-BE49-F238E27FC236}">
                  <a16:creationId xmlns:a16="http://schemas.microsoft.com/office/drawing/2014/main" id="{9B57220C-B318-02F6-637C-30065ECA16C6}"/>
                </a:ext>
              </a:extLst>
            </p:cNvPr>
            <p:cNvCxnSpPr>
              <a:cxnSpLocks/>
            </p:cNvCxnSpPr>
            <p:nvPr/>
          </p:nvCxnSpPr>
          <p:spPr>
            <a:xfrm>
              <a:off x="3404767" y="612487"/>
              <a:ext cx="4604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B56B57-6FDF-2F47-4D41-3DD7932EAB1C}"/>
                </a:ext>
              </a:extLst>
            </p:cNvPr>
            <p:cNvSpPr txBox="1"/>
            <p:nvPr/>
          </p:nvSpPr>
          <p:spPr>
            <a:xfrm>
              <a:off x="501621" y="787215"/>
              <a:ext cx="429959" cy="369332"/>
            </a:xfrm>
            <a:prstGeom prst="rect">
              <a:avLst/>
            </a:prstGeom>
            <a:solidFill>
              <a:schemeClr val="bg1"/>
            </a:solidFill>
          </p:spPr>
          <p:txBody>
            <a:bodyPr wrap="square" rtlCol="0">
              <a:spAutoFit/>
            </a:bodyPr>
            <a:lstStyle/>
            <a:p>
              <a:r>
                <a:rPr lang="ro-RO" dirty="0"/>
                <a:t>a)</a:t>
              </a:r>
              <a:endParaRPr lang="en-US" dirty="0"/>
            </a:p>
          </p:txBody>
        </p:sp>
        <p:sp>
          <p:nvSpPr>
            <p:cNvPr id="19" name="TextBox 18">
              <a:extLst>
                <a:ext uri="{FF2B5EF4-FFF2-40B4-BE49-F238E27FC236}">
                  <a16:creationId xmlns:a16="http://schemas.microsoft.com/office/drawing/2014/main" id="{6208F350-937C-EF62-62AD-B899D1931449}"/>
                </a:ext>
              </a:extLst>
            </p:cNvPr>
            <p:cNvSpPr txBox="1"/>
            <p:nvPr/>
          </p:nvSpPr>
          <p:spPr>
            <a:xfrm>
              <a:off x="3248177" y="787215"/>
              <a:ext cx="429959" cy="369332"/>
            </a:xfrm>
            <a:prstGeom prst="rect">
              <a:avLst/>
            </a:prstGeom>
            <a:solidFill>
              <a:schemeClr val="bg1"/>
            </a:solidFill>
          </p:spPr>
          <p:txBody>
            <a:bodyPr wrap="square" rtlCol="0">
              <a:spAutoFit/>
            </a:bodyPr>
            <a:lstStyle/>
            <a:p>
              <a:r>
                <a:rPr lang="en-US" dirty="0"/>
                <a:t>b</a:t>
              </a:r>
              <a:r>
                <a:rPr lang="ro-RO" dirty="0"/>
                <a:t>)</a:t>
              </a:r>
              <a:endParaRPr lang="en-US" dirty="0"/>
            </a:p>
          </p:txBody>
        </p:sp>
        <p:sp>
          <p:nvSpPr>
            <p:cNvPr id="20" name="TextBox 19">
              <a:extLst>
                <a:ext uri="{FF2B5EF4-FFF2-40B4-BE49-F238E27FC236}">
                  <a16:creationId xmlns:a16="http://schemas.microsoft.com/office/drawing/2014/main" id="{151DAB62-7F0F-7477-3B14-9666F84F5A00}"/>
                </a:ext>
              </a:extLst>
            </p:cNvPr>
            <p:cNvSpPr txBox="1"/>
            <p:nvPr/>
          </p:nvSpPr>
          <p:spPr>
            <a:xfrm>
              <a:off x="6281240" y="787215"/>
              <a:ext cx="429959" cy="369332"/>
            </a:xfrm>
            <a:prstGeom prst="rect">
              <a:avLst/>
            </a:prstGeom>
            <a:solidFill>
              <a:schemeClr val="bg1"/>
            </a:solidFill>
          </p:spPr>
          <p:txBody>
            <a:bodyPr wrap="square" rtlCol="0">
              <a:spAutoFit/>
            </a:bodyPr>
            <a:lstStyle/>
            <a:p>
              <a:r>
                <a:rPr lang="en-US" dirty="0"/>
                <a:t>c</a:t>
              </a:r>
              <a:r>
                <a:rPr lang="ro-RO" dirty="0"/>
                <a:t>)</a:t>
              </a:r>
              <a:endParaRPr lang="en-US" dirty="0"/>
            </a:p>
          </p:txBody>
        </p:sp>
        <p:sp>
          <p:nvSpPr>
            <p:cNvPr id="21" name="TextBox 20">
              <a:extLst>
                <a:ext uri="{FF2B5EF4-FFF2-40B4-BE49-F238E27FC236}">
                  <a16:creationId xmlns:a16="http://schemas.microsoft.com/office/drawing/2014/main" id="{0DC49365-B34A-BEF9-9EDD-8AB9D326CF68}"/>
                </a:ext>
              </a:extLst>
            </p:cNvPr>
            <p:cNvSpPr txBox="1"/>
            <p:nvPr/>
          </p:nvSpPr>
          <p:spPr>
            <a:xfrm>
              <a:off x="9299596" y="787215"/>
              <a:ext cx="429959" cy="369332"/>
            </a:xfrm>
            <a:prstGeom prst="rect">
              <a:avLst/>
            </a:prstGeom>
            <a:solidFill>
              <a:schemeClr val="bg1"/>
            </a:solidFill>
          </p:spPr>
          <p:txBody>
            <a:bodyPr wrap="square" rtlCol="0">
              <a:spAutoFit/>
            </a:bodyPr>
            <a:lstStyle/>
            <a:p>
              <a:r>
                <a:rPr lang="en-US" dirty="0"/>
                <a:t>d</a:t>
              </a:r>
              <a:r>
                <a:rPr lang="ro-RO" dirty="0"/>
                <a:t>)</a:t>
              </a:r>
              <a:endParaRPr lang="en-US" dirty="0"/>
            </a:p>
          </p:txBody>
        </p:sp>
        <p:sp>
          <p:nvSpPr>
            <p:cNvPr id="22" name="TextBox 21">
              <a:extLst>
                <a:ext uri="{FF2B5EF4-FFF2-40B4-BE49-F238E27FC236}">
                  <a16:creationId xmlns:a16="http://schemas.microsoft.com/office/drawing/2014/main" id="{9E10CE37-7972-1158-0DD0-61188BFE9B65}"/>
                </a:ext>
              </a:extLst>
            </p:cNvPr>
            <p:cNvSpPr txBox="1"/>
            <p:nvPr/>
          </p:nvSpPr>
          <p:spPr>
            <a:xfrm>
              <a:off x="484583" y="3211320"/>
              <a:ext cx="429959" cy="369332"/>
            </a:xfrm>
            <a:prstGeom prst="rect">
              <a:avLst/>
            </a:prstGeom>
            <a:solidFill>
              <a:schemeClr val="bg1"/>
            </a:solidFill>
          </p:spPr>
          <p:txBody>
            <a:bodyPr wrap="square" rtlCol="0">
              <a:spAutoFit/>
            </a:bodyPr>
            <a:lstStyle/>
            <a:p>
              <a:r>
                <a:rPr lang="en-US" dirty="0"/>
                <a:t>e</a:t>
              </a:r>
              <a:r>
                <a:rPr lang="ro-RO" dirty="0"/>
                <a:t>)</a:t>
              </a:r>
              <a:endParaRPr lang="en-US" dirty="0"/>
            </a:p>
          </p:txBody>
        </p:sp>
        <p:sp>
          <p:nvSpPr>
            <p:cNvPr id="23" name="TextBox 22">
              <a:extLst>
                <a:ext uri="{FF2B5EF4-FFF2-40B4-BE49-F238E27FC236}">
                  <a16:creationId xmlns:a16="http://schemas.microsoft.com/office/drawing/2014/main" id="{288EE69F-783C-7F2F-E0AA-C9521C3032A7}"/>
                </a:ext>
              </a:extLst>
            </p:cNvPr>
            <p:cNvSpPr txBox="1"/>
            <p:nvPr/>
          </p:nvSpPr>
          <p:spPr>
            <a:xfrm>
              <a:off x="3240761" y="3211320"/>
              <a:ext cx="429959" cy="369332"/>
            </a:xfrm>
            <a:prstGeom prst="rect">
              <a:avLst/>
            </a:prstGeom>
            <a:solidFill>
              <a:schemeClr val="bg1"/>
            </a:solidFill>
          </p:spPr>
          <p:txBody>
            <a:bodyPr wrap="square" rtlCol="0">
              <a:spAutoFit/>
            </a:bodyPr>
            <a:lstStyle/>
            <a:p>
              <a:r>
                <a:rPr lang="en-US" dirty="0"/>
                <a:t>f</a:t>
              </a:r>
              <a:r>
                <a:rPr lang="ro-RO" dirty="0"/>
                <a:t>)</a:t>
              </a:r>
              <a:endParaRPr lang="en-US" dirty="0"/>
            </a:p>
          </p:txBody>
        </p:sp>
        <p:sp>
          <p:nvSpPr>
            <p:cNvPr id="24" name="TextBox 23">
              <a:extLst>
                <a:ext uri="{FF2B5EF4-FFF2-40B4-BE49-F238E27FC236}">
                  <a16:creationId xmlns:a16="http://schemas.microsoft.com/office/drawing/2014/main" id="{DCDDD407-26B1-5ADF-20E7-943E3989F785}"/>
                </a:ext>
              </a:extLst>
            </p:cNvPr>
            <p:cNvSpPr txBox="1"/>
            <p:nvPr/>
          </p:nvSpPr>
          <p:spPr>
            <a:xfrm>
              <a:off x="6244954" y="3199745"/>
              <a:ext cx="429959" cy="369332"/>
            </a:xfrm>
            <a:prstGeom prst="rect">
              <a:avLst/>
            </a:prstGeom>
            <a:solidFill>
              <a:schemeClr val="bg1"/>
            </a:solidFill>
          </p:spPr>
          <p:txBody>
            <a:bodyPr wrap="square" rtlCol="0">
              <a:spAutoFit/>
            </a:bodyPr>
            <a:lstStyle/>
            <a:p>
              <a:r>
                <a:rPr lang="en-US" dirty="0"/>
                <a:t>g</a:t>
              </a:r>
              <a:r>
                <a:rPr lang="ro-RO" dirty="0"/>
                <a:t>)</a:t>
              </a:r>
              <a:endParaRPr lang="en-US" dirty="0"/>
            </a:p>
          </p:txBody>
        </p:sp>
        <p:sp>
          <p:nvSpPr>
            <p:cNvPr id="25" name="TextBox 24">
              <a:extLst>
                <a:ext uri="{FF2B5EF4-FFF2-40B4-BE49-F238E27FC236}">
                  <a16:creationId xmlns:a16="http://schemas.microsoft.com/office/drawing/2014/main" id="{EB7682E4-49C2-884C-7278-EFB786B451FB}"/>
                </a:ext>
              </a:extLst>
            </p:cNvPr>
            <p:cNvSpPr txBox="1"/>
            <p:nvPr/>
          </p:nvSpPr>
          <p:spPr>
            <a:xfrm>
              <a:off x="9234437" y="3199745"/>
              <a:ext cx="429959" cy="369332"/>
            </a:xfrm>
            <a:prstGeom prst="rect">
              <a:avLst/>
            </a:prstGeom>
            <a:solidFill>
              <a:schemeClr val="bg1"/>
            </a:solidFill>
          </p:spPr>
          <p:txBody>
            <a:bodyPr wrap="square" rtlCol="0">
              <a:spAutoFit/>
            </a:bodyPr>
            <a:lstStyle/>
            <a:p>
              <a:r>
                <a:rPr lang="en-US" dirty="0"/>
                <a:t>h</a:t>
              </a:r>
              <a:r>
                <a:rPr lang="ro-RO" dirty="0"/>
                <a:t>)</a:t>
              </a:r>
              <a:endParaRPr lang="en-US" dirty="0"/>
            </a:p>
          </p:txBody>
        </p:sp>
      </p:grpSp>
      <p:sp>
        <p:nvSpPr>
          <p:cNvPr id="65" name="Title 1">
            <a:extLst>
              <a:ext uri="{FF2B5EF4-FFF2-40B4-BE49-F238E27FC236}">
                <a16:creationId xmlns:a16="http://schemas.microsoft.com/office/drawing/2014/main" id="{9FBF5CC0-FA48-D49E-5354-DDAE701E6BFE}"/>
              </a:ext>
            </a:extLst>
          </p:cNvPr>
          <p:cNvSpPr txBox="1">
            <a:spLocks/>
          </p:cNvSpPr>
          <p:nvPr/>
        </p:nvSpPr>
        <p:spPr>
          <a:xfrm>
            <a:off x="619760" y="237800"/>
            <a:ext cx="7858401" cy="868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err="1"/>
              <a:t>Captarea</a:t>
            </a:r>
            <a:r>
              <a:rPr lang="en-US" sz="3200" dirty="0"/>
              <a:t> </a:t>
            </a:r>
            <a:r>
              <a:rPr lang="en-US" sz="3200" dirty="0" err="1"/>
              <a:t>sulfului</a:t>
            </a:r>
            <a:r>
              <a:rPr lang="en-US" sz="3200" dirty="0"/>
              <a:t> pe </a:t>
            </a:r>
            <a:r>
              <a:rPr lang="en-US" sz="3200" dirty="0" err="1"/>
              <a:t>compozitele</a:t>
            </a:r>
            <a:r>
              <a:rPr lang="en-US" sz="3200" dirty="0"/>
              <a:t> de </a:t>
            </a:r>
            <a:r>
              <a:rPr lang="en-US" sz="3200" dirty="0" err="1"/>
              <a:t>Me</a:t>
            </a:r>
            <a:r>
              <a:rPr lang="en-US" sz="3200" baseline="-25000" dirty="0" err="1"/>
              <a:t>x</a:t>
            </a:r>
            <a:r>
              <a:rPr lang="en-US" sz="3200" dirty="0" err="1"/>
              <a:t>O</a:t>
            </a:r>
            <a:r>
              <a:rPr lang="en-US" sz="3200" baseline="-25000" dirty="0" err="1"/>
              <a:t>y</a:t>
            </a:r>
            <a:r>
              <a:rPr lang="en-US" sz="3200" dirty="0"/>
              <a:t>/C</a:t>
            </a:r>
          </a:p>
        </p:txBody>
      </p:sp>
      <p:pic>
        <p:nvPicPr>
          <p:cNvPr id="66" name="Picture 65" descr="LogoAPASUPER_FM090621.png">
            <a:extLst>
              <a:ext uri="{FF2B5EF4-FFF2-40B4-BE49-F238E27FC236}">
                <a16:creationId xmlns:a16="http://schemas.microsoft.com/office/drawing/2014/main" id="{B9DE581A-2F1F-A0F9-2634-18285C7004E7}"/>
              </a:ext>
            </a:extLst>
          </p:cNvPr>
          <p:cNvPicPr>
            <a:picLocks noChangeAspect="1"/>
          </p:cNvPicPr>
          <p:nvPr/>
        </p:nvPicPr>
        <p:blipFill>
          <a:blip r:embed="rId10" cstate="print"/>
          <a:stretch>
            <a:fillRect/>
          </a:stretch>
        </p:blipFill>
        <p:spPr>
          <a:xfrm>
            <a:off x="9628594" y="100776"/>
            <a:ext cx="2100443" cy="1097280"/>
          </a:xfrm>
          <a:prstGeom prst="rect">
            <a:avLst/>
          </a:prstGeom>
        </p:spPr>
      </p:pic>
      <p:sp>
        <p:nvSpPr>
          <p:cNvPr id="67" name="Title 1">
            <a:extLst>
              <a:ext uri="{FF2B5EF4-FFF2-40B4-BE49-F238E27FC236}">
                <a16:creationId xmlns:a16="http://schemas.microsoft.com/office/drawing/2014/main" id="{6B79DE24-FEFF-0F16-C91C-9B74F6C645A2}"/>
              </a:ext>
            </a:extLst>
          </p:cNvPr>
          <p:cNvSpPr txBox="1">
            <a:spLocks/>
          </p:cNvSpPr>
          <p:nvPr/>
        </p:nvSpPr>
        <p:spPr>
          <a:xfrm>
            <a:off x="2693248" y="6104742"/>
            <a:ext cx="6812971" cy="868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err="1"/>
              <a:t>Formarea</a:t>
            </a:r>
            <a:r>
              <a:rPr lang="en-US" sz="3200" dirty="0"/>
              <a:t> </a:t>
            </a:r>
            <a:r>
              <a:rPr lang="en-US" sz="3200" dirty="0" err="1"/>
              <a:t>compusilor</a:t>
            </a:r>
            <a:r>
              <a:rPr lang="en-US" sz="3200" dirty="0"/>
              <a:t> Zn-S </a:t>
            </a:r>
            <a:r>
              <a:rPr lang="en-US" sz="3200" dirty="0" err="1"/>
              <a:t>si</a:t>
            </a:r>
            <a:r>
              <a:rPr lang="en-US" sz="3200" dirty="0"/>
              <a:t> Cu-S  </a:t>
            </a:r>
          </a:p>
        </p:txBody>
      </p:sp>
    </p:spTree>
    <p:extLst>
      <p:ext uri="{BB962C8B-B14F-4D97-AF65-F5344CB8AC3E}">
        <p14:creationId xmlns:p14="http://schemas.microsoft.com/office/powerpoint/2010/main" val="2807198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465" y="265048"/>
            <a:ext cx="8229600" cy="868363"/>
          </a:xfrm>
        </p:spPr>
        <p:txBody>
          <a:bodyPr>
            <a:normAutofit/>
          </a:bodyPr>
          <a:lstStyle/>
          <a:p>
            <a:pPr algn="l"/>
            <a:r>
              <a:rPr lang="en-US" sz="3200" dirty="0" err="1"/>
              <a:t>Diseminarea</a:t>
            </a:r>
            <a:r>
              <a:rPr lang="en-US" sz="3200" dirty="0"/>
              <a:t> </a:t>
            </a:r>
            <a:r>
              <a:rPr lang="en-US" sz="3200" dirty="0" err="1"/>
              <a:t>rezultatelor</a:t>
            </a:r>
            <a:r>
              <a:rPr lang="en-US" sz="3200" dirty="0"/>
              <a:t> (</a:t>
            </a:r>
            <a:r>
              <a:rPr lang="en-US" sz="3200" dirty="0" err="1"/>
              <a:t>Publicatii</a:t>
            </a:r>
            <a:r>
              <a:rPr lang="en-US" sz="3200" dirty="0"/>
              <a:t>)</a:t>
            </a:r>
          </a:p>
        </p:txBody>
      </p:sp>
      <p:sp>
        <p:nvSpPr>
          <p:cNvPr id="3" name="Content Placeholder 2"/>
          <p:cNvSpPr>
            <a:spLocks noGrp="1"/>
          </p:cNvSpPr>
          <p:nvPr>
            <p:ph idx="1"/>
          </p:nvPr>
        </p:nvSpPr>
        <p:spPr>
          <a:xfrm>
            <a:off x="1828800" y="1447780"/>
            <a:ext cx="7467600" cy="868363"/>
          </a:xfrm>
        </p:spPr>
        <p:txBody>
          <a:bodyPr>
            <a:normAutofit/>
          </a:bodyPr>
          <a:lstStyle/>
          <a:p>
            <a:pPr marL="0" indent="0">
              <a:buNone/>
            </a:pPr>
            <a:r>
              <a:rPr lang="ro-RO" sz="1600" dirty="0">
                <a:latin typeface="Calibri" panose="020F0502020204030204" pitchFamily="34" charset="0"/>
                <a:ea typeface="Calibri" panose="020F0502020204030204" pitchFamily="34" charset="0"/>
              </a:rPr>
              <a:t>Maxim F., Poenaru I., Toma E.E., Stoian G. S., Teodorescu F., Hornoiu C., Tanasescu S., </a:t>
            </a:r>
            <a:r>
              <a:rPr lang="ro-RO" sz="1600" i="1" dirty="0">
                <a:latin typeface="Calibri" panose="020F0502020204030204" pitchFamily="34" charset="0"/>
                <a:ea typeface="Calibri" panose="020F0502020204030204" pitchFamily="34" charset="0"/>
              </a:rPr>
              <a:t>Functional Materials for Waste-to-Energy Processes in Supercritical Water</a:t>
            </a:r>
            <a:r>
              <a:rPr lang="ro-RO" sz="1600" dirty="0">
                <a:latin typeface="Calibri" panose="020F0502020204030204" pitchFamily="34" charset="0"/>
                <a:ea typeface="Calibri" panose="020F0502020204030204" pitchFamily="34" charset="0"/>
              </a:rPr>
              <a:t>, </a:t>
            </a:r>
            <a:r>
              <a:rPr lang="ro-RO" sz="1600" b="1" dirty="0">
                <a:latin typeface="Calibri" panose="020F0502020204030204" pitchFamily="34" charset="0"/>
                <a:ea typeface="Calibri" panose="020F0502020204030204" pitchFamily="34" charset="0"/>
              </a:rPr>
              <a:t>Energies</a:t>
            </a:r>
            <a:r>
              <a:rPr lang="ro-RO" sz="1600" dirty="0">
                <a:latin typeface="Calibri" panose="020F0502020204030204" pitchFamily="34" charset="0"/>
                <a:ea typeface="Calibri" panose="020F0502020204030204" pitchFamily="34" charset="0"/>
              </a:rPr>
              <a:t> 2021, 14(21), 7399; https://doi.org/10.3390/en14217399</a:t>
            </a:r>
            <a:endParaRPr lang="en-US" sz="1600" dirty="0"/>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pic>
        <p:nvPicPr>
          <p:cNvPr id="5" name="Picture 4">
            <a:extLst>
              <a:ext uri="{FF2B5EF4-FFF2-40B4-BE49-F238E27FC236}">
                <a16:creationId xmlns:a16="http://schemas.microsoft.com/office/drawing/2014/main" id="{140FE553-32F8-41F3-BCB6-E6188643C709}"/>
              </a:ext>
            </a:extLst>
          </p:cNvPr>
          <p:cNvPicPr>
            <a:picLocks noChangeAspect="1"/>
          </p:cNvPicPr>
          <p:nvPr/>
        </p:nvPicPr>
        <p:blipFill>
          <a:blip r:embed="rId3" cstate="print"/>
          <a:stretch>
            <a:fillRect/>
          </a:stretch>
        </p:blipFill>
        <p:spPr>
          <a:xfrm>
            <a:off x="1855311" y="2503266"/>
            <a:ext cx="4893365" cy="2789500"/>
          </a:xfrm>
          <a:prstGeom prst="rect">
            <a:avLst/>
          </a:prstGeom>
        </p:spPr>
      </p:pic>
      <p:pic>
        <p:nvPicPr>
          <p:cNvPr id="7" name="Picture 6">
            <a:extLst>
              <a:ext uri="{FF2B5EF4-FFF2-40B4-BE49-F238E27FC236}">
                <a16:creationId xmlns:a16="http://schemas.microsoft.com/office/drawing/2014/main" id="{711A9B21-395E-410C-9B1C-9EB8F1ECAF55}"/>
              </a:ext>
            </a:extLst>
          </p:cNvPr>
          <p:cNvPicPr>
            <a:picLocks noChangeAspect="1"/>
          </p:cNvPicPr>
          <p:nvPr/>
        </p:nvPicPr>
        <p:blipFill>
          <a:blip r:embed="rId4"/>
          <a:stretch>
            <a:fillRect/>
          </a:stretch>
        </p:blipFill>
        <p:spPr>
          <a:xfrm>
            <a:off x="6102633" y="2948265"/>
            <a:ext cx="4179437" cy="1779213"/>
          </a:xfrm>
          <a:prstGeom prst="rect">
            <a:avLst/>
          </a:prstGeom>
        </p:spPr>
      </p:pic>
      <p:pic>
        <p:nvPicPr>
          <p:cNvPr id="9" name="Picture 8">
            <a:extLst>
              <a:ext uri="{FF2B5EF4-FFF2-40B4-BE49-F238E27FC236}">
                <a16:creationId xmlns:a16="http://schemas.microsoft.com/office/drawing/2014/main" id="{9FA04148-F1E3-4007-9669-663F99F08B79}"/>
              </a:ext>
            </a:extLst>
          </p:cNvPr>
          <p:cNvPicPr>
            <a:picLocks noChangeAspect="1"/>
          </p:cNvPicPr>
          <p:nvPr/>
        </p:nvPicPr>
        <p:blipFill>
          <a:blip r:embed="rId5"/>
          <a:stretch>
            <a:fillRect/>
          </a:stretch>
        </p:blipFill>
        <p:spPr>
          <a:xfrm>
            <a:off x="5562600" y="5379687"/>
            <a:ext cx="4038600" cy="1213277"/>
          </a:xfrm>
          <a:prstGeom prst="rect">
            <a:avLst/>
          </a:prstGeom>
        </p:spPr>
      </p:pic>
      <p:sp>
        <p:nvSpPr>
          <p:cNvPr id="6" name="Slide Number Placeholder 5">
            <a:extLst>
              <a:ext uri="{FF2B5EF4-FFF2-40B4-BE49-F238E27FC236}">
                <a16:creationId xmlns:a16="http://schemas.microsoft.com/office/drawing/2014/main" id="{F2F9A536-F4FE-434A-9B16-4D3076BA2677}"/>
              </a:ext>
            </a:extLst>
          </p:cNvPr>
          <p:cNvSpPr>
            <a:spLocks noGrp="1"/>
          </p:cNvSpPr>
          <p:nvPr>
            <p:ph type="sldNum" sz="quarter" idx="12"/>
          </p:nvPr>
        </p:nvSpPr>
        <p:spPr/>
        <p:txBody>
          <a:bodyPr/>
          <a:lstStyle/>
          <a:p>
            <a:fld id="{4FA1F649-E8C5-4AAF-91FF-62678AC0C0C0}"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64" y="228605"/>
            <a:ext cx="8229600" cy="868363"/>
          </a:xfrm>
        </p:spPr>
        <p:txBody>
          <a:bodyPr>
            <a:normAutofit/>
          </a:bodyPr>
          <a:lstStyle/>
          <a:p>
            <a:pPr algn="l"/>
            <a:r>
              <a:rPr lang="en-US" sz="3200" dirty="0" err="1"/>
              <a:t>Diseminarea</a:t>
            </a:r>
            <a:r>
              <a:rPr lang="en-US" sz="3200" dirty="0"/>
              <a:t> </a:t>
            </a:r>
            <a:r>
              <a:rPr lang="en-US" sz="3200" dirty="0" err="1"/>
              <a:t>rezultatelor</a:t>
            </a:r>
            <a:r>
              <a:rPr lang="en-US" sz="3200" dirty="0"/>
              <a:t> (</a:t>
            </a:r>
            <a:r>
              <a:rPr lang="en-US" sz="3200" dirty="0" err="1"/>
              <a:t>Conferinte</a:t>
            </a:r>
            <a:r>
              <a:rPr lang="en-US" sz="3200" dirty="0"/>
              <a:t>)</a:t>
            </a:r>
          </a:p>
        </p:txBody>
      </p:sp>
      <p:pic>
        <p:nvPicPr>
          <p:cNvPr id="4" name="Picture 3"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35200950-E40B-4466-8649-85DA00E5F0AA}"/>
              </a:ext>
            </a:extLst>
          </p:cNvPr>
          <p:cNvSpPr>
            <a:spLocks noGrp="1"/>
          </p:cNvSpPr>
          <p:nvPr>
            <p:ph type="sldNum" sz="quarter" idx="12"/>
          </p:nvPr>
        </p:nvSpPr>
        <p:spPr/>
        <p:txBody>
          <a:bodyPr/>
          <a:lstStyle/>
          <a:p>
            <a:fld id="{4FA1F649-E8C5-4AAF-91FF-62678AC0C0C0}" type="slidenum">
              <a:rPr lang="en-US" smtClean="0"/>
              <a:pPr/>
              <a:t>32</a:t>
            </a:fld>
            <a:endParaRPr lang="en-US"/>
          </a:p>
        </p:txBody>
      </p:sp>
      <p:sp>
        <p:nvSpPr>
          <p:cNvPr id="7" name="Content Placeholder 6">
            <a:extLst>
              <a:ext uri="{FF2B5EF4-FFF2-40B4-BE49-F238E27FC236}">
                <a16:creationId xmlns:a16="http://schemas.microsoft.com/office/drawing/2014/main" id="{8633248C-4940-2AFB-7327-F7E4B039CEAB}"/>
              </a:ext>
            </a:extLst>
          </p:cNvPr>
          <p:cNvSpPr txBox="1">
            <a:spLocks/>
          </p:cNvSpPr>
          <p:nvPr/>
        </p:nvSpPr>
        <p:spPr>
          <a:xfrm>
            <a:off x="1061720" y="1388095"/>
            <a:ext cx="10134600" cy="4525963"/>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15000"/>
              </a:lnSpc>
              <a:spcBef>
                <a:spcPts val="0"/>
              </a:spcBef>
              <a:buFont typeface="+mj-lt"/>
              <a:buAutoNum type="arabicPeriod"/>
            </a:pPr>
            <a:r>
              <a:rPr lang="ro-RO" sz="1800">
                <a:latin typeface="Calibri" panose="020F0502020204030204" pitchFamily="34" charset="0"/>
                <a:ea typeface="Calibri" panose="020F0502020204030204" pitchFamily="34" charset="0"/>
                <a:cs typeface="Calibri" panose="020F0502020204030204" pitchFamily="34" charset="0"/>
              </a:rPr>
              <a:t>Maxim F.; Poenaru I.; Toma E.E.; Stoian G.S.; Teodorescu F.; Hornoiu C.; Tanasescu S., </a:t>
            </a:r>
            <a:r>
              <a:rPr lang="ro-RO" sz="1800" i="1">
                <a:latin typeface="Calibri" panose="020F0502020204030204" pitchFamily="34" charset="0"/>
                <a:ea typeface="Calibri" panose="020F0502020204030204" pitchFamily="34" charset="0"/>
                <a:cs typeface="Calibri" panose="020F0502020204030204" pitchFamily="34" charset="0"/>
              </a:rPr>
              <a:t>Functional materials for emerging technologies using supercritical water as green solvent</a:t>
            </a:r>
            <a:r>
              <a:rPr lang="ro-RO" sz="1800">
                <a:latin typeface="Calibri" panose="020F0502020204030204" pitchFamily="34" charset="0"/>
                <a:ea typeface="Calibri" panose="020F0502020204030204" pitchFamily="34" charset="0"/>
                <a:cs typeface="Calibri" panose="020F0502020204030204" pitchFamily="34" charset="0"/>
              </a:rPr>
              <a:t>, 2nd International Symposium on Water, Ecology and Environment (ISWEE 2021), October 15th-18th, </a:t>
            </a:r>
            <a:r>
              <a:rPr lang="ro-RO" sz="1800" b="1">
                <a:latin typeface="Calibri" panose="020F0502020204030204" pitchFamily="34" charset="0"/>
                <a:ea typeface="Calibri" panose="020F0502020204030204" pitchFamily="34" charset="0"/>
                <a:cs typeface="Calibri" panose="020F0502020204030204" pitchFamily="34" charset="0"/>
              </a:rPr>
              <a:t>2021</a:t>
            </a:r>
            <a:r>
              <a:rPr lang="ro-RO" sz="1800">
                <a:latin typeface="Calibri" panose="020F0502020204030204" pitchFamily="34" charset="0"/>
                <a:ea typeface="Calibri" panose="020F0502020204030204" pitchFamily="34" charset="0"/>
                <a:cs typeface="Calibri" panose="020F0502020204030204" pitchFamily="34" charset="0"/>
              </a:rPr>
              <a:t>,Online: ISWEE (iswee-conf.com), </a:t>
            </a:r>
            <a:r>
              <a:rPr lang="ro-RO" sz="1800" b="1" i="1" u="sng">
                <a:latin typeface="Calibri" panose="020F0502020204030204" pitchFamily="34" charset="0"/>
                <a:ea typeface="Calibri" panose="020F0502020204030204" pitchFamily="34" charset="0"/>
                <a:cs typeface="Calibri" panose="020F0502020204030204" pitchFamily="34" charset="0"/>
              </a:rPr>
              <a:t>Invited talk</a:t>
            </a:r>
            <a:r>
              <a:rPr lang="ro-RO" sz="1800">
                <a:latin typeface="Calibri" panose="020F0502020204030204" pitchFamily="34" charset="0"/>
                <a:ea typeface="Calibri" panose="020F0502020204030204" pitchFamily="34" charset="0"/>
                <a:cs typeface="Calibri" panose="020F0502020204030204" pitchFamily="34" charset="0"/>
              </a:rPr>
              <a:t>.</a:t>
            </a:r>
            <a:endParaRPr lang="en-US" sz="180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Bef>
                <a:spcPts val="0"/>
              </a:spcBef>
              <a:buFont typeface="+mj-lt"/>
              <a:buAutoNum type="arabicPeriod"/>
            </a:pPr>
            <a:r>
              <a:rPr lang="ro-RO" sz="1800">
                <a:latin typeface="Calibri" panose="020F0502020204030204" pitchFamily="34" charset="0"/>
                <a:ea typeface="Calibri" panose="020F0502020204030204" pitchFamily="34" charset="0"/>
                <a:cs typeface="Calibri" panose="020F0502020204030204" pitchFamily="34" charset="0"/>
              </a:rPr>
              <a:t>Maxim F., </a:t>
            </a:r>
            <a:r>
              <a:rPr lang="ro-RO" sz="1800" i="1">
                <a:latin typeface="Calibri" panose="020F0502020204030204" pitchFamily="34" charset="0"/>
                <a:ea typeface="Calibri" panose="020F0502020204030204" pitchFamily="34" charset="0"/>
                <a:cs typeface="Calibri" panose="020F0502020204030204" pitchFamily="34" charset="0"/>
              </a:rPr>
              <a:t>Supercritical water pseudo-boiling</a:t>
            </a:r>
            <a:r>
              <a:rPr lang="ro-RO" sz="1800">
                <a:latin typeface="Calibri" panose="020F0502020204030204" pitchFamily="34" charset="0"/>
                <a:ea typeface="Calibri" panose="020F0502020204030204" pitchFamily="34" charset="0"/>
                <a:cs typeface="Calibri" panose="020F0502020204030204" pitchFamily="34" charset="0"/>
              </a:rPr>
              <a:t>, prezentare orala, online la Institute of Aerospace Thermodynamics, în cadrul “Seminar for Multiphase Flows” Collaborative Research Center Transregio 75, October, 21st </a:t>
            </a:r>
            <a:r>
              <a:rPr lang="ro-RO" sz="1800" b="1">
                <a:latin typeface="Calibri" panose="020F0502020204030204" pitchFamily="34" charset="0"/>
                <a:ea typeface="Calibri" panose="020F0502020204030204" pitchFamily="34" charset="0"/>
                <a:cs typeface="Calibri" panose="020F0502020204030204" pitchFamily="34" charset="0"/>
              </a:rPr>
              <a:t>2021</a:t>
            </a:r>
            <a:r>
              <a:rPr lang="ro-RO" sz="1800">
                <a:latin typeface="Calibri" panose="020F0502020204030204" pitchFamily="34" charset="0"/>
                <a:ea typeface="Calibri" panose="020F0502020204030204" pitchFamily="34" charset="0"/>
                <a:cs typeface="Calibri" panose="020F0502020204030204" pitchFamily="34" charset="0"/>
              </a:rPr>
              <a:t>, University of Stuttgart, Germania,</a:t>
            </a:r>
            <a:r>
              <a:rPr lang="ro-RO" sz="1800" b="1" i="1" u="sng">
                <a:latin typeface="Calibri" panose="020F0502020204030204" pitchFamily="34" charset="0"/>
                <a:ea typeface="Calibri" panose="020F0502020204030204" pitchFamily="34" charset="0"/>
                <a:cs typeface="Calibri" panose="020F0502020204030204" pitchFamily="34" charset="0"/>
              </a:rPr>
              <a:t> Invited talk</a:t>
            </a:r>
            <a:r>
              <a:rPr lang="ro-RO" sz="1800">
                <a:latin typeface="Calibri" panose="020F0502020204030204" pitchFamily="34" charset="0"/>
                <a:ea typeface="Calibri" panose="020F0502020204030204" pitchFamily="34" charset="0"/>
                <a:cs typeface="Calibri" panose="020F0502020204030204" pitchFamily="34" charset="0"/>
              </a:rPr>
              <a:t>.</a:t>
            </a:r>
            <a:endParaRPr lang="en-US" sz="180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Bef>
                <a:spcPts val="0"/>
              </a:spcBef>
              <a:spcAft>
                <a:spcPts val="1000"/>
              </a:spcAft>
              <a:buFont typeface="+mj-lt"/>
              <a:buAutoNum type="arabicPeriod"/>
            </a:pPr>
            <a:r>
              <a:rPr lang="ro-RO" sz="1800">
                <a:latin typeface="Calibri" panose="020F0502020204030204" pitchFamily="34" charset="0"/>
                <a:ea typeface="Calibri" panose="020F0502020204030204" pitchFamily="34" charset="0"/>
                <a:cs typeface="Calibri" panose="020F0502020204030204" pitchFamily="34" charset="0"/>
              </a:rPr>
              <a:t>Toma E. E., Poenaru I., Atkinson I., Stoian G., Maxim F., </a:t>
            </a:r>
            <a:r>
              <a:rPr lang="ro-RO" sz="1800" i="1">
                <a:latin typeface="Calibri" panose="020F0502020204030204" pitchFamily="34" charset="0"/>
                <a:ea typeface="Calibri" panose="020F0502020204030204" pitchFamily="34" charset="0"/>
                <a:cs typeface="Calibri" panose="020F0502020204030204" pitchFamily="34" charset="0"/>
              </a:rPr>
              <a:t>Supercritical water impregnation approach in the preparation of ZnO/activated carbon composites</a:t>
            </a:r>
            <a:r>
              <a:rPr lang="ro-RO" sz="1800">
                <a:latin typeface="Calibri" panose="020F0502020204030204" pitchFamily="34" charset="0"/>
                <a:ea typeface="Calibri" panose="020F0502020204030204" pitchFamily="34" charset="0"/>
                <a:cs typeface="Calibri" panose="020F0502020204030204" pitchFamily="34" charset="0"/>
              </a:rPr>
              <a:t>, 4th International Conference on Emerging Technologies in Materials Engineering – EmergeMAT, 4-5 Noiembrie </a:t>
            </a:r>
            <a:r>
              <a:rPr lang="ro-RO" sz="1800" b="1">
                <a:latin typeface="Calibri" panose="020F0502020204030204" pitchFamily="34" charset="0"/>
                <a:ea typeface="Calibri" panose="020F0502020204030204" pitchFamily="34" charset="0"/>
                <a:cs typeface="Calibri" panose="020F0502020204030204" pitchFamily="34" charset="0"/>
              </a:rPr>
              <a:t>2021</a:t>
            </a:r>
            <a:r>
              <a:rPr lang="ro-RO" sz="1800">
                <a:latin typeface="Calibri" panose="020F0502020204030204" pitchFamily="34" charset="0"/>
                <a:ea typeface="Calibri" panose="020F0502020204030204" pitchFamily="34" charset="0"/>
                <a:cs typeface="Calibri" panose="020F0502020204030204" pitchFamily="34" charset="0"/>
              </a:rPr>
              <a:t> – Bucharest, Romania, Online: https://imnr.ro/wp/emergemat-iv-poster-section-iv-materials-for-energy-harvesting-and-storage/, </a:t>
            </a:r>
            <a:r>
              <a:rPr lang="ro-RO" sz="1800" b="1" i="1">
                <a:latin typeface="Calibri" panose="020F0502020204030204" pitchFamily="34" charset="0"/>
                <a:ea typeface="Calibri" panose="020F0502020204030204" pitchFamily="34" charset="0"/>
                <a:cs typeface="Calibri" panose="020F0502020204030204" pitchFamily="34" charset="0"/>
              </a:rPr>
              <a:t>Poster</a:t>
            </a:r>
            <a:r>
              <a:rPr lang="ro-RO" sz="1800">
                <a:latin typeface="Calibri" panose="020F0502020204030204" pitchFamily="34" charset="0"/>
                <a:ea typeface="Calibri" panose="020F0502020204030204" pitchFamily="34" charset="0"/>
                <a:cs typeface="Calibri" panose="020F0502020204030204" pitchFamily="34" charset="0"/>
              </a:rPr>
              <a:t>.</a:t>
            </a:r>
            <a:endParaRPr lang="en-US" sz="1800">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mj-lt"/>
              <a:buAutoNum type="arabicPeriod"/>
            </a:pPr>
            <a:r>
              <a:rPr lang="ro-RO" sz="1800">
                <a:latin typeface="Calibri" panose="020F0502020204030204" pitchFamily="34" charset="0"/>
                <a:ea typeface="Calibri" panose="020F0502020204030204" pitchFamily="34" charset="0"/>
              </a:rPr>
              <a:t>Maxim F., Toma E. E., Poenaru I., Stoian G. S., Conțescu C., Ludwig C., Tănăsescu S., </a:t>
            </a:r>
            <a:r>
              <a:rPr lang="ro-RO" sz="1800" i="1">
                <a:latin typeface="Calibri" panose="020F0502020204030204" pitchFamily="34" charset="0"/>
                <a:ea typeface="Calibri" panose="020F0502020204030204" pitchFamily="34" charset="0"/>
              </a:rPr>
              <a:t>Apa în condiții supercritice: studiul termodinamic și aplicații</a:t>
            </a:r>
            <a:r>
              <a:rPr lang="ro-RO" sz="1800">
                <a:latin typeface="Calibri" panose="020F0502020204030204" pitchFamily="34" charset="0"/>
                <a:ea typeface="Calibri" panose="020F0502020204030204" pitchFamily="34" charset="0"/>
              </a:rPr>
              <a:t>, a II-a Conferință a Cercetării Științifice din Academia Română (CCSAR-2021), 23 noiembrie </a:t>
            </a:r>
            <a:r>
              <a:rPr lang="ro-RO" sz="1800" b="1">
                <a:latin typeface="Calibri" panose="020F0502020204030204" pitchFamily="34" charset="0"/>
                <a:ea typeface="Calibri" panose="020F0502020204030204" pitchFamily="34" charset="0"/>
              </a:rPr>
              <a:t>2021</a:t>
            </a:r>
            <a:r>
              <a:rPr lang="ro-RO" sz="1800">
                <a:latin typeface="Calibri" panose="020F0502020204030204" pitchFamily="34" charset="0"/>
                <a:ea typeface="Calibri" panose="020F0502020204030204" pitchFamily="34" charset="0"/>
              </a:rPr>
              <a:t>, Online: https://acad.ro/com2021/pag_com21_1122.htm, </a:t>
            </a:r>
            <a:r>
              <a:rPr lang="ro-RO" sz="1800" b="1" i="1" u="sng">
                <a:latin typeface="Calibri" panose="020F0502020204030204" pitchFamily="34" charset="0"/>
                <a:ea typeface="Calibri" panose="020F0502020204030204" pitchFamily="34" charset="0"/>
              </a:rPr>
              <a:t>Oral presentation</a:t>
            </a:r>
            <a:r>
              <a:rPr lang="ro-RO" sz="1800">
                <a:latin typeface="Calibri" panose="020F0502020204030204" pitchFamily="34" charset="0"/>
                <a:ea typeface="Calibri" panose="020F0502020204030204" pitchFamily="34" charset="0"/>
              </a:rPr>
              <a:t>.</a:t>
            </a:r>
            <a:endParaRPr lang="en-US" sz="1800" dirty="0"/>
          </a:p>
        </p:txBody>
      </p:sp>
    </p:spTree>
    <p:extLst>
      <p:ext uri="{BB962C8B-B14F-4D97-AF65-F5344CB8AC3E}">
        <p14:creationId xmlns:p14="http://schemas.microsoft.com/office/powerpoint/2010/main" val="1010937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64" y="228605"/>
            <a:ext cx="8229600" cy="868363"/>
          </a:xfrm>
        </p:spPr>
        <p:txBody>
          <a:bodyPr>
            <a:normAutofit/>
          </a:bodyPr>
          <a:lstStyle/>
          <a:p>
            <a:pPr algn="l"/>
            <a:r>
              <a:rPr lang="en-US" sz="3200" dirty="0" err="1"/>
              <a:t>Diseminarea</a:t>
            </a:r>
            <a:r>
              <a:rPr lang="en-US" sz="3200" dirty="0"/>
              <a:t> </a:t>
            </a:r>
            <a:r>
              <a:rPr lang="en-US" sz="3200" dirty="0" err="1"/>
              <a:t>rezultatelor</a:t>
            </a:r>
            <a:r>
              <a:rPr lang="en-US" sz="3200" dirty="0"/>
              <a:t> (</a:t>
            </a:r>
            <a:r>
              <a:rPr lang="en-US" sz="3200" dirty="0" err="1"/>
              <a:t>Conferinte</a:t>
            </a:r>
            <a:r>
              <a:rPr lang="en-US" sz="3200" dirty="0"/>
              <a:t>)</a:t>
            </a:r>
          </a:p>
        </p:txBody>
      </p:sp>
      <p:pic>
        <p:nvPicPr>
          <p:cNvPr id="4" name="Picture 3" descr="LogoAPASUPER_FM090621.png"/>
          <p:cNvPicPr>
            <a:picLocks noChangeAspect="1"/>
          </p:cNvPicPr>
          <p:nvPr/>
        </p:nvPicPr>
        <p:blipFill>
          <a:blip r:embed="rId3"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35200950-E40B-4466-8649-85DA00E5F0AA}"/>
              </a:ext>
            </a:extLst>
          </p:cNvPr>
          <p:cNvSpPr>
            <a:spLocks noGrp="1"/>
          </p:cNvSpPr>
          <p:nvPr>
            <p:ph type="sldNum" sz="quarter" idx="12"/>
          </p:nvPr>
        </p:nvSpPr>
        <p:spPr/>
        <p:txBody>
          <a:bodyPr/>
          <a:lstStyle/>
          <a:p>
            <a:fld id="{4FA1F649-E8C5-4AAF-91FF-62678AC0C0C0}" type="slidenum">
              <a:rPr lang="en-US" smtClean="0"/>
              <a:pPr/>
              <a:t>33</a:t>
            </a:fld>
            <a:endParaRPr lang="en-US"/>
          </a:p>
        </p:txBody>
      </p:sp>
      <p:sp>
        <p:nvSpPr>
          <p:cNvPr id="8" name="Content Placeholder 2">
            <a:extLst>
              <a:ext uri="{FF2B5EF4-FFF2-40B4-BE49-F238E27FC236}">
                <a16:creationId xmlns:a16="http://schemas.microsoft.com/office/drawing/2014/main" id="{AA7D1F53-22CF-0ADB-DE2D-3E747A47E4C0}"/>
              </a:ext>
            </a:extLst>
          </p:cNvPr>
          <p:cNvSpPr>
            <a:spLocks noGrp="1"/>
          </p:cNvSpPr>
          <p:nvPr>
            <p:ph idx="1"/>
          </p:nvPr>
        </p:nvSpPr>
        <p:spPr>
          <a:xfrm>
            <a:off x="990600" y="1496545"/>
            <a:ext cx="10210799" cy="4724399"/>
          </a:xfrm>
        </p:spPr>
        <p:txBody>
          <a:bodyPr>
            <a:noAutofit/>
          </a:bodyPr>
          <a:lstStyle/>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Maxim F., </a:t>
            </a:r>
            <a:r>
              <a:rPr lang="en-US" sz="1800" i="1" dirty="0">
                <a:latin typeface="Calibri" panose="020F0502020204030204" pitchFamily="34" charset="0"/>
                <a:ea typeface="Calibri" panose="020F0502020204030204" pitchFamily="34" charset="0"/>
                <a:cs typeface="Times New Roman" panose="02020603050405020304" pitchFamily="18" charset="0"/>
              </a:rPr>
              <a:t>Water phase changes in the supercritical domain</a:t>
            </a:r>
            <a:r>
              <a:rPr lang="en-US" sz="1800" dirty="0">
                <a:latin typeface="Calibri" panose="020F0502020204030204" pitchFamily="34" charset="0"/>
                <a:ea typeface="Calibri" panose="020F0502020204030204" pitchFamily="34" charset="0"/>
                <a:cs typeface="Times New Roman" panose="02020603050405020304" pitchFamily="18" charset="0"/>
              </a:rPr>
              <a:t>, 2nd International Solvothermal and Hydrothermal Association seminar, 13</a:t>
            </a:r>
            <a:r>
              <a:rPr lang="en-US" sz="1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dirty="0">
                <a:latin typeface="Calibri" panose="020F0502020204030204" pitchFamily="34" charset="0"/>
                <a:ea typeface="Calibri" panose="020F0502020204030204" pitchFamily="34" charset="0"/>
                <a:cs typeface="Times New Roman" panose="02020603050405020304" pitchFamily="18" charset="0"/>
              </a:rPr>
              <a:t> of June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seminar online, Tohoku University, Japan, </a:t>
            </a:r>
            <a:r>
              <a:rPr lang="en-US" sz="1800" b="1" i="1" u="sng" dirty="0">
                <a:latin typeface="Calibri" panose="020F0502020204030204" pitchFamily="34" charset="0"/>
                <a:ea typeface="Calibri" panose="020F0502020204030204" pitchFamily="34" charset="0"/>
                <a:cs typeface="Times New Roman" panose="02020603050405020304" pitchFamily="18" charset="0"/>
              </a:rPr>
              <a:t>Invited talk</a:t>
            </a:r>
            <a:r>
              <a:rPr lang="en-US" sz="18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Maxim F., Toma E. E., Stoian G. Ș., </a:t>
            </a:r>
            <a:r>
              <a:rPr lang="en-US" sz="1800" dirty="0" err="1">
                <a:latin typeface="Calibri" panose="020F0502020204030204" pitchFamily="34" charset="0"/>
                <a:ea typeface="Calibri" panose="020F0502020204030204" pitchFamily="34" charset="0"/>
                <a:cs typeface="Times New Roman" panose="02020603050405020304" pitchFamily="18" charset="0"/>
              </a:rPr>
              <a:t>Karalis</a:t>
            </a:r>
            <a:r>
              <a:rPr lang="en-US" sz="1800" dirty="0">
                <a:latin typeface="Calibri" panose="020F0502020204030204" pitchFamily="34" charset="0"/>
                <a:ea typeface="Calibri" panose="020F0502020204030204" pitchFamily="34" charset="0"/>
                <a:cs typeface="Times New Roman" panose="02020603050405020304" pitchFamily="18" charset="0"/>
              </a:rPr>
              <a:t> K., </a:t>
            </a:r>
            <a:r>
              <a:rPr lang="en-US" sz="1800" dirty="0" err="1">
                <a:latin typeface="Calibri" panose="020F0502020204030204" pitchFamily="34" charset="0"/>
                <a:ea typeface="Calibri" panose="020F0502020204030204" pitchFamily="34" charset="0"/>
                <a:cs typeface="Times New Roman" panose="02020603050405020304" pitchFamily="18" charset="0"/>
              </a:rPr>
              <a:t>Niceno</a:t>
            </a:r>
            <a:r>
              <a:rPr lang="en-US" sz="1800" dirty="0">
                <a:latin typeface="Calibri" panose="020F0502020204030204" pitchFamily="34" charset="0"/>
                <a:ea typeface="Calibri" panose="020F0502020204030204" pitchFamily="34" charset="0"/>
                <a:cs typeface="Times New Roman" panose="02020603050405020304" pitchFamily="18" charset="0"/>
              </a:rPr>
              <a:t> B., Ludwig C., </a:t>
            </a:r>
            <a:r>
              <a:rPr lang="en-US" sz="1800" dirty="0" err="1">
                <a:latin typeface="Calibri" panose="020F0502020204030204" pitchFamily="34" charset="0"/>
                <a:ea typeface="Calibri" panose="020F0502020204030204" pitchFamily="34" charset="0"/>
                <a:cs typeface="Times New Roman" panose="02020603050405020304" pitchFamily="18" charset="0"/>
              </a:rPr>
              <a:t>Tănăsescu</a:t>
            </a:r>
            <a:r>
              <a:rPr lang="en-US" sz="1800" dirty="0">
                <a:latin typeface="Calibri" panose="020F0502020204030204" pitchFamily="34" charset="0"/>
                <a:ea typeface="Calibri" panose="020F0502020204030204" pitchFamily="34" charset="0"/>
                <a:cs typeface="Times New Roman" panose="02020603050405020304" pitchFamily="18" charset="0"/>
              </a:rPr>
              <a:t> S., </a:t>
            </a:r>
            <a:r>
              <a:rPr lang="en-US" sz="1800" i="1" dirty="0" err="1">
                <a:latin typeface="Calibri" panose="020F0502020204030204" pitchFamily="34" charset="0"/>
                <a:ea typeface="Calibri" panose="020F0502020204030204" pitchFamily="34" charset="0"/>
                <a:cs typeface="Times New Roman" panose="02020603050405020304" pitchFamily="18" charset="0"/>
              </a:rPr>
              <a:t>Termodinamica</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transformărilor</a:t>
            </a:r>
            <a:r>
              <a:rPr lang="en-US" sz="1800" i="1" dirty="0">
                <a:latin typeface="Calibri" panose="020F0502020204030204" pitchFamily="34" charset="0"/>
                <a:ea typeface="Calibri" panose="020F0502020204030204" pitchFamily="34" charset="0"/>
                <a:cs typeface="Times New Roman" panose="02020603050405020304" pitchFamily="18" charset="0"/>
              </a:rPr>
              <a:t> de </a:t>
            </a:r>
            <a:r>
              <a:rPr lang="en-US" sz="1800" i="1" dirty="0" err="1">
                <a:latin typeface="Calibri" panose="020F0502020204030204" pitchFamily="34" charset="0"/>
                <a:ea typeface="Calibri" panose="020F0502020204030204" pitchFamily="34" charset="0"/>
                <a:cs typeface="Times New Roman" panose="02020603050405020304" pitchFamily="18" charset="0"/>
              </a:rPr>
              <a:t>fază</a:t>
            </a:r>
            <a:r>
              <a:rPr lang="en-US" sz="1800" i="1" dirty="0">
                <a:latin typeface="Calibri" panose="020F0502020204030204" pitchFamily="34" charset="0"/>
                <a:ea typeface="Calibri" panose="020F0502020204030204" pitchFamily="34" charset="0"/>
                <a:cs typeface="Times New Roman" panose="02020603050405020304" pitchFamily="18" charset="0"/>
              </a:rPr>
              <a:t> din </a:t>
            </a:r>
            <a:r>
              <a:rPr lang="en-US" sz="1800" i="1" dirty="0" err="1">
                <a:latin typeface="Calibri" panose="020F0502020204030204" pitchFamily="34" charset="0"/>
                <a:ea typeface="Calibri" panose="020F0502020204030204" pitchFamily="34" charset="0"/>
                <a:cs typeface="Times New Roman" panose="02020603050405020304" pitchFamily="18" charset="0"/>
              </a:rPr>
              <a:t>domeniul</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supercritic</a:t>
            </a:r>
            <a:r>
              <a:rPr lang="en-US" sz="1800" i="1" dirty="0">
                <a:latin typeface="Calibri" panose="020F0502020204030204" pitchFamily="34" charset="0"/>
                <a:ea typeface="Calibri" panose="020F0502020204030204" pitchFamily="34" charset="0"/>
                <a:cs typeface="Times New Roman" panose="02020603050405020304" pitchFamily="18" charset="0"/>
              </a:rPr>
              <a:t> al </a:t>
            </a:r>
            <a:r>
              <a:rPr lang="en-US" sz="1800" i="1" dirty="0" err="1">
                <a:latin typeface="Calibri" panose="020F0502020204030204" pitchFamily="34" charset="0"/>
                <a:ea typeface="Calibri" panose="020F0502020204030204" pitchFamily="34" charset="0"/>
                <a:cs typeface="Times New Roman" panose="02020603050405020304" pitchFamily="18" charset="0"/>
              </a:rPr>
              <a:t>apei</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Simpozion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omagial</a:t>
            </a:r>
            <a:r>
              <a:rPr lang="en-US" sz="1800" dirty="0">
                <a:latin typeface="Calibri" panose="020F0502020204030204" pitchFamily="34" charset="0"/>
                <a:ea typeface="Calibri" panose="020F0502020204030204" pitchFamily="34" charset="0"/>
                <a:cs typeface="Times New Roman" panose="02020603050405020304" pitchFamily="18" charset="0"/>
              </a:rPr>
              <a:t> 120 de ani de la </a:t>
            </a:r>
            <a:r>
              <a:rPr lang="en-US" sz="1800" dirty="0" err="1">
                <a:latin typeface="Calibri" panose="020F0502020204030204" pitchFamily="34" charset="0"/>
                <a:ea typeface="Calibri" panose="020F0502020204030204" pitchFamily="34" charset="0"/>
                <a:cs typeface="Times New Roman" panose="02020603050405020304" pitchFamily="18" charset="0"/>
              </a:rPr>
              <a:t>nașterea</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Academicianului</a:t>
            </a:r>
            <a:r>
              <a:rPr lang="en-US" sz="1800" dirty="0">
                <a:latin typeface="Calibri" panose="020F0502020204030204" pitchFamily="34" charset="0"/>
                <a:ea typeface="Calibri" panose="020F0502020204030204" pitchFamily="34" charset="0"/>
                <a:cs typeface="Times New Roman" panose="02020603050405020304" pitchFamily="18" charset="0"/>
              </a:rPr>
              <a:t> ILIE MURGULESCU, 30-31 </a:t>
            </a:r>
            <a:r>
              <a:rPr lang="en-US" sz="1800" dirty="0" err="1">
                <a:latin typeface="Calibri" panose="020F0502020204030204" pitchFamily="34" charset="0"/>
                <a:ea typeface="Calibri" panose="020F0502020204030204" pitchFamily="34" charset="0"/>
                <a:cs typeface="Times New Roman" panose="02020603050405020304" pitchFamily="18" charset="0"/>
              </a:rPr>
              <a:t>martie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București</a:t>
            </a:r>
            <a:r>
              <a:rPr lang="en-US" sz="1800" dirty="0">
                <a:latin typeface="Calibri" panose="020F0502020204030204" pitchFamily="34" charset="0"/>
                <a:ea typeface="Calibri" panose="020F0502020204030204" pitchFamily="34" charset="0"/>
                <a:cs typeface="Times New Roman" panose="02020603050405020304" pitchFamily="18" charset="0"/>
              </a:rPr>
              <a:t>, Romania, </a:t>
            </a:r>
            <a:r>
              <a:rPr lang="en-US" sz="1800" b="1" i="1" u="sng" dirty="0">
                <a:latin typeface="Calibri" panose="020F0502020204030204" pitchFamily="34" charset="0"/>
                <a:ea typeface="Calibri" panose="020F0502020204030204" pitchFamily="34" charset="0"/>
                <a:cs typeface="Times New Roman" panose="02020603050405020304" pitchFamily="18" charset="0"/>
              </a:rPr>
              <a:t>Oral presentation</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Maxim F., Toma E. E., Stoian G. Ș., Teodorescu F., </a:t>
            </a:r>
            <a:r>
              <a:rPr lang="en-US" sz="1800" dirty="0" err="1">
                <a:latin typeface="Calibri" panose="020F0502020204030204" pitchFamily="34" charset="0"/>
                <a:ea typeface="Calibri" panose="020F0502020204030204" pitchFamily="34" charset="0"/>
                <a:cs typeface="Times New Roman" panose="02020603050405020304" pitchFamily="18" charset="0"/>
              </a:rPr>
              <a:t>Tănăsescu</a:t>
            </a:r>
            <a:r>
              <a:rPr lang="en-US" sz="1800" dirty="0">
                <a:latin typeface="Calibri" panose="020F0502020204030204" pitchFamily="34" charset="0"/>
                <a:ea typeface="Calibri" panose="020F0502020204030204" pitchFamily="34" charset="0"/>
                <a:cs typeface="Times New Roman" panose="02020603050405020304" pitchFamily="18" charset="0"/>
              </a:rPr>
              <a:t> S., </a:t>
            </a:r>
            <a:r>
              <a:rPr lang="en-US" sz="1800" i="1" dirty="0">
                <a:latin typeface="Calibri" panose="020F0502020204030204" pitchFamily="34" charset="0"/>
                <a:ea typeface="Calibri" panose="020F0502020204030204" pitchFamily="34" charset="0"/>
                <a:cs typeface="Times New Roman" panose="02020603050405020304" pitchFamily="18" charset="0"/>
              </a:rPr>
              <a:t>Metal Oxide Nanomaterials on Carbon Support Prepared by Supercritical Water Impregnation Method</a:t>
            </a:r>
            <a:r>
              <a:rPr lang="en-US" sz="1800" dirty="0">
                <a:latin typeface="Calibri" panose="020F0502020204030204" pitchFamily="34" charset="0"/>
                <a:ea typeface="Calibri" panose="020F0502020204030204" pitchFamily="34" charset="0"/>
                <a:cs typeface="Times New Roman" panose="02020603050405020304" pitchFamily="18" charset="0"/>
              </a:rPr>
              <a:t>, 19</a:t>
            </a:r>
            <a:r>
              <a:rPr lang="en-US" sz="1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dirty="0">
                <a:latin typeface="Calibri" panose="020F0502020204030204" pitchFamily="34" charset="0"/>
                <a:ea typeface="Calibri" panose="020F0502020204030204" pitchFamily="34" charset="0"/>
                <a:cs typeface="Times New Roman" panose="02020603050405020304" pitchFamily="18" charset="0"/>
              </a:rPr>
              <a:t> International Conference on Advanced Nanomaterials ANM2022, 27-29 of July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University of Aveiro, Portugal, </a:t>
            </a:r>
            <a:r>
              <a:rPr lang="en-US" sz="1800" b="1" i="1" u="sng" dirty="0">
                <a:latin typeface="Calibri" panose="020F0502020204030204" pitchFamily="34" charset="0"/>
                <a:ea typeface="Calibri" panose="020F0502020204030204" pitchFamily="34" charset="0"/>
                <a:cs typeface="Times New Roman" panose="02020603050405020304" pitchFamily="18" charset="0"/>
              </a:rPr>
              <a:t>Oral presentation</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Bef>
                <a:spcPts val="0"/>
              </a:spcBef>
              <a:buFont typeface="+mj-lt"/>
              <a:buAutoNum type="arabicPeriod" startAt="5"/>
            </a:pPr>
            <a:r>
              <a:rPr lang="en-US" sz="1800" dirty="0">
                <a:latin typeface="Calibri" panose="020F0502020204030204" pitchFamily="34" charset="0"/>
                <a:ea typeface="Calibri" panose="020F0502020204030204" pitchFamily="34" charset="0"/>
                <a:cs typeface="Times New Roman" panose="02020603050405020304" pitchFamily="18" charset="0"/>
              </a:rPr>
              <a:t>Stoian G., Toma E. E., Atkinson I., Maxim F., </a:t>
            </a:r>
            <a:r>
              <a:rPr lang="en-US" sz="1800" i="1" cap="small" dirty="0">
                <a:latin typeface="Calibri" panose="020F0502020204030204" pitchFamily="34" charset="0"/>
                <a:ea typeface="Calibri" panose="020F0502020204030204" pitchFamily="34" charset="0"/>
                <a:cs typeface="Times New Roman" panose="02020603050405020304" pitchFamily="18" charset="0"/>
              </a:rPr>
              <a:t>CARBON SUPPORTED COPPER OXIDE PRODUCED BY SUPERCRITICAL WATER IMPREGNATION METHOD</a:t>
            </a:r>
            <a:r>
              <a:rPr lang="en-US" sz="1800" cap="small"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Calibri" panose="020F0502020204030204" pitchFamily="34" charset="0"/>
              </a:rPr>
              <a:t>5</a:t>
            </a:r>
            <a:r>
              <a:rPr lang="ro-RO" sz="1800" dirty="0">
                <a:latin typeface="Calibri" panose="020F0502020204030204" pitchFamily="34" charset="0"/>
                <a:ea typeface="Calibri" panose="020F0502020204030204" pitchFamily="34" charset="0"/>
                <a:cs typeface="Calibri" panose="020F0502020204030204" pitchFamily="34" charset="0"/>
              </a:rPr>
              <a:t>th International Conference on Emerging Technologies in Materials Engineering– EmergeMAT, </a:t>
            </a:r>
            <a:r>
              <a:rPr lang="en-US" sz="1800" dirty="0">
                <a:latin typeface="Calibri" panose="020F0502020204030204" pitchFamily="34" charset="0"/>
                <a:ea typeface="Calibri" panose="020F0502020204030204" pitchFamily="34" charset="0"/>
                <a:cs typeface="Times New Roman" panose="02020603050405020304" pitchFamily="18" charset="0"/>
              </a:rPr>
              <a:t> 27-28 October </a:t>
            </a:r>
            <a:r>
              <a:rPr lang="en-US" sz="1800" b="1" dirty="0">
                <a:latin typeface="Calibri" panose="020F0502020204030204" pitchFamily="34" charset="0"/>
                <a:ea typeface="Calibri" panose="020F0502020204030204" pitchFamily="34" charset="0"/>
                <a:cs typeface="Times New Roman" panose="02020603050405020304" pitchFamily="18" charset="0"/>
              </a:rPr>
              <a:t>2022</a:t>
            </a:r>
            <a:r>
              <a:rPr lang="en-US" sz="1800" dirty="0">
                <a:latin typeface="Calibri" panose="020F0502020204030204" pitchFamily="34" charset="0"/>
                <a:ea typeface="Calibri" panose="020F0502020204030204" pitchFamily="34" charset="0"/>
                <a:cs typeface="Times New Roman" panose="02020603050405020304" pitchFamily="18" charset="0"/>
              </a:rPr>
              <a:t>, Bucharest, Romania, </a:t>
            </a:r>
            <a:r>
              <a:rPr lang="en-US" sz="1800" b="1" i="1" u="sng" dirty="0">
                <a:latin typeface="Calibri" panose="020F0502020204030204" pitchFamily="34" charset="0"/>
                <a:ea typeface="Calibri" panose="020F0502020204030204" pitchFamily="34" charset="0"/>
                <a:cs typeface="Times New Roman" panose="02020603050405020304" pitchFamily="18" charset="0"/>
              </a:rPr>
              <a:t>Poster</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81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530982-AF9C-D0F4-1632-BB14FAE75AA8}"/>
              </a:ext>
            </a:extLst>
          </p:cNvPr>
          <p:cNvSpPr>
            <a:spLocks noGrp="1"/>
          </p:cNvSpPr>
          <p:nvPr>
            <p:ph type="sldNum" sz="quarter" idx="12"/>
          </p:nvPr>
        </p:nvSpPr>
        <p:spPr/>
        <p:txBody>
          <a:bodyPr/>
          <a:lstStyle/>
          <a:p>
            <a:fld id="{4FA1F649-E8C5-4AAF-91FF-62678AC0C0C0}" type="slidenum">
              <a:rPr lang="en-US" smtClean="0"/>
              <a:pPr/>
              <a:t>34</a:t>
            </a:fld>
            <a:endParaRPr lang="en-US"/>
          </a:p>
        </p:txBody>
      </p:sp>
      <p:sp>
        <p:nvSpPr>
          <p:cNvPr id="5" name="Content Placeholder 2">
            <a:extLst>
              <a:ext uri="{FF2B5EF4-FFF2-40B4-BE49-F238E27FC236}">
                <a16:creationId xmlns:a16="http://schemas.microsoft.com/office/drawing/2014/main" id="{D1F61784-4215-8866-C4B3-DB887D7EEFA3}"/>
              </a:ext>
            </a:extLst>
          </p:cNvPr>
          <p:cNvSpPr>
            <a:spLocks noGrp="1"/>
          </p:cNvSpPr>
          <p:nvPr>
            <p:ph idx="1"/>
          </p:nvPr>
        </p:nvSpPr>
        <p:spPr>
          <a:xfrm>
            <a:off x="990600" y="1447800"/>
            <a:ext cx="10210799" cy="4724399"/>
          </a:xfrm>
        </p:spPr>
        <p:txBody>
          <a:bodyPr>
            <a:noAutofit/>
          </a:bodyPr>
          <a:lstStyle/>
          <a:p>
            <a:pPr marL="342900" indent="-342900" algn="just">
              <a:lnSpc>
                <a:spcPct val="115000"/>
              </a:lnSpc>
              <a:spcBef>
                <a:spcPts val="0"/>
              </a:spcBef>
              <a:buFont typeface="+mj-lt"/>
              <a:buAutoNum type="arabicPeriod" startAt="9"/>
            </a:pPr>
            <a:r>
              <a:rPr lang="ro-RO" sz="1800" dirty="0">
                <a:effectLst/>
                <a:latin typeface="Calibri" panose="020F0502020204030204" pitchFamily="34" charset="0"/>
                <a:ea typeface="Calibri" panose="020F0502020204030204" pitchFamily="34" charset="0"/>
              </a:rPr>
              <a:t>Toma E. E. , Stoian G. S., Coman S. M., Maxim F., </a:t>
            </a:r>
            <a:r>
              <a:rPr lang="ro-RO" sz="1800" i="1" dirty="0" err="1">
                <a:effectLst/>
                <a:latin typeface="Calibri" panose="020F0502020204030204" pitchFamily="34" charset="0"/>
                <a:ea typeface="Calibri" panose="020F0502020204030204" pitchFamily="34" charset="0"/>
              </a:rPr>
              <a:t>ZnO</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nanoparticles</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with</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enhanced</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photocatalytic</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efficiency</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produced</a:t>
            </a:r>
            <a:r>
              <a:rPr lang="ro-RO" sz="1800" i="1" dirty="0">
                <a:effectLst/>
                <a:latin typeface="Calibri" panose="020F0502020204030204" pitchFamily="34" charset="0"/>
                <a:ea typeface="Calibri" panose="020F0502020204030204" pitchFamily="34" charset="0"/>
              </a:rPr>
              <a:t> in </a:t>
            </a:r>
            <a:r>
              <a:rPr lang="ro-RO" sz="1800" i="1" dirty="0" err="1">
                <a:effectLst/>
                <a:latin typeface="Calibri" panose="020F0502020204030204" pitchFamily="34" charset="0"/>
                <a:ea typeface="Calibri" panose="020F0502020204030204" pitchFamily="34" charset="0"/>
              </a:rPr>
              <a:t>continuous</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flow</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water</a:t>
            </a:r>
            <a:r>
              <a:rPr lang="ro-RO" sz="1800" i="1" dirty="0">
                <a:effectLst/>
                <a:latin typeface="Calibri" panose="020F0502020204030204" pitchFamily="34" charset="0"/>
                <a:ea typeface="Calibri" panose="020F0502020204030204" pitchFamily="34" charset="0"/>
              </a:rPr>
              <a:t> </a:t>
            </a:r>
            <a:r>
              <a:rPr lang="ro-RO" sz="1800" i="1" dirty="0" err="1">
                <a:effectLst/>
                <a:latin typeface="Calibri" panose="020F0502020204030204" pitchFamily="34" charset="0"/>
                <a:ea typeface="Calibri" panose="020F0502020204030204" pitchFamily="34" charset="0"/>
              </a:rPr>
              <a:t>conditions</a:t>
            </a:r>
            <a:r>
              <a:rPr lang="ro-RO" sz="1800" i="1" dirty="0">
                <a:effectLst/>
                <a:latin typeface="Calibri" panose="020F0502020204030204" pitchFamily="34" charset="0"/>
                <a:ea typeface="Calibri" panose="020F0502020204030204" pitchFamily="34" charset="0"/>
              </a:rPr>
              <a:t>,</a:t>
            </a:r>
            <a:r>
              <a:rPr lang="ro-RO" sz="1800" dirty="0">
                <a:effectLst/>
                <a:latin typeface="Calibri" panose="020F0502020204030204" pitchFamily="34" charset="0"/>
                <a:ea typeface="Calibri" panose="020F0502020204030204" pitchFamily="34" charset="0"/>
              </a:rPr>
              <a:t> XVIII </a:t>
            </a:r>
            <a:r>
              <a:rPr lang="ro-RO" sz="1800" dirty="0" err="1">
                <a:effectLst/>
                <a:latin typeface="Calibri" panose="020F0502020204030204" pitchFamily="34" charset="0"/>
                <a:ea typeface="Calibri" panose="020F0502020204030204" pitchFamily="34" charset="0"/>
              </a:rPr>
              <a:t>EcerS</a:t>
            </a:r>
            <a:r>
              <a:rPr lang="ro-RO" sz="1800" dirty="0">
                <a:effectLst/>
                <a:latin typeface="Calibri" panose="020F0502020204030204" pitchFamily="34" charset="0"/>
                <a:ea typeface="Calibri" panose="020F0502020204030204" pitchFamily="34" charset="0"/>
              </a:rPr>
              <a:t> </a:t>
            </a:r>
            <a:r>
              <a:rPr lang="ro-RO" sz="1800" dirty="0" err="1">
                <a:effectLst/>
                <a:latin typeface="Calibri" panose="020F0502020204030204" pitchFamily="34" charset="0"/>
                <a:ea typeface="Calibri" panose="020F0502020204030204" pitchFamily="34" charset="0"/>
              </a:rPr>
              <a:t>Conference</a:t>
            </a:r>
            <a:r>
              <a:rPr lang="ro-RO" sz="1800" dirty="0">
                <a:effectLst/>
                <a:latin typeface="Calibri" panose="020F0502020204030204" pitchFamily="34" charset="0"/>
                <a:ea typeface="Calibri" panose="020F0502020204030204" pitchFamily="34" charset="0"/>
              </a:rPr>
              <a:t> &amp; </a:t>
            </a:r>
            <a:r>
              <a:rPr lang="ro-RO" sz="1800" dirty="0" err="1">
                <a:effectLst/>
                <a:latin typeface="Calibri" panose="020F0502020204030204" pitchFamily="34" charset="0"/>
                <a:ea typeface="Calibri" panose="020F0502020204030204" pitchFamily="34" charset="0"/>
              </a:rPr>
              <a:t>Exhibition</a:t>
            </a:r>
            <a:r>
              <a:rPr lang="ro-RO" sz="1800" dirty="0">
                <a:effectLst/>
                <a:latin typeface="Calibri" panose="020F0502020204030204" pitchFamily="34" charset="0"/>
                <a:ea typeface="Calibri" panose="020F0502020204030204" pitchFamily="34" charset="0"/>
              </a:rPr>
              <a:t>, 2-6 </a:t>
            </a:r>
            <a:r>
              <a:rPr lang="ro-RO" sz="1800" dirty="0" err="1">
                <a:effectLst/>
                <a:latin typeface="Calibri" panose="020F0502020204030204" pitchFamily="34" charset="0"/>
                <a:ea typeface="Calibri" panose="020F0502020204030204" pitchFamily="34" charset="0"/>
              </a:rPr>
              <a:t>July</a:t>
            </a:r>
            <a:r>
              <a:rPr lang="ro-RO" sz="1800" dirty="0">
                <a:effectLst/>
                <a:latin typeface="Calibri" panose="020F0502020204030204" pitchFamily="34" charset="0"/>
                <a:ea typeface="Calibri" panose="020F0502020204030204" pitchFamily="34" charset="0"/>
              </a:rPr>
              <a:t> </a:t>
            </a:r>
            <a:r>
              <a:rPr lang="ro-RO" sz="1800" b="1" dirty="0">
                <a:effectLst/>
                <a:latin typeface="Calibri" panose="020F0502020204030204" pitchFamily="34" charset="0"/>
                <a:ea typeface="Calibri" panose="020F0502020204030204" pitchFamily="34" charset="0"/>
              </a:rPr>
              <a:t>2023</a:t>
            </a:r>
            <a:r>
              <a:rPr lang="ro-RO" sz="1800" dirty="0">
                <a:effectLst/>
                <a:latin typeface="Calibri" panose="020F0502020204030204" pitchFamily="34" charset="0"/>
                <a:ea typeface="Calibri" panose="020F0502020204030204" pitchFamily="34" charset="0"/>
              </a:rPr>
              <a:t>, Lyon, Franța, </a:t>
            </a:r>
            <a:r>
              <a:rPr lang="ro-RO" sz="1800" b="1" i="1" u="sng" dirty="0">
                <a:effectLst/>
                <a:latin typeface="Calibri" panose="020F0502020204030204" pitchFamily="34" charset="0"/>
                <a:ea typeface="Calibri" panose="020F0502020204030204" pitchFamily="34" charset="0"/>
              </a:rPr>
              <a:t>Poster</a:t>
            </a:r>
            <a:r>
              <a:rPr lang="ro-RO" sz="1800" b="1" dirty="0">
                <a:effectLst/>
                <a:latin typeface="Calibri" panose="020F0502020204030204" pitchFamily="34" charset="0"/>
                <a:ea typeface="Calibri" panose="020F0502020204030204" pitchFamily="34" charset="0"/>
              </a:rPr>
              <a:t>.</a:t>
            </a:r>
            <a:r>
              <a:rPr lang="ro-RO" sz="1800" dirty="0">
                <a:effectLst/>
                <a:latin typeface="Calibri" panose="020F050202020403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startAt="9"/>
            </a:pPr>
            <a:r>
              <a:rPr lang="en-US" sz="1800" dirty="0">
                <a:effectLst/>
                <a:latin typeface="Calibri" panose="020F0502020204030204" pitchFamily="34" charset="0"/>
                <a:ea typeface="Calibri" panose="020F0502020204030204" pitchFamily="34" charset="0"/>
                <a:cs typeface="Calibri" panose="020F0502020204030204" pitchFamily="34" charset="0"/>
              </a:rPr>
              <a:t>Maxim F., Toma E. E., Stoian G. S., </a:t>
            </a:r>
            <a:r>
              <a:rPr lang="en-US" sz="1800" dirty="0" err="1">
                <a:effectLst/>
                <a:latin typeface="Calibri" panose="020F0502020204030204" pitchFamily="34" charset="0"/>
                <a:ea typeface="Calibri" panose="020F0502020204030204" pitchFamily="34" charset="0"/>
                <a:cs typeface="Calibri" panose="020F0502020204030204" pitchFamily="34" charset="0"/>
              </a:rPr>
              <a:t>Contescu</a:t>
            </a:r>
            <a:r>
              <a:rPr lang="en-US" sz="1800" dirty="0">
                <a:effectLst/>
                <a:latin typeface="Calibri" panose="020F0502020204030204" pitchFamily="34" charset="0"/>
                <a:ea typeface="Calibri" panose="020F0502020204030204" pitchFamily="34" charset="0"/>
                <a:cs typeface="Calibri" panose="020F0502020204030204" pitchFamily="34" charset="0"/>
              </a:rPr>
              <a:t> C., </a:t>
            </a:r>
            <a:r>
              <a:rPr lang="en-US" sz="1800" dirty="0" err="1">
                <a:effectLst/>
                <a:latin typeface="Calibri" panose="020F0502020204030204" pitchFamily="34" charset="0"/>
                <a:ea typeface="Calibri" panose="020F0502020204030204" pitchFamily="34" charset="0"/>
                <a:cs typeface="Calibri" panose="020F0502020204030204" pitchFamily="34" charset="0"/>
              </a:rPr>
              <a:t>Atkison</a:t>
            </a:r>
            <a:r>
              <a:rPr lang="en-US" sz="1800" dirty="0">
                <a:effectLst/>
                <a:latin typeface="Calibri" panose="020F0502020204030204" pitchFamily="34" charset="0"/>
                <a:ea typeface="Calibri" panose="020F0502020204030204" pitchFamily="34" charset="0"/>
                <a:cs typeface="Calibri" panose="020F0502020204030204" pitchFamily="34" charset="0"/>
              </a:rPr>
              <a:t> I., Ferro M., Ludwig C.</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Continuous</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method</a:t>
            </a:r>
            <a:r>
              <a:rPr lang="ro-RO" sz="1800" i="1" dirty="0">
                <a:effectLst/>
                <a:latin typeface="Calibri" panose="020F0502020204030204" pitchFamily="34" charset="0"/>
                <a:ea typeface="Calibri" panose="020F0502020204030204" pitchFamily="34" charset="0"/>
                <a:cs typeface="Calibri" panose="020F0502020204030204" pitchFamily="34" charset="0"/>
              </a:rPr>
              <a:t> for </a:t>
            </a:r>
            <a:r>
              <a:rPr lang="ro-RO" sz="1800" i="1" dirty="0" err="1">
                <a:effectLst/>
                <a:latin typeface="Calibri" panose="020F0502020204030204" pitchFamily="34" charset="0"/>
                <a:ea typeface="Calibri" panose="020F0502020204030204" pitchFamily="34" charset="0"/>
                <a:cs typeface="Calibri" panose="020F0502020204030204" pitchFamily="34" charset="0"/>
              </a:rPr>
              <a:t>the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preparation</a:t>
            </a:r>
            <a:r>
              <a:rPr lang="ro-RO" sz="1800" i="1" dirty="0">
                <a:effectLst/>
                <a:latin typeface="Calibri" panose="020F0502020204030204" pitchFamily="34" charset="0"/>
                <a:ea typeface="Calibri" panose="020F0502020204030204" pitchFamily="34" charset="0"/>
                <a:cs typeface="Calibri" panose="020F0502020204030204" pitchFamily="34" charset="0"/>
              </a:rPr>
              <a:t> of carbon-</a:t>
            </a:r>
            <a:r>
              <a:rPr lang="ro-RO" sz="1800" i="1" dirty="0" err="1">
                <a:effectLst/>
                <a:latin typeface="Calibri" panose="020F0502020204030204" pitchFamily="34" charset="0"/>
                <a:ea typeface="Calibri" panose="020F0502020204030204" pitchFamily="34" charset="0"/>
                <a:cs typeface="Calibri" panose="020F0502020204030204" pitchFamily="34" charset="0"/>
              </a:rPr>
              <a:t>supported</a:t>
            </a:r>
            <a:r>
              <a:rPr lang="ro-RO" sz="1800" i="1" dirty="0">
                <a:effectLst/>
                <a:latin typeface="Calibri" panose="020F0502020204030204" pitchFamily="34" charset="0"/>
                <a:ea typeface="Calibri" panose="020F0502020204030204" pitchFamily="34" charset="0"/>
                <a:cs typeface="Calibri" panose="020F0502020204030204" pitchFamily="34" charset="0"/>
              </a:rPr>
              <a:t> metal </a:t>
            </a:r>
            <a:r>
              <a:rPr lang="ro-RO" sz="1800" i="1" dirty="0" err="1">
                <a:effectLst/>
                <a:latin typeface="Calibri" panose="020F0502020204030204" pitchFamily="34" charset="0"/>
                <a:ea typeface="Calibri" panose="020F0502020204030204" pitchFamily="34" charset="0"/>
                <a:cs typeface="Calibri" panose="020F0502020204030204" pitchFamily="34" charset="0"/>
              </a:rPr>
              <a:t>oxide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composite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materials</a:t>
            </a:r>
            <a:r>
              <a:rPr lang="ro-RO" sz="1800" dirty="0">
                <a:effectLst/>
                <a:latin typeface="Calibri" panose="020F0502020204030204" pitchFamily="34" charset="0"/>
                <a:ea typeface="Calibri" panose="020F0502020204030204" pitchFamily="34" charset="0"/>
                <a:cs typeface="Calibri" panose="020F0502020204030204" pitchFamily="34" charset="0"/>
              </a:rPr>
              <a:t>, XVIII </a:t>
            </a:r>
            <a:r>
              <a:rPr lang="ro-RO" sz="1800" dirty="0" err="1">
                <a:effectLst/>
                <a:latin typeface="Calibri" panose="020F0502020204030204" pitchFamily="34" charset="0"/>
                <a:ea typeface="Calibri" panose="020F0502020204030204" pitchFamily="34" charset="0"/>
                <a:cs typeface="Calibri" panose="020F0502020204030204" pitchFamily="34" charset="0"/>
              </a:rPr>
              <a:t>EcerS</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&amp; </a:t>
            </a:r>
            <a:r>
              <a:rPr lang="ro-RO" sz="1800" dirty="0" err="1">
                <a:effectLst/>
                <a:latin typeface="Calibri" panose="020F0502020204030204" pitchFamily="34" charset="0"/>
                <a:ea typeface="Calibri" panose="020F0502020204030204" pitchFamily="34" charset="0"/>
                <a:cs typeface="Calibri" panose="020F0502020204030204" pitchFamily="34" charset="0"/>
              </a:rPr>
              <a:t>Exhibition</a:t>
            </a:r>
            <a:r>
              <a:rPr lang="ro-RO" sz="1800" dirty="0">
                <a:effectLst/>
                <a:latin typeface="Calibri" panose="020F0502020204030204" pitchFamily="34" charset="0"/>
                <a:ea typeface="Calibri" panose="020F0502020204030204" pitchFamily="34" charset="0"/>
                <a:cs typeface="Calibri" panose="020F0502020204030204" pitchFamily="34" charset="0"/>
              </a:rPr>
              <a:t>, 2-6 </a:t>
            </a:r>
            <a:r>
              <a:rPr lang="ro-RO" sz="1800" dirty="0" err="1">
                <a:effectLst/>
                <a:latin typeface="Calibri" panose="020F0502020204030204" pitchFamily="34" charset="0"/>
                <a:ea typeface="Calibri" panose="020F0502020204030204" pitchFamily="34" charset="0"/>
                <a:cs typeface="Calibri" panose="020F0502020204030204" pitchFamily="34" charset="0"/>
              </a:rPr>
              <a:t>July</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Lyon, Franța, </a:t>
            </a:r>
            <a:r>
              <a:rPr lang="ro-RO" sz="1800" b="1" i="1" u="sng" dirty="0">
                <a:effectLst/>
                <a:latin typeface="Calibri" panose="020F0502020204030204" pitchFamily="34" charset="0"/>
                <a:ea typeface="Calibri" panose="020F0502020204030204" pitchFamily="34" charset="0"/>
                <a:cs typeface="Calibri" panose="020F0502020204030204" pitchFamily="34" charset="0"/>
              </a:rPr>
              <a:t>Oral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presentation</a:t>
            </a:r>
            <a:r>
              <a:rPr lang="ro-RO" sz="1800" b="1" dirty="0">
                <a:effectLst/>
                <a:latin typeface="Calibri" panose="020F0502020204030204" pitchFamily="34" charset="0"/>
                <a:ea typeface="Calibri" panose="020F0502020204030204" pitchFamily="34" charset="0"/>
                <a:cs typeface="Calibri" panose="020F0502020204030204" pitchFamily="34" charset="0"/>
              </a:rPr>
              <a:t>.</a:t>
            </a:r>
            <a:r>
              <a:rPr lang="ro-RO"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startAt="9"/>
            </a:pPr>
            <a:r>
              <a:rPr lang="ro-RO" sz="1800" dirty="0">
                <a:effectLst/>
                <a:latin typeface="Calibri" panose="020F0502020204030204" pitchFamily="34" charset="0"/>
                <a:ea typeface="Calibri" panose="020F0502020204030204" pitchFamily="34" charset="0"/>
                <a:cs typeface="Calibri" panose="020F0502020204030204" pitchFamily="34" charset="0"/>
              </a:rPr>
              <a:t>Licu, M. C., Stoian, G., Toma, E., Maxim, F., </a:t>
            </a:r>
            <a:r>
              <a:rPr lang="ro-RO" sz="1800" i="1" dirty="0" err="1">
                <a:effectLst/>
                <a:latin typeface="Calibri" panose="020F0502020204030204" pitchFamily="34" charset="0"/>
                <a:ea typeface="Calibri" panose="020F0502020204030204" pitchFamily="34" charset="0"/>
                <a:cs typeface="Calibri" panose="020F0502020204030204" pitchFamily="34" charset="0"/>
              </a:rPr>
              <a:t>Heat</a:t>
            </a:r>
            <a:r>
              <a:rPr lang="ro-RO" sz="1800" i="1" dirty="0">
                <a:effectLst/>
                <a:latin typeface="Calibri" panose="020F0502020204030204" pitchFamily="34" charset="0"/>
                <a:ea typeface="Calibri" panose="020F0502020204030204" pitchFamily="34" charset="0"/>
                <a:cs typeface="Calibri" panose="020F0502020204030204" pitchFamily="34" charset="0"/>
              </a:rPr>
              <a:t> transfer in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reactor</a:t>
            </a:r>
            <a:r>
              <a:rPr lang="ro-RO" sz="1800" dirty="0">
                <a:effectLst/>
                <a:latin typeface="Calibri" panose="020F0502020204030204" pitchFamily="34" charset="0"/>
                <a:ea typeface="Calibri" panose="020F0502020204030204" pitchFamily="34" charset="0"/>
                <a:cs typeface="Calibri" panose="020F0502020204030204" pitchFamily="34" charset="0"/>
              </a:rPr>
              <a:t>, 8th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Solvothermal</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and</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Hydrothermal</a:t>
            </a:r>
            <a:r>
              <a:rPr lang="ro-RO" sz="1800" dirty="0">
                <a:effectLst/>
                <a:latin typeface="Calibri" panose="020F0502020204030204" pitchFamily="34" charset="0"/>
                <a:ea typeface="Calibri" panose="020F0502020204030204" pitchFamily="34" charset="0"/>
                <a:cs typeface="Calibri" panose="020F0502020204030204" pitchFamily="34" charset="0"/>
              </a:rPr>
              <a:t> Association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september</a:t>
            </a:r>
            <a:r>
              <a:rPr lang="ro-RO" sz="1800" dirty="0">
                <a:effectLst/>
                <a:latin typeface="Calibri" panose="020F0502020204030204" pitchFamily="34" charset="0"/>
                <a:ea typeface="Calibri" panose="020F0502020204030204" pitchFamily="34" charset="0"/>
                <a:cs typeface="Calibri" panose="020F0502020204030204" pitchFamily="34" charset="0"/>
              </a:rPr>
              <a:t> 10-13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Valladolid</a:t>
            </a:r>
            <a:r>
              <a:rPr lang="ro-RO" sz="1800" dirty="0">
                <a:effectLst/>
                <a:latin typeface="Calibri" panose="020F0502020204030204" pitchFamily="34" charset="0"/>
                <a:ea typeface="Calibri" panose="020F0502020204030204" pitchFamily="34" charset="0"/>
                <a:cs typeface="Calibri" panose="020F0502020204030204" pitchFamily="34" charset="0"/>
              </a:rPr>
              <a:t>, Spain, </a:t>
            </a:r>
            <a:r>
              <a:rPr lang="ro-RO" sz="1800" b="1" i="1" u="sng" dirty="0">
                <a:effectLst/>
                <a:latin typeface="Calibri" panose="020F0502020204030204" pitchFamily="34" charset="0"/>
                <a:ea typeface="Calibri" panose="020F0502020204030204" pitchFamily="34" charset="0"/>
                <a:cs typeface="Calibri" panose="020F0502020204030204" pitchFamily="34" charset="0"/>
              </a:rPr>
              <a:t>Oral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presentation</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startAt="9"/>
            </a:pPr>
            <a:r>
              <a:rPr lang="ro-RO" sz="1800" dirty="0">
                <a:effectLst/>
                <a:latin typeface="Calibri" panose="020F0502020204030204" pitchFamily="34" charset="0"/>
                <a:ea typeface="Calibri" panose="020F0502020204030204" pitchFamily="34" charset="0"/>
                <a:cs typeface="Calibri" panose="020F0502020204030204" pitchFamily="34" charset="0"/>
              </a:rPr>
              <a:t>Stoian, </a:t>
            </a:r>
            <a:r>
              <a:rPr lang="ro-RO" sz="1800" dirty="0" err="1">
                <a:effectLst/>
                <a:latin typeface="Calibri" panose="020F0502020204030204" pitchFamily="34" charset="0"/>
                <a:ea typeface="Calibri" panose="020F0502020204030204" pitchFamily="34" charset="0"/>
                <a:cs typeface="Calibri" panose="020F0502020204030204" pitchFamily="34" charset="0"/>
              </a:rPr>
              <a:t>G.S</a:t>
            </a:r>
            <a:r>
              <a:rPr lang="ro-RO" sz="1800" dirty="0">
                <a:effectLst/>
                <a:latin typeface="Calibri" panose="020F0502020204030204" pitchFamily="34" charset="0"/>
                <a:ea typeface="Calibri" panose="020F0502020204030204" pitchFamily="34" charset="0"/>
                <a:cs typeface="Calibri" panose="020F0502020204030204" pitchFamily="34" charset="0"/>
              </a:rPr>
              <a:t>., Toma, </a:t>
            </a:r>
            <a:r>
              <a:rPr lang="ro-RO" sz="1800" dirty="0" err="1">
                <a:effectLst/>
                <a:latin typeface="Calibri" panose="020F0502020204030204" pitchFamily="34" charset="0"/>
                <a:ea typeface="Calibri" panose="020F0502020204030204" pitchFamily="34" charset="0"/>
                <a:cs typeface="Calibri" panose="020F0502020204030204" pitchFamily="34" charset="0"/>
              </a:rPr>
              <a:t>E.E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u="sng" dirty="0">
                <a:effectLst/>
                <a:latin typeface="Calibri" panose="020F0502020204030204" pitchFamily="34" charset="0"/>
                <a:ea typeface="Calibri" panose="020F0502020204030204" pitchFamily="34" charset="0"/>
                <a:cs typeface="Calibri" panose="020F0502020204030204" pitchFamily="34" charset="0"/>
              </a:rPr>
              <a:t>Maxim, F</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sz="1800" i="1" dirty="0">
                <a:effectLst/>
                <a:latin typeface="Calibri" panose="020F0502020204030204" pitchFamily="34" charset="0"/>
                <a:ea typeface="Calibri" panose="020F0502020204030204" pitchFamily="34" charset="0"/>
                <a:cs typeface="Calibri" panose="020F0502020204030204" pitchFamily="34" charset="0"/>
              </a:rPr>
              <a:t> of zinc </a:t>
            </a:r>
            <a:r>
              <a:rPr lang="ro-RO" sz="1800" i="1" dirty="0" err="1">
                <a:effectLst/>
                <a:latin typeface="Calibri" panose="020F0502020204030204" pitchFamily="34" charset="0"/>
                <a:ea typeface="Calibri" panose="020F0502020204030204" pitchFamily="34" charset="0"/>
                <a:cs typeface="Calibri" panose="020F0502020204030204" pitchFamily="34" charset="0"/>
              </a:rPr>
              <a:t>oxide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nanoparticles</a:t>
            </a:r>
            <a:r>
              <a:rPr lang="ro-RO" sz="1800" i="1" dirty="0">
                <a:effectLst/>
                <a:latin typeface="Calibri" panose="020F0502020204030204" pitchFamily="34" charset="0"/>
                <a:ea typeface="Calibri" panose="020F0502020204030204" pitchFamily="34" charset="0"/>
                <a:cs typeface="Calibri" panose="020F0502020204030204" pitchFamily="34" charset="0"/>
              </a:rPr>
              <a:t> on carbon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support</a:t>
            </a:r>
            <a:r>
              <a:rPr lang="ro-RO" sz="1800" dirty="0">
                <a:effectLst/>
                <a:latin typeface="Calibri" panose="020F0502020204030204" pitchFamily="34" charset="0"/>
                <a:ea typeface="Calibri" panose="020F0502020204030204" pitchFamily="34" charset="0"/>
                <a:cs typeface="Calibri" panose="020F0502020204030204" pitchFamily="34" charset="0"/>
              </a:rPr>
              <a:t>, 8th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Solvothermal</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and</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Hydrothermal</a:t>
            </a:r>
            <a:r>
              <a:rPr lang="ro-RO" sz="1800" dirty="0">
                <a:effectLst/>
                <a:latin typeface="Calibri" panose="020F0502020204030204" pitchFamily="34" charset="0"/>
                <a:ea typeface="Calibri" panose="020F0502020204030204" pitchFamily="34" charset="0"/>
                <a:cs typeface="Calibri" panose="020F0502020204030204" pitchFamily="34" charset="0"/>
              </a:rPr>
              <a:t> Association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september</a:t>
            </a:r>
            <a:r>
              <a:rPr lang="ro-RO" sz="1800" dirty="0">
                <a:effectLst/>
                <a:latin typeface="Calibri" panose="020F0502020204030204" pitchFamily="34" charset="0"/>
                <a:ea typeface="Calibri" panose="020F0502020204030204" pitchFamily="34" charset="0"/>
                <a:cs typeface="Calibri" panose="020F0502020204030204" pitchFamily="34" charset="0"/>
              </a:rPr>
              <a:t> 10-13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Valladolid</a:t>
            </a:r>
            <a:r>
              <a:rPr lang="ro-RO" sz="1800" dirty="0">
                <a:effectLst/>
                <a:latin typeface="Calibri" panose="020F0502020204030204" pitchFamily="34" charset="0"/>
                <a:ea typeface="Calibri" panose="020F0502020204030204" pitchFamily="34" charset="0"/>
                <a:cs typeface="Calibri" panose="020F0502020204030204" pitchFamily="34" charset="0"/>
              </a:rPr>
              <a:t>, Spain, </a:t>
            </a:r>
            <a:r>
              <a:rPr lang="ro-RO" sz="1800" b="1" i="1" u="sng" dirty="0">
                <a:effectLst/>
                <a:latin typeface="Calibri" panose="020F0502020204030204" pitchFamily="34" charset="0"/>
                <a:ea typeface="Calibri" panose="020F0502020204030204" pitchFamily="34" charset="0"/>
                <a:cs typeface="Calibri" panose="020F0502020204030204" pitchFamily="34" charset="0"/>
              </a:rPr>
              <a:t>Oral </a:t>
            </a:r>
            <a:r>
              <a:rPr lang="ro-RO" sz="1800" b="1" i="1" u="sng" dirty="0" err="1">
                <a:effectLst/>
                <a:latin typeface="Calibri" panose="020F0502020204030204" pitchFamily="34" charset="0"/>
                <a:ea typeface="Calibri" panose="020F0502020204030204" pitchFamily="34" charset="0"/>
                <a:cs typeface="Calibri" panose="020F0502020204030204" pitchFamily="34" charset="0"/>
              </a:rPr>
              <a:t>presentation</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1000"/>
              </a:spcAft>
              <a:buFont typeface="+mj-lt"/>
              <a:buAutoNum type="arabicPeriod" startAt="9"/>
            </a:pPr>
            <a:r>
              <a:rPr lang="ro-RO" sz="1800" dirty="0">
                <a:effectLst/>
                <a:latin typeface="Calibri" panose="020F0502020204030204" pitchFamily="34" charset="0"/>
                <a:ea typeface="Calibri" panose="020F0502020204030204" pitchFamily="34" charset="0"/>
                <a:cs typeface="Calibri" panose="020F0502020204030204" pitchFamily="34" charset="0"/>
              </a:rPr>
              <a:t>Licu M. C., Stoian G. Ş., Toma E. E., Maxim F., </a:t>
            </a:r>
            <a:r>
              <a:rPr lang="ro-RO" sz="1800" i="1" dirty="0" err="1">
                <a:effectLst/>
                <a:latin typeface="Calibri" panose="020F0502020204030204" pitchFamily="34" charset="0"/>
                <a:ea typeface="Calibri" panose="020F0502020204030204" pitchFamily="34" charset="0"/>
                <a:cs typeface="Calibri" panose="020F0502020204030204" pitchFamily="34" charset="0"/>
              </a:rPr>
              <a:t>Study</a:t>
            </a:r>
            <a:r>
              <a:rPr lang="ro-RO" sz="1800" i="1" dirty="0">
                <a:effectLst/>
                <a:latin typeface="Calibri" panose="020F0502020204030204" pitchFamily="34" charset="0"/>
                <a:ea typeface="Calibri" panose="020F0502020204030204" pitchFamily="34" charset="0"/>
                <a:cs typeface="Calibri" panose="020F0502020204030204" pitchFamily="34" charset="0"/>
              </a:rPr>
              <a:t> of </a:t>
            </a:r>
            <a:r>
              <a:rPr lang="ro-RO" sz="1800" i="1" dirty="0" err="1">
                <a:effectLst/>
                <a:latin typeface="Calibri" panose="020F0502020204030204" pitchFamily="34" charset="0"/>
                <a:ea typeface="Calibri" panose="020F0502020204030204" pitchFamily="34" charset="0"/>
                <a:cs typeface="Calibri" panose="020F0502020204030204" pitchFamily="34" charset="0"/>
              </a:rPr>
              <a:t>the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heat</a:t>
            </a:r>
            <a:r>
              <a:rPr lang="ro-RO" sz="1800" i="1" dirty="0">
                <a:effectLst/>
                <a:latin typeface="Calibri" panose="020F0502020204030204" pitchFamily="34" charset="0"/>
                <a:ea typeface="Calibri" panose="020F0502020204030204" pitchFamily="34" charset="0"/>
                <a:cs typeface="Calibri" panose="020F0502020204030204" pitchFamily="34" charset="0"/>
              </a:rPr>
              <a:t> transfer </a:t>
            </a:r>
            <a:r>
              <a:rPr lang="ro-RO" sz="1800" i="1" dirty="0" err="1">
                <a:effectLst/>
                <a:latin typeface="Calibri" panose="020F0502020204030204" pitchFamily="34" charset="0"/>
                <a:ea typeface="Calibri" panose="020F0502020204030204" pitchFamily="34" charset="0"/>
                <a:cs typeface="Calibri" panose="020F0502020204030204" pitchFamily="34" charset="0"/>
              </a:rPr>
              <a:t>to</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water</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during</a:t>
            </a:r>
            <a:r>
              <a:rPr lang="ro-RO" sz="1800" i="1" dirty="0">
                <a:effectLst/>
                <a:latin typeface="Calibri" panose="020F0502020204030204" pitchFamily="34" charset="0"/>
                <a:ea typeface="Calibri" panose="020F0502020204030204" pitchFamily="34" charset="0"/>
                <a:cs typeface="Calibri" panose="020F0502020204030204" pitchFamily="34" charset="0"/>
              </a:rPr>
              <a:t> pseudo-</a:t>
            </a:r>
            <a:r>
              <a:rPr lang="ro-RO" sz="1800" i="1" dirty="0" err="1">
                <a:effectLst/>
                <a:latin typeface="Calibri" panose="020F0502020204030204" pitchFamily="34" charset="0"/>
                <a:ea typeface="Calibri" panose="020F0502020204030204" pitchFamily="34" charset="0"/>
                <a:cs typeface="Calibri" panose="020F0502020204030204" pitchFamily="34" charset="0"/>
              </a:rPr>
              <a:t>boiling</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phase</a:t>
            </a:r>
            <a:r>
              <a:rPr lang="ro-RO"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err="1">
                <a:effectLst/>
                <a:latin typeface="Calibri" panose="020F0502020204030204" pitchFamily="34" charset="0"/>
                <a:ea typeface="Calibri" panose="020F0502020204030204" pitchFamily="34" charset="0"/>
                <a:cs typeface="Calibri" panose="020F0502020204030204" pitchFamily="34" charset="0"/>
              </a:rPr>
              <a:t>transition</a:t>
            </a:r>
            <a:r>
              <a:rPr lang="ro-RO" sz="1800" dirty="0">
                <a:effectLst/>
                <a:latin typeface="Calibri" panose="020F0502020204030204" pitchFamily="34" charset="0"/>
                <a:ea typeface="Calibri" panose="020F0502020204030204" pitchFamily="34" charset="0"/>
                <a:cs typeface="Calibri" panose="020F0502020204030204" pitchFamily="34" charset="0"/>
              </a:rPr>
              <a:t>, International </a:t>
            </a:r>
            <a:r>
              <a:rPr lang="ro-RO" sz="1800" dirty="0" err="1">
                <a:effectLst/>
                <a:latin typeface="Calibri" panose="020F0502020204030204" pitchFamily="34" charset="0"/>
                <a:ea typeface="Calibri" panose="020F0502020204030204" pitchFamily="34" charset="0"/>
                <a:cs typeface="Calibri" panose="020F0502020204030204" pitchFamily="34" charset="0"/>
              </a:rPr>
              <a:t>Conference</a:t>
            </a:r>
            <a:r>
              <a:rPr lang="ro-RO" sz="1800" dirty="0">
                <a:effectLst/>
                <a:latin typeface="Calibri" panose="020F0502020204030204" pitchFamily="34" charset="0"/>
                <a:ea typeface="Calibri" panose="020F0502020204030204" pitchFamily="34" charset="0"/>
                <a:cs typeface="Calibri" panose="020F0502020204030204" pitchFamily="34" charset="0"/>
              </a:rPr>
              <a:t> of </a:t>
            </a:r>
            <a:r>
              <a:rPr lang="ro-RO" sz="1800" dirty="0" err="1">
                <a:effectLst/>
                <a:latin typeface="Calibri" panose="020F0502020204030204" pitchFamily="34" charset="0"/>
                <a:ea typeface="Calibri" panose="020F0502020204030204" pitchFamily="34" charset="0"/>
                <a:cs typeface="Calibri" panose="020F0502020204030204" pitchFamily="34" charset="0"/>
              </a:rPr>
              <a:t>Physical</a:t>
            </a:r>
            <a:r>
              <a:rPr lang="ro-RO" sz="1800"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edition</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September</a:t>
            </a:r>
            <a:r>
              <a:rPr lang="ro-RO" sz="1800" dirty="0">
                <a:effectLst/>
                <a:latin typeface="Calibri" panose="020F0502020204030204" pitchFamily="34" charset="0"/>
                <a:ea typeface="Calibri" panose="020F0502020204030204" pitchFamily="34" charset="0"/>
                <a:cs typeface="Calibri" panose="020F0502020204030204" pitchFamily="34" charset="0"/>
              </a:rPr>
              <a:t> 25-27, </a:t>
            </a:r>
            <a:r>
              <a:rPr lang="ro-RO" sz="1800" b="1" dirty="0">
                <a:effectLst/>
                <a:latin typeface="Calibri" panose="020F0502020204030204" pitchFamily="34" charset="0"/>
                <a:ea typeface="Calibri" panose="020F0502020204030204" pitchFamily="34" charset="0"/>
                <a:cs typeface="Calibri" panose="020F0502020204030204" pitchFamily="34" charset="0"/>
              </a:rPr>
              <a:t>2023</a:t>
            </a:r>
            <a:r>
              <a:rPr lang="ro-RO"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err="1">
                <a:effectLst/>
                <a:latin typeface="Calibri" panose="020F0502020204030204" pitchFamily="34" charset="0"/>
                <a:ea typeface="Calibri" panose="020F0502020204030204" pitchFamily="34" charset="0"/>
                <a:cs typeface="Calibri" panose="020F0502020204030204" pitchFamily="34" charset="0"/>
              </a:rPr>
              <a:t>Bucharest</a:t>
            </a:r>
            <a:r>
              <a:rPr lang="ro-RO" sz="1800" dirty="0">
                <a:effectLst/>
                <a:latin typeface="Calibri" panose="020F0502020204030204" pitchFamily="34" charset="0"/>
                <a:ea typeface="Calibri" panose="020F0502020204030204" pitchFamily="34" charset="0"/>
                <a:cs typeface="Calibri" panose="020F0502020204030204" pitchFamily="34" charset="0"/>
              </a:rPr>
              <a:t>, Romania,</a:t>
            </a:r>
            <a:r>
              <a:rPr lang="ro-RO" sz="1800"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buFont typeface="+mj-lt"/>
              <a:buAutoNum type="arabicPeriod" startAt="5"/>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38D969DA-77E0-3E05-6B71-1AAFBF96F638}"/>
              </a:ext>
            </a:extLst>
          </p:cNvPr>
          <p:cNvSpPr>
            <a:spLocks noGrp="1"/>
          </p:cNvSpPr>
          <p:nvPr>
            <p:ph type="title"/>
          </p:nvPr>
        </p:nvSpPr>
        <p:spPr>
          <a:xfrm>
            <a:off x="1735664" y="228605"/>
            <a:ext cx="8229600" cy="868363"/>
          </a:xfrm>
        </p:spPr>
        <p:txBody>
          <a:bodyPr>
            <a:normAutofit/>
          </a:bodyPr>
          <a:lstStyle/>
          <a:p>
            <a:pPr algn="l"/>
            <a:r>
              <a:rPr lang="en-US" sz="3200" dirty="0" err="1"/>
              <a:t>Diseminarea</a:t>
            </a:r>
            <a:r>
              <a:rPr lang="en-US" sz="3200" dirty="0"/>
              <a:t> </a:t>
            </a:r>
            <a:r>
              <a:rPr lang="en-US" sz="3200" dirty="0" err="1"/>
              <a:t>rezultatelor</a:t>
            </a:r>
            <a:r>
              <a:rPr lang="en-US" sz="3200" dirty="0"/>
              <a:t> (</a:t>
            </a:r>
            <a:r>
              <a:rPr lang="en-US" sz="3200" dirty="0" err="1"/>
              <a:t>Conferinte</a:t>
            </a:r>
            <a:r>
              <a:rPr lang="en-US" sz="3200" dirty="0"/>
              <a:t>)</a:t>
            </a:r>
          </a:p>
        </p:txBody>
      </p:sp>
      <p:pic>
        <p:nvPicPr>
          <p:cNvPr id="7" name="Picture 6" descr="LogoAPASUPER_FM090621.png">
            <a:extLst>
              <a:ext uri="{FF2B5EF4-FFF2-40B4-BE49-F238E27FC236}">
                <a16:creationId xmlns:a16="http://schemas.microsoft.com/office/drawing/2014/main" id="{D43242DA-DDB6-C496-E062-67E8A2B1D179}"/>
              </a:ext>
            </a:extLst>
          </p:cNvPr>
          <p:cNvPicPr>
            <a:picLocks noChangeAspect="1"/>
          </p:cNvPicPr>
          <p:nvPr/>
        </p:nvPicPr>
        <p:blipFill>
          <a:blip r:embed="rId2" cstate="print"/>
          <a:stretch>
            <a:fillRect/>
          </a:stretch>
        </p:blipFill>
        <p:spPr>
          <a:xfrm>
            <a:off x="8782698" y="42243"/>
            <a:ext cx="1874291" cy="979137"/>
          </a:xfrm>
          <a:prstGeom prst="rect">
            <a:avLst/>
          </a:prstGeom>
        </p:spPr>
      </p:pic>
    </p:spTree>
    <p:extLst>
      <p:ext uri="{BB962C8B-B14F-4D97-AF65-F5344CB8AC3E}">
        <p14:creationId xmlns:p14="http://schemas.microsoft.com/office/powerpoint/2010/main" val="27550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64" y="228605"/>
            <a:ext cx="8229600" cy="868363"/>
          </a:xfrm>
        </p:spPr>
        <p:txBody>
          <a:bodyPr>
            <a:normAutofit/>
          </a:bodyPr>
          <a:lstStyle/>
          <a:p>
            <a:pPr algn="l"/>
            <a:r>
              <a:rPr lang="en-US" sz="3200" dirty="0" err="1"/>
              <a:t>Diseminarea</a:t>
            </a:r>
            <a:r>
              <a:rPr lang="en-US" sz="3200" dirty="0"/>
              <a:t> </a:t>
            </a:r>
            <a:r>
              <a:rPr lang="en-US" sz="3200" dirty="0" err="1"/>
              <a:t>rezultatelor</a:t>
            </a:r>
            <a:r>
              <a:rPr lang="en-US" sz="3200" dirty="0"/>
              <a:t> (</a:t>
            </a:r>
            <a:r>
              <a:rPr lang="en-US" sz="3200" dirty="0" err="1"/>
              <a:t>Conferinte</a:t>
            </a:r>
            <a:r>
              <a:rPr lang="en-US" sz="3200" dirty="0"/>
              <a:t>)</a:t>
            </a:r>
          </a:p>
        </p:txBody>
      </p:sp>
      <p:pic>
        <p:nvPicPr>
          <p:cNvPr id="4" name="Picture 3" descr="LogoAPASUPER_FM090621.png"/>
          <p:cNvPicPr>
            <a:picLocks noChangeAspect="1"/>
          </p:cNvPicPr>
          <p:nvPr/>
        </p:nvPicPr>
        <p:blipFill>
          <a:blip r:embed="rId3"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35200950-E40B-4466-8649-85DA00E5F0AA}"/>
              </a:ext>
            </a:extLst>
          </p:cNvPr>
          <p:cNvSpPr>
            <a:spLocks noGrp="1"/>
          </p:cNvSpPr>
          <p:nvPr>
            <p:ph type="sldNum" sz="quarter" idx="12"/>
          </p:nvPr>
        </p:nvSpPr>
        <p:spPr/>
        <p:txBody>
          <a:bodyPr/>
          <a:lstStyle/>
          <a:p>
            <a:fld id="{4FA1F649-E8C5-4AAF-91FF-62678AC0C0C0}" type="slidenum">
              <a:rPr lang="en-US" smtClean="0"/>
              <a:pPr/>
              <a:t>35</a:t>
            </a:fld>
            <a:endParaRPr lang="en-US"/>
          </a:p>
        </p:txBody>
      </p:sp>
      <p:sp>
        <p:nvSpPr>
          <p:cNvPr id="8" name="TextBox 7">
            <a:extLst>
              <a:ext uri="{FF2B5EF4-FFF2-40B4-BE49-F238E27FC236}">
                <a16:creationId xmlns:a16="http://schemas.microsoft.com/office/drawing/2014/main" id="{6CCCEDC1-B1D9-2503-BB83-5DDD9E8B382A}"/>
              </a:ext>
            </a:extLst>
          </p:cNvPr>
          <p:cNvSpPr txBox="1"/>
          <p:nvPr/>
        </p:nvSpPr>
        <p:spPr>
          <a:xfrm>
            <a:off x="914400" y="1387770"/>
            <a:ext cx="10363200" cy="5151154"/>
          </a:xfrm>
          <a:prstGeom prst="rect">
            <a:avLst/>
          </a:prstGeom>
          <a:noFill/>
        </p:spPr>
        <p:txBody>
          <a:bodyPr wrap="square">
            <a:spAutoFit/>
          </a:bodyPr>
          <a:lstStyle/>
          <a:p>
            <a:pPr marL="342900" marR="0" lvl="0" indent="-342900" algn="just">
              <a:lnSpc>
                <a:spcPct val="115000"/>
              </a:lnSpc>
              <a:spcBef>
                <a:spcPts val="0"/>
              </a:spcBef>
              <a:spcAft>
                <a:spcPts val="0"/>
              </a:spcAft>
              <a:buFont typeface="+mj-lt"/>
              <a:buAutoNum type="arabicPeriod" startAt="14"/>
            </a:pPr>
            <a:r>
              <a:rPr lang="ro-RO" dirty="0">
                <a:effectLst/>
                <a:latin typeface="Calibri" panose="020F0502020204030204" pitchFamily="34" charset="0"/>
                <a:ea typeface="Calibri" panose="020F0502020204030204" pitchFamily="34" charset="0"/>
                <a:cs typeface="Calibri" panose="020F0502020204030204" pitchFamily="34" charset="0"/>
              </a:rPr>
              <a:t>Stoian G., Toma E., </a:t>
            </a:r>
            <a:r>
              <a:rPr lang="ro-RO" dirty="0" err="1">
                <a:effectLst/>
                <a:latin typeface="Calibri" panose="020F0502020204030204" pitchFamily="34" charset="0"/>
                <a:ea typeface="Calibri" panose="020F0502020204030204" pitchFamily="34" charset="0"/>
                <a:cs typeface="Calibri" panose="020F0502020204030204" pitchFamily="34" charset="0"/>
              </a:rPr>
              <a:t>Sofronia</a:t>
            </a:r>
            <a:r>
              <a:rPr lang="ro-RO" dirty="0">
                <a:effectLst/>
                <a:latin typeface="Calibri" panose="020F0502020204030204" pitchFamily="34" charset="0"/>
                <a:ea typeface="Calibri" panose="020F0502020204030204" pitchFamily="34" charset="0"/>
                <a:cs typeface="Calibri" panose="020F0502020204030204" pitchFamily="34" charset="0"/>
              </a:rPr>
              <a:t> A., Tănăsescu S., Maxim F., </a:t>
            </a:r>
            <a:r>
              <a:rPr lang="ro-RO" i="1" dirty="0" err="1">
                <a:effectLst/>
                <a:latin typeface="Calibri" panose="020F0502020204030204" pitchFamily="34" charset="0"/>
                <a:ea typeface="Calibri" panose="020F0502020204030204" pitchFamily="34" charset="0"/>
                <a:cs typeface="Calibri" panose="020F0502020204030204" pitchFamily="34" charset="0"/>
              </a:rPr>
              <a:t>Thermodynamic</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characteristics</a:t>
            </a:r>
            <a:r>
              <a:rPr lang="ro-RO" i="1" dirty="0">
                <a:effectLst/>
                <a:latin typeface="Calibri" panose="020F0502020204030204" pitchFamily="34" charset="0"/>
                <a:ea typeface="Calibri" panose="020F0502020204030204" pitchFamily="34" charset="0"/>
                <a:cs typeface="Calibri" panose="020F0502020204030204" pitchFamily="34" charset="0"/>
              </a:rPr>
              <a:t> of </a:t>
            </a:r>
            <a:r>
              <a:rPr lang="ro-RO" i="1" dirty="0" err="1">
                <a:effectLst/>
                <a:latin typeface="Calibri" panose="020F0502020204030204" pitchFamily="34" charset="0"/>
                <a:ea typeface="Calibri" panose="020F0502020204030204" pitchFamily="34" charset="0"/>
                <a:cs typeface="Calibri" panose="020F0502020204030204" pitchFamily="34" charset="0"/>
              </a:rPr>
              <a:t>the</a:t>
            </a:r>
            <a:r>
              <a:rPr lang="ro-RO" i="1" dirty="0">
                <a:effectLst/>
                <a:latin typeface="Calibri" panose="020F0502020204030204" pitchFamily="34" charset="0"/>
                <a:ea typeface="Calibri" panose="020F0502020204030204" pitchFamily="34" charset="0"/>
                <a:cs typeface="Calibri" panose="020F0502020204030204" pitchFamily="34" charset="0"/>
              </a:rPr>
              <a:t> carbon-</a:t>
            </a:r>
            <a:r>
              <a:rPr lang="ro-RO" i="1" dirty="0" err="1">
                <a:effectLst/>
                <a:latin typeface="Calibri" panose="020F0502020204030204" pitchFamily="34" charset="0"/>
                <a:ea typeface="Calibri" panose="020F0502020204030204" pitchFamily="34" charset="0"/>
                <a:cs typeface="Calibri" panose="020F0502020204030204" pitchFamily="34" charset="0"/>
              </a:rPr>
              <a:t>supported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copper</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oxides</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obtained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by</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water</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approach</a:t>
            </a:r>
            <a:r>
              <a:rPr lang="ro-RO" dirty="0">
                <a:effectLst/>
                <a:latin typeface="Calibri" panose="020F0502020204030204" pitchFamily="34" charset="0"/>
                <a:ea typeface="Calibri" panose="020F0502020204030204" pitchFamily="34" charset="0"/>
                <a:cs typeface="Calibri" panose="020F0502020204030204" pitchFamily="34" charset="0"/>
              </a:rPr>
              <a:t>, International </a:t>
            </a:r>
            <a:r>
              <a:rPr lang="ro-RO" dirty="0" err="1">
                <a:effectLst/>
                <a:latin typeface="Calibri" panose="020F0502020204030204" pitchFamily="34" charset="0"/>
                <a:ea typeface="Calibri" panose="020F0502020204030204" pitchFamily="34" charset="0"/>
                <a:cs typeface="Calibri" panose="020F0502020204030204" pitchFamily="34" charset="0"/>
              </a:rPr>
              <a:t>Conference</a:t>
            </a:r>
            <a:r>
              <a:rPr lang="ro-RO" dirty="0">
                <a:effectLst/>
                <a:latin typeface="Calibri" panose="020F0502020204030204" pitchFamily="34" charset="0"/>
                <a:ea typeface="Calibri" panose="020F0502020204030204" pitchFamily="34" charset="0"/>
                <a:cs typeface="Calibri" panose="020F0502020204030204" pitchFamily="34" charset="0"/>
              </a:rPr>
              <a:t> of </a:t>
            </a:r>
            <a:r>
              <a:rPr lang="ro-RO" dirty="0" err="1">
                <a:effectLst/>
                <a:latin typeface="Calibri" panose="020F0502020204030204" pitchFamily="34" charset="0"/>
                <a:ea typeface="Calibri" panose="020F0502020204030204" pitchFamily="34" charset="0"/>
                <a:cs typeface="Calibri" panose="020F0502020204030204" pitchFamily="34" charset="0"/>
              </a:rPr>
              <a:t>Physical</a:t>
            </a:r>
            <a:r>
              <a:rPr lang="ro-RO"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cs typeface="Calibri" panose="020F0502020204030204" pitchFamily="34" charset="0"/>
              </a:rPr>
              <a:t>th</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edition</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September</a:t>
            </a:r>
            <a:r>
              <a:rPr lang="ro-RO" dirty="0">
                <a:effectLst/>
                <a:latin typeface="Calibri" panose="020F0502020204030204" pitchFamily="34" charset="0"/>
                <a:ea typeface="Calibri" panose="020F0502020204030204" pitchFamily="34" charset="0"/>
                <a:cs typeface="Calibri" panose="020F0502020204030204" pitchFamily="34" charset="0"/>
              </a:rPr>
              <a:t> 25-27, </a:t>
            </a:r>
            <a:r>
              <a:rPr lang="ro-RO" b="1" dirty="0">
                <a:effectLst/>
                <a:latin typeface="Calibri" panose="020F0502020204030204" pitchFamily="34" charset="0"/>
                <a:ea typeface="Calibri" panose="020F0502020204030204" pitchFamily="34" charset="0"/>
                <a:cs typeface="Calibri" panose="020F0502020204030204" pitchFamily="34" charset="0"/>
              </a:rPr>
              <a:t>2023</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Bucharest</a:t>
            </a:r>
            <a:r>
              <a:rPr lang="ro-RO" dirty="0">
                <a:effectLst/>
                <a:latin typeface="Calibri" panose="020F0502020204030204" pitchFamily="34" charset="0"/>
                <a:ea typeface="Calibri" panose="020F0502020204030204" pitchFamily="34" charset="0"/>
                <a:cs typeface="Calibri" panose="020F0502020204030204" pitchFamily="34" charset="0"/>
              </a:rPr>
              <a:t>, Romania,</a:t>
            </a:r>
            <a:r>
              <a:rPr lang="ro-RO"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startAt="14"/>
            </a:pPr>
            <a:r>
              <a:rPr lang="ro-RO" dirty="0">
                <a:effectLst/>
                <a:latin typeface="Calibri" panose="020F0502020204030204" pitchFamily="34" charset="0"/>
                <a:ea typeface="Calibri" panose="020F0502020204030204" pitchFamily="34" charset="0"/>
                <a:cs typeface="Calibri" panose="020F0502020204030204" pitchFamily="34" charset="0"/>
              </a:rPr>
              <a:t>E. Toma, G. Stoian, A. </a:t>
            </a:r>
            <a:r>
              <a:rPr lang="ro-RO" dirty="0" err="1">
                <a:effectLst/>
                <a:latin typeface="Calibri" panose="020F0502020204030204" pitchFamily="34" charset="0"/>
                <a:ea typeface="Calibri" panose="020F0502020204030204" pitchFamily="34" charset="0"/>
                <a:cs typeface="Calibri" panose="020F0502020204030204" pitchFamily="34" charset="0"/>
              </a:rPr>
              <a:t>Sofronia</a:t>
            </a:r>
            <a:r>
              <a:rPr lang="ro-RO" dirty="0">
                <a:effectLst/>
                <a:latin typeface="Calibri" panose="020F0502020204030204" pitchFamily="34" charset="0"/>
                <a:ea typeface="Calibri" panose="020F0502020204030204" pitchFamily="34" charset="0"/>
                <a:cs typeface="Calibri" panose="020F0502020204030204" pitchFamily="34" charset="0"/>
              </a:rPr>
              <a:t>, S. Tănăsescu </a:t>
            </a:r>
            <a:r>
              <a:rPr lang="ro-RO" dirty="0" err="1">
                <a:effectLst/>
                <a:latin typeface="Calibri" panose="020F0502020204030204" pitchFamily="34" charset="0"/>
                <a:ea typeface="Calibri" panose="020F0502020204030204" pitchFamily="34" charset="0"/>
                <a:cs typeface="Calibri" panose="020F0502020204030204" pitchFamily="34" charset="0"/>
              </a:rPr>
              <a:t>and</a:t>
            </a:r>
            <a:r>
              <a:rPr lang="ro-RO" dirty="0">
                <a:effectLst/>
                <a:latin typeface="Calibri" panose="020F0502020204030204" pitchFamily="34" charset="0"/>
                <a:ea typeface="Calibri" panose="020F0502020204030204" pitchFamily="34" charset="0"/>
                <a:cs typeface="Calibri" panose="020F0502020204030204" pitchFamily="34" charset="0"/>
              </a:rPr>
              <a:t> F. Maxim, </a:t>
            </a:r>
            <a:r>
              <a:rPr lang="ro-RO" i="1" dirty="0" err="1">
                <a:effectLst/>
                <a:latin typeface="Calibri" panose="020F0502020204030204" pitchFamily="34" charset="0"/>
                <a:ea typeface="Calibri" panose="020F0502020204030204" pitchFamily="34" charset="0"/>
                <a:cs typeface="Calibri" panose="020F0502020204030204" pitchFamily="34" charset="0"/>
              </a:rPr>
              <a:t>Thermodynamic</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properties</a:t>
            </a:r>
            <a:r>
              <a:rPr lang="ro-RO" i="1" dirty="0">
                <a:effectLst/>
                <a:latin typeface="Calibri" panose="020F0502020204030204" pitchFamily="34" charset="0"/>
                <a:ea typeface="Calibri" panose="020F0502020204030204" pitchFamily="34" charset="0"/>
                <a:cs typeface="Calibri" panose="020F0502020204030204" pitchFamily="34" charset="0"/>
              </a:rPr>
              <a:t> of </a:t>
            </a:r>
            <a:r>
              <a:rPr lang="ro-RO" i="1" dirty="0" err="1">
                <a:effectLst/>
                <a:latin typeface="Calibri" panose="020F0502020204030204" pitchFamily="34" charset="0"/>
                <a:ea typeface="Calibri" panose="020F0502020204030204" pitchFamily="34" charset="0"/>
                <a:cs typeface="Calibri" panose="020F0502020204030204" pitchFamily="34" charset="0"/>
              </a:rPr>
              <a:t>the</a:t>
            </a:r>
            <a:r>
              <a:rPr lang="ro-RO" i="1" dirty="0">
                <a:effectLst/>
                <a:latin typeface="Calibri" panose="020F0502020204030204" pitchFamily="34" charset="0"/>
                <a:ea typeface="Calibri" panose="020F0502020204030204" pitchFamily="34" charset="0"/>
                <a:cs typeface="Calibri" panose="020F0502020204030204" pitchFamily="34" charset="0"/>
              </a:rPr>
              <a:t> carbon-</a:t>
            </a:r>
            <a:r>
              <a:rPr lang="ro-RO" i="1" dirty="0" err="1">
                <a:effectLst/>
                <a:latin typeface="Calibri" panose="020F0502020204030204" pitchFamily="34" charset="0"/>
                <a:ea typeface="Calibri" panose="020F0502020204030204" pitchFamily="34" charset="0"/>
                <a:cs typeface="Calibri" panose="020F0502020204030204" pitchFamily="34" charset="0"/>
              </a:rPr>
              <a:t>supported</a:t>
            </a:r>
            <a:r>
              <a:rPr lang="ro-RO" i="1" dirty="0">
                <a:effectLst/>
                <a:latin typeface="Calibri" panose="020F0502020204030204" pitchFamily="34" charset="0"/>
                <a:ea typeface="Calibri" panose="020F0502020204030204" pitchFamily="34" charset="0"/>
                <a:cs typeface="Calibri" panose="020F0502020204030204" pitchFamily="34" charset="0"/>
              </a:rPr>
              <a:t> zinc </a:t>
            </a:r>
            <a:r>
              <a:rPr lang="ro-RO" i="1" dirty="0" err="1">
                <a:effectLst/>
                <a:latin typeface="Calibri" panose="020F0502020204030204" pitchFamily="34" charset="0"/>
                <a:ea typeface="Calibri" panose="020F0502020204030204" pitchFamily="34" charset="0"/>
                <a:cs typeface="Calibri" panose="020F0502020204030204" pitchFamily="34" charset="0"/>
              </a:rPr>
              <a:t>oxide</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materials</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prepared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by</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water</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impregnation</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method</a:t>
            </a:r>
            <a:r>
              <a:rPr lang="ro-RO" dirty="0">
                <a:effectLst/>
                <a:latin typeface="Calibri" panose="020F0502020204030204" pitchFamily="34" charset="0"/>
                <a:ea typeface="Calibri" panose="020F0502020204030204" pitchFamily="34" charset="0"/>
                <a:cs typeface="Calibri" panose="020F0502020204030204" pitchFamily="34" charset="0"/>
              </a:rPr>
              <a:t>, International </a:t>
            </a:r>
            <a:r>
              <a:rPr lang="ro-RO" dirty="0" err="1">
                <a:effectLst/>
                <a:latin typeface="Calibri" panose="020F0502020204030204" pitchFamily="34" charset="0"/>
                <a:ea typeface="Calibri" panose="020F0502020204030204" pitchFamily="34" charset="0"/>
                <a:cs typeface="Calibri" panose="020F0502020204030204" pitchFamily="34" charset="0"/>
              </a:rPr>
              <a:t>Conference</a:t>
            </a:r>
            <a:r>
              <a:rPr lang="ro-RO" dirty="0">
                <a:effectLst/>
                <a:latin typeface="Calibri" panose="020F0502020204030204" pitchFamily="34" charset="0"/>
                <a:ea typeface="Calibri" panose="020F0502020204030204" pitchFamily="34" charset="0"/>
                <a:cs typeface="Calibri" panose="020F0502020204030204" pitchFamily="34" charset="0"/>
              </a:rPr>
              <a:t> of </a:t>
            </a:r>
            <a:r>
              <a:rPr lang="ro-RO" dirty="0" err="1">
                <a:effectLst/>
                <a:latin typeface="Calibri" panose="020F0502020204030204" pitchFamily="34" charset="0"/>
                <a:ea typeface="Calibri" panose="020F0502020204030204" pitchFamily="34" charset="0"/>
                <a:cs typeface="Calibri" panose="020F0502020204030204" pitchFamily="34" charset="0"/>
              </a:rPr>
              <a:t>Physical</a:t>
            </a:r>
            <a:r>
              <a:rPr lang="ro-RO"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cs typeface="Calibri" panose="020F0502020204030204" pitchFamily="34" charset="0"/>
              </a:rPr>
              <a:t>th</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edition</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September</a:t>
            </a:r>
            <a:r>
              <a:rPr lang="ro-RO" dirty="0">
                <a:effectLst/>
                <a:latin typeface="Calibri" panose="020F0502020204030204" pitchFamily="34" charset="0"/>
                <a:ea typeface="Calibri" panose="020F0502020204030204" pitchFamily="34" charset="0"/>
                <a:cs typeface="Calibri" panose="020F0502020204030204" pitchFamily="34" charset="0"/>
              </a:rPr>
              <a:t> 25-27, </a:t>
            </a:r>
            <a:r>
              <a:rPr lang="ro-RO" b="1" dirty="0">
                <a:effectLst/>
                <a:latin typeface="Calibri" panose="020F0502020204030204" pitchFamily="34" charset="0"/>
                <a:ea typeface="Calibri" panose="020F0502020204030204" pitchFamily="34" charset="0"/>
                <a:cs typeface="Calibri" panose="020F0502020204030204" pitchFamily="34" charset="0"/>
              </a:rPr>
              <a:t>2023</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Bucharest</a:t>
            </a:r>
            <a:r>
              <a:rPr lang="ro-RO" dirty="0">
                <a:effectLst/>
                <a:latin typeface="Calibri" panose="020F0502020204030204" pitchFamily="34" charset="0"/>
                <a:ea typeface="Calibri" panose="020F0502020204030204" pitchFamily="34" charset="0"/>
                <a:cs typeface="Calibri" panose="020F0502020204030204" pitchFamily="34" charset="0"/>
              </a:rPr>
              <a:t>, Romania,</a:t>
            </a:r>
            <a:r>
              <a:rPr lang="ro-RO"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1000"/>
              </a:spcAft>
              <a:buFont typeface="+mj-lt"/>
              <a:buAutoNum type="arabicPeriod" startAt="14"/>
            </a:pPr>
            <a:r>
              <a:rPr lang="ro-RO" dirty="0" err="1">
                <a:effectLst/>
                <a:latin typeface="Calibri" panose="020F0502020204030204" pitchFamily="34" charset="0"/>
                <a:ea typeface="Calibri" panose="020F0502020204030204" pitchFamily="34" charset="0"/>
                <a:cs typeface="Calibri" panose="020F0502020204030204" pitchFamily="34" charset="0"/>
              </a:rPr>
              <a:t>Sofronia</a:t>
            </a:r>
            <a:r>
              <a:rPr lang="ro-RO" dirty="0">
                <a:effectLst/>
                <a:latin typeface="Calibri" panose="020F0502020204030204" pitchFamily="34" charset="0"/>
                <a:ea typeface="Calibri" panose="020F0502020204030204" pitchFamily="34" charset="0"/>
                <a:cs typeface="Calibri" panose="020F0502020204030204" pitchFamily="34" charset="0"/>
              </a:rPr>
              <a:t> A., Toma E.-E., Stoian G.-Ş., Teodorescu F., Marinescu C., Tănăsescu S., Maxim F., </a:t>
            </a:r>
            <a:r>
              <a:rPr lang="ro-RO" i="1" dirty="0" err="1">
                <a:effectLst/>
                <a:latin typeface="Calibri" panose="020F0502020204030204" pitchFamily="34" charset="0"/>
                <a:ea typeface="Calibri" panose="020F0502020204030204" pitchFamily="34" charset="0"/>
                <a:cs typeface="Calibri" panose="020F0502020204030204" pitchFamily="34" charset="0"/>
              </a:rPr>
              <a:t>Thermodynamic</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properties</a:t>
            </a:r>
            <a:r>
              <a:rPr lang="ro-RO" i="1" dirty="0">
                <a:effectLst/>
                <a:latin typeface="Calibri" panose="020F0502020204030204" pitchFamily="34" charset="0"/>
                <a:ea typeface="Calibri" panose="020F0502020204030204" pitchFamily="34" charset="0"/>
                <a:cs typeface="Calibri" panose="020F0502020204030204" pitchFamily="34" charset="0"/>
              </a:rPr>
              <a:t> of zinc </a:t>
            </a:r>
            <a:r>
              <a:rPr lang="ro-RO" i="1" dirty="0" err="1">
                <a:effectLst/>
                <a:latin typeface="Calibri" panose="020F0502020204030204" pitchFamily="34" charset="0"/>
                <a:ea typeface="Calibri" panose="020F0502020204030204" pitchFamily="34" charset="0"/>
                <a:cs typeface="Calibri" panose="020F0502020204030204" pitchFamily="34" charset="0"/>
              </a:rPr>
              <a:t>oxide</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nanoparticles</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obtained</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by</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supercritical</a:t>
            </a:r>
            <a:r>
              <a:rPr lang="ro-RO" i="1" dirty="0">
                <a:effectLst/>
                <a:latin typeface="Calibri" panose="020F0502020204030204" pitchFamily="34" charset="0"/>
                <a:ea typeface="Calibri" panose="020F0502020204030204" pitchFamily="34" charset="0"/>
                <a:cs typeface="Calibri" panose="020F0502020204030204" pitchFamily="34" charset="0"/>
              </a:rPr>
              <a:t> &amp; </a:t>
            </a:r>
            <a:r>
              <a:rPr lang="ro-RO" i="1" dirty="0" err="1">
                <a:effectLst/>
                <a:latin typeface="Calibri" panose="020F0502020204030204" pitchFamily="34" charset="0"/>
                <a:ea typeface="Calibri" panose="020F0502020204030204" pitchFamily="34" charset="0"/>
                <a:cs typeface="Calibri" panose="020F0502020204030204" pitchFamily="34" charset="0"/>
              </a:rPr>
              <a:t>classical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hydrothermal</a:t>
            </a:r>
            <a:r>
              <a:rPr lang="ro-RO" i="1" dirty="0">
                <a:effectLst/>
                <a:latin typeface="Calibri" panose="020F0502020204030204" pitchFamily="34" charset="0"/>
                <a:ea typeface="Calibri" panose="020F0502020204030204" pitchFamily="34" charset="0"/>
                <a:cs typeface="Calibri" panose="020F0502020204030204" pitchFamily="34" charset="0"/>
              </a:rPr>
              <a:t> </a:t>
            </a:r>
            <a:r>
              <a:rPr lang="ro-RO" i="1" dirty="0" err="1">
                <a:effectLst/>
                <a:latin typeface="Calibri" panose="020F0502020204030204" pitchFamily="34" charset="0"/>
                <a:ea typeface="Calibri" panose="020F0502020204030204" pitchFamily="34" charset="0"/>
                <a:cs typeface="Calibri" panose="020F0502020204030204" pitchFamily="34" charset="0"/>
              </a:rPr>
              <a:t>synthesis</a:t>
            </a:r>
            <a:r>
              <a:rPr lang="ro-RO" dirty="0">
                <a:effectLst/>
                <a:latin typeface="Calibri" panose="020F0502020204030204" pitchFamily="34" charset="0"/>
                <a:ea typeface="Calibri" panose="020F0502020204030204" pitchFamily="34" charset="0"/>
                <a:cs typeface="Calibri" panose="020F0502020204030204" pitchFamily="34" charset="0"/>
              </a:rPr>
              <a:t>, International </a:t>
            </a:r>
            <a:r>
              <a:rPr lang="ro-RO" dirty="0" err="1">
                <a:effectLst/>
                <a:latin typeface="Calibri" panose="020F0502020204030204" pitchFamily="34" charset="0"/>
                <a:ea typeface="Calibri" panose="020F0502020204030204" pitchFamily="34" charset="0"/>
                <a:cs typeface="Calibri" panose="020F0502020204030204" pitchFamily="34" charset="0"/>
              </a:rPr>
              <a:t>Conference</a:t>
            </a:r>
            <a:r>
              <a:rPr lang="ro-RO" dirty="0">
                <a:effectLst/>
                <a:latin typeface="Calibri" panose="020F0502020204030204" pitchFamily="34" charset="0"/>
                <a:ea typeface="Calibri" panose="020F0502020204030204" pitchFamily="34" charset="0"/>
                <a:cs typeface="Calibri" panose="020F0502020204030204" pitchFamily="34" charset="0"/>
              </a:rPr>
              <a:t> of </a:t>
            </a:r>
            <a:r>
              <a:rPr lang="ro-RO" dirty="0" err="1">
                <a:effectLst/>
                <a:latin typeface="Calibri" panose="020F0502020204030204" pitchFamily="34" charset="0"/>
                <a:ea typeface="Calibri" panose="020F0502020204030204" pitchFamily="34" charset="0"/>
                <a:cs typeface="Calibri" panose="020F0502020204030204" pitchFamily="34" charset="0"/>
              </a:rPr>
              <a:t>Physical</a:t>
            </a:r>
            <a:r>
              <a:rPr lang="ro-RO" dirty="0">
                <a:effectLst/>
                <a:latin typeface="Calibri" panose="020F0502020204030204" pitchFamily="34" charset="0"/>
                <a:ea typeface="Calibri" panose="020F0502020204030204" pitchFamily="34" charset="0"/>
                <a:cs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cs typeface="Calibri" panose="020F0502020204030204" pitchFamily="34" charset="0"/>
              </a:rPr>
              <a:t>th</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edition</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September</a:t>
            </a:r>
            <a:r>
              <a:rPr lang="ro-RO" dirty="0">
                <a:effectLst/>
                <a:latin typeface="Calibri" panose="020F0502020204030204" pitchFamily="34" charset="0"/>
                <a:ea typeface="Calibri" panose="020F0502020204030204" pitchFamily="34" charset="0"/>
                <a:cs typeface="Calibri" panose="020F0502020204030204" pitchFamily="34" charset="0"/>
              </a:rPr>
              <a:t> 25-27, </a:t>
            </a:r>
            <a:r>
              <a:rPr lang="ro-RO" b="1" dirty="0">
                <a:effectLst/>
                <a:latin typeface="Calibri" panose="020F0502020204030204" pitchFamily="34" charset="0"/>
                <a:ea typeface="Calibri" panose="020F0502020204030204" pitchFamily="34" charset="0"/>
                <a:cs typeface="Calibri" panose="020F0502020204030204" pitchFamily="34" charset="0"/>
              </a:rPr>
              <a:t>2023</a:t>
            </a:r>
            <a:r>
              <a:rPr lang="ro-RO" dirty="0">
                <a:effectLst/>
                <a:latin typeface="Calibri" panose="020F0502020204030204" pitchFamily="34" charset="0"/>
                <a:ea typeface="Calibri" panose="020F0502020204030204" pitchFamily="34" charset="0"/>
                <a:cs typeface="Calibri" panose="020F0502020204030204" pitchFamily="34" charset="0"/>
              </a:rPr>
              <a:t>, </a:t>
            </a:r>
            <a:r>
              <a:rPr lang="ro-RO" dirty="0" err="1">
                <a:effectLst/>
                <a:latin typeface="Calibri" panose="020F0502020204030204" pitchFamily="34" charset="0"/>
                <a:ea typeface="Calibri" panose="020F0502020204030204" pitchFamily="34" charset="0"/>
                <a:cs typeface="Calibri" panose="020F0502020204030204" pitchFamily="34" charset="0"/>
              </a:rPr>
              <a:t>Bucharest</a:t>
            </a:r>
            <a:r>
              <a:rPr lang="ro-RO" dirty="0">
                <a:effectLst/>
                <a:latin typeface="Calibri" panose="020F0502020204030204" pitchFamily="34" charset="0"/>
                <a:ea typeface="Calibri" panose="020F0502020204030204" pitchFamily="34" charset="0"/>
                <a:cs typeface="Calibri" panose="020F0502020204030204" pitchFamily="34" charset="0"/>
              </a:rPr>
              <a:t>, Romania,</a:t>
            </a:r>
            <a:r>
              <a:rPr lang="ro-RO" b="1" i="1" u="sng" dirty="0">
                <a:effectLst/>
                <a:latin typeface="Calibri" panose="020F0502020204030204" pitchFamily="34" charset="0"/>
                <a:ea typeface="Calibri" panose="020F0502020204030204" pitchFamily="34" charset="0"/>
                <a:cs typeface="Calibri" panose="020F0502020204030204" pitchFamily="34" charset="0"/>
              </a:rPr>
              <a:t> Poster</a:t>
            </a:r>
            <a:r>
              <a:rPr lang="ro-RO"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14"/>
            </a:pPr>
            <a:r>
              <a:rPr lang="ro-RO" dirty="0">
                <a:effectLst/>
                <a:latin typeface="Calibri" panose="020F0502020204030204" pitchFamily="34" charset="0"/>
                <a:ea typeface="Calibri" panose="020F0502020204030204" pitchFamily="34" charset="0"/>
              </a:rPr>
              <a:t>Maxim F., Teodorescu F., </a:t>
            </a:r>
            <a:r>
              <a:rPr lang="ro-RO" dirty="0" err="1">
                <a:effectLst/>
                <a:latin typeface="Calibri" panose="020F0502020204030204" pitchFamily="34" charset="0"/>
                <a:ea typeface="Calibri" panose="020F0502020204030204" pitchFamily="34" charset="0"/>
              </a:rPr>
              <a:t>Sofronia</a:t>
            </a:r>
            <a:r>
              <a:rPr lang="ro-RO" dirty="0">
                <a:effectLst/>
                <a:latin typeface="Calibri" panose="020F0502020204030204" pitchFamily="34" charset="0"/>
                <a:ea typeface="Calibri" panose="020F0502020204030204" pitchFamily="34" charset="0"/>
              </a:rPr>
              <a:t> A., Toma E. E., Stoian G. Ş., Marinescu C., Tănăsescu S., </a:t>
            </a:r>
            <a:r>
              <a:rPr lang="ro-RO" i="1" dirty="0" err="1">
                <a:effectLst/>
                <a:latin typeface="Calibri" panose="020F0502020204030204" pitchFamily="34" charset="0"/>
                <a:ea typeface="Calibri" panose="020F0502020204030204" pitchFamily="34" charset="0"/>
              </a:rPr>
              <a:t>Thermodynamic</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stability</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evaluation</a:t>
            </a:r>
            <a:r>
              <a:rPr lang="ro-RO" i="1" dirty="0">
                <a:effectLst/>
                <a:latin typeface="Calibri" panose="020F0502020204030204" pitchFamily="34" charset="0"/>
                <a:ea typeface="Calibri" panose="020F0502020204030204" pitchFamily="34" charset="0"/>
              </a:rPr>
              <a:t> of carbon-</a:t>
            </a:r>
            <a:r>
              <a:rPr lang="ro-RO" i="1" dirty="0" err="1">
                <a:effectLst/>
                <a:latin typeface="Calibri" panose="020F0502020204030204" pitchFamily="34" charset="0"/>
                <a:ea typeface="Calibri" panose="020F0502020204030204" pitchFamily="34" charset="0"/>
              </a:rPr>
              <a:t>supported</a:t>
            </a:r>
            <a:r>
              <a:rPr lang="ro-RO" i="1" dirty="0">
                <a:effectLst/>
                <a:latin typeface="Calibri" panose="020F0502020204030204" pitchFamily="34" charset="0"/>
                <a:ea typeface="Calibri" panose="020F0502020204030204" pitchFamily="34" charset="0"/>
              </a:rPr>
              <a:t> metal </a:t>
            </a:r>
            <a:r>
              <a:rPr lang="ro-RO" i="1" dirty="0" err="1">
                <a:effectLst/>
                <a:latin typeface="Calibri" panose="020F0502020204030204" pitchFamily="34" charset="0"/>
                <a:ea typeface="Calibri" panose="020F0502020204030204" pitchFamily="34" charset="0"/>
              </a:rPr>
              <a:t>oxides</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under</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supercritical</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water</a:t>
            </a:r>
            <a:r>
              <a:rPr lang="ro-RO" i="1" dirty="0">
                <a:effectLst/>
                <a:latin typeface="Calibri" panose="020F0502020204030204" pitchFamily="34" charset="0"/>
                <a:ea typeface="Calibri" panose="020F0502020204030204" pitchFamily="34" charset="0"/>
              </a:rPr>
              <a:t> </a:t>
            </a:r>
            <a:r>
              <a:rPr lang="ro-RO" i="1" dirty="0" err="1">
                <a:effectLst/>
                <a:latin typeface="Calibri" panose="020F0502020204030204" pitchFamily="34" charset="0"/>
                <a:ea typeface="Calibri" panose="020F0502020204030204" pitchFamily="34" charset="0"/>
              </a:rPr>
              <a:t>conditions</a:t>
            </a:r>
            <a:r>
              <a:rPr lang="ro-RO" dirty="0">
                <a:effectLst/>
                <a:latin typeface="Calibri" panose="020F0502020204030204" pitchFamily="34" charset="0"/>
                <a:ea typeface="Calibri" panose="020F0502020204030204" pitchFamily="34" charset="0"/>
              </a:rPr>
              <a:t>, International </a:t>
            </a:r>
            <a:r>
              <a:rPr lang="ro-RO" dirty="0" err="1">
                <a:effectLst/>
                <a:latin typeface="Calibri" panose="020F0502020204030204" pitchFamily="34" charset="0"/>
                <a:ea typeface="Calibri" panose="020F0502020204030204" pitchFamily="34" charset="0"/>
              </a:rPr>
              <a:t>Conference</a:t>
            </a:r>
            <a:r>
              <a:rPr lang="ro-RO" dirty="0">
                <a:effectLst/>
                <a:latin typeface="Calibri" panose="020F0502020204030204" pitchFamily="34" charset="0"/>
                <a:ea typeface="Calibri" panose="020F0502020204030204" pitchFamily="34" charset="0"/>
              </a:rPr>
              <a:t> of </a:t>
            </a:r>
            <a:r>
              <a:rPr lang="ro-RO" dirty="0" err="1">
                <a:effectLst/>
                <a:latin typeface="Calibri" panose="020F0502020204030204" pitchFamily="34" charset="0"/>
                <a:ea typeface="Calibri" panose="020F0502020204030204" pitchFamily="34" charset="0"/>
              </a:rPr>
              <a:t>Physical</a:t>
            </a:r>
            <a:r>
              <a:rPr lang="ro-RO" dirty="0">
                <a:effectLst/>
                <a:latin typeface="Calibri" panose="020F0502020204030204" pitchFamily="34" charset="0"/>
                <a:ea typeface="Calibri" panose="020F0502020204030204" pitchFamily="34" charset="0"/>
              </a:rPr>
              <a:t> Chemistry - ROMPHYSCHEM 17</a:t>
            </a:r>
            <a:r>
              <a:rPr lang="ro-RO" baseline="30000" dirty="0">
                <a:effectLst/>
                <a:latin typeface="Calibri" panose="020F0502020204030204" pitchFamily="34" charset="0"/>
                <a:ea typeface="Calibri" panose="020F0502020204030204" pitchFamily="34" charset="0"/>
              </a:rPr>
              <a:t>th</a:t>
            </a:r>
            <a:r>
              <a:rPr lang="ro-RO" dirty="0">
                <a:effectLst/>
                <a:latin typeface="Calibri" panose="020F0502020204030204" pitchFamily="34" charset="0"/>
                <a:ea typeface="Calibri" panose="020F0502020204030204" pitchFamily="34" charset="0"/>
              </a:rPr>
              <a:t> </a:t>
            </a:r>
            <a:r>
              <a:rPr lang="ro-RO" dirty="0" err="1">
                <a:effectLst/>
                <a:latin typeface="Calibri" panose="020F0502020204030204" pitchFamily="34" charset="0"/>
                <a:ea typeface="Calibri" panose="020F0502020204030204" pitchFamily="34" charset="0"/>
              </a:rPr>
              <a:t>edition</a:t>
            </a:r>
            <a:r>
              <a:rPr lang="ro-RO" dirty="0">
                <a:effectLst/>
                <a:latin typeface="Calibri" panose="020F0502020204030204" pitchFamily="34" charset="0"/>
                <a:ea typeface="Calibri" panose="020F0502020204030204" pitchFamily="34" charset="0"/>
              </a:rPr>
              <a:t>, </a:t>
            </a:r>
            <a:r>
              <a:rPr lang="ro-RO" dirty="0" err="1">
                <a:effectLst/>
                <a:latin typeface="Calibri" panose="020F0502020204030204" pitchFamily="34" charset="0"/>
                <a:ea typeface="Calibri" panose="020F0502020204030204" pitchFamily="34" charset="0"/>
              </a:rPr>
              <a:t>September</a:t>
            </a:r>
            <a:r>
              <a:rPr lang="ro-RO" dirty="0">
                <a:effectLst/>
                <a:latin typeface="Calibri" panose="020F0502020204030204" pitchFamily="34" charset="0"/>
                <a:ea typeface="Calibri" panose="020F0502020204030204" pitchFamily="34" charset="0"/>
              </a:rPr>
              <a:t> 25-27, </a:t>
            </a:r>
            <a:r>
              <a:rPr lang="ro-RO" b="1" dirty="0">
                <a:effectLst/>
                <a:latin typeface="Calibri" panose="020F0502020204030204" pitchFamily="34" charset="0"/>
                <a:ea typeface="Calibri" panose="020F0502020204030204" pitchFamily="34" charset="0"/>
              </a:rPr>
              <a:t>2023</a:t>
            </a:r>
            <a:r>
              <a:rPr lang="ro-RO" dirty="0">
                <a:effectLst/>
                <a:latin typeface="Calibri" panose="020F0502020204030204" pitchFamily="34" charset="0"/>
                <a:ea typeface="Calibri" panose="020F0502020204030204" pitchFamily="34" charset="0"/>
              </a:rPr>
              <a:t>, </a:t>
            </a:r>
            <a:r>
              <a:rPr lang="ro-RO" dirty="0" err="1">
                <a:effectLst/>
                <a:latin typeface="Calibri" panose="020F0502020204030204" pitchFamily="34" charset="0"/>
                <a:ea typeface="Calibri" panose="020F0502020204030204" pitchFamily="34" charset="0"/>
              </a:rPr>
              <a:t>Bucharest</a:t>
            </a:r>
            <a:r>
              <a:rPr lang="ro-RO" dirty="0">
                <a:effectLst/>
                <a:latin typeface="Calibri" panose="020F0502020204030204" pitchFamily="34" charset="0"/>
                <a:ea typeface="Calibri" panose="020F0502020204030204" pitchFamily="34" charset="0"/>
              </a:rPr>
              <a:t>, Romania,</a:t>
            </a:r>
            <a:r>
              <a:rPr lang="ro-RO" b="1" i="1" u="sng" dirty="0">
                <a:effectLst/>
                <a:latin typeface="Calibri" panose="020F0502020204030204" pitchFamily="34" charset="0"/>
                <a:ea typeface="Calibri" panose="020F0502020204030204" pitchFamily="34" charset="0"/>
              </a:rPr>
              <a:t> </a:t>
            </a:r>
            <a:r>
              <a:rPr lang="ro-RO" b="1" i="1" u="sng" dirty="0" err="1">
                <a:effectLst/>
                <a:latin typeface="Calibri" panose="020F0502020204030204" pitchFamily="34" charset="0"/>
                <a:ea typeface="Calibri" panose="020F0502020204030204" pitchFamily="34" charset="0"/>
              </a:rPr>
              <a:t>Keynote</a:t>
            </a:r>
            <a:r>
              <a:rPr lang="ro-RO" b="1" i="1" u="sng" dirty="0">
                <a:effectLst/>
                <a:latin typeface="Calibri" panose="020F0502020204030204" pitchFamily="34" charset="0"/>
                <a:ea typeface="Calibri" panose="020F0502020204030204" pitchFamily="34" charset="0"/>
              </a:rPr>
              <a:t> </a:t>
            </a:r>
            <a:r>
              <a:rPr lang="ro-RO" b="1" i="1" u="sng" dirty="0" err="1">
                <a:effectLst/>
                <a:latin typeface="Calibri" panose="020F0502020204030204" pitchFamily="34" charset="0"/>
                <a:ea typeface="Calibri" panose="020F0502020204030204" pitchFamily="34" charset="0"/>
              </a:rPr>
              <a:t>presentation</a:t>
            </a:r>
            <a:r>
              <a:rPr lang="ro-RO" dirty="0">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65973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7773"/>
            <a:ext cx="8229600" cy="715963"/>
          </a:xfrm>
        </p:spPr>
        <p:txBody>
          <a:bodyPr>
            <a:normAutofit/>
          </a:bodyPr>
          <a:lstStyle/>
          <a:p>
            <a:pPr algn="l"/>
            <a:r>
              <a:rPr lang="en-US" sz="3200" dirty="0"/>
              <a:t>Research Team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7820657"/>
              </p:ext>
            </p:extLst>
          </p:nvPr>
        </p:nvGraphicFramePr>
        <p:xfrm>
          <a:off x="2547543" y="1347482"/>
          <a:ext cx="7107832" cy="5029200"/>
        </p:xfrm>
        <a:graphic>
          <a:graphicData uri="http://schemas.openxmlformats.org/drawingml/2006/table">
            <a:tbl>
              <a:tblPr firstRow="1" bandRow="1">
                <a:tableStyleId>{5C22544A-7EE6-4342-B048-85BDC9FD1C3A}</a:tableStyleId>
              </a:tblPr>
              <a:tblGrid>
                <a:gridCol w="2731270">
                  <a:extLst>
                    <a:ext uri="{9D8B030D-6E8A-4147-A177-3AD203B41FA5}">
                      <a16:colId xmlns:a16="http://schemas.microsoft.com/office/drawing/2014/main" val="20000"/>
                    </a:ext>
                  </a:extLst>
                </a:gridCol>
                <a:gridCol w="2735722">
                  <a:extLst>
                    <a:ext uri="{9D8B030D-6E8A-4147-A177-3AD203B41FA5}">
                      <a16:colId xmlns:a16="http://schemas.microsoft.com/office/drawing/2014/main" val="20001"/>
                    </a:ext>
                  </a:extLst>
                </a:gridCol>
                <a:gridCol w="1640840">
                  <a:extLst>
                    <a:ext uri="{9D8B030D-6E8A-4147-A177-3AD203B41FA5}">
                      <a16:colId xmlns:a16="http://schemas.microsoft.com/office/drawing/2014/main" val="20002"/>
                    </a:ext>
                  </a:extLst>
                </a:gridCol>
              </a:tblGrid>
              <a:tr h="502920">
                <a:tc>
                  <a:txBody>
                    <a:bodyPr/>
                    <a:lstStyle/>
                    <a:p>
                      <a:pPr algn="ctr"/>
                      <a:r>
                        <a:rPr lang="en-US" sz="1800" dirty="0"/>
                        <a:t>Name</a:t>
                      </a:r>
                    </a:p>
                  </a:txBody>
                  <a:tcPr anchor="ctr"/>
                </a:tc>
                <a:tc>
                  <a:txBody>
                    <a:bodyPr/>
                    <a:lstStyle/>
                    <a:p>
                      <a:pPr algn="ctr"/>
                      <a:r>
                        <a:rPr lang="en-US" sz="1800" dirty="0"/>
                        <a:t>Position</a:t>
                      </a:r>
                    </a:p>
                  </a:txBody>
                  <a:tcPr anchor="ctr"/>
                </a:tc>
                <a:tc>
                  <a:txBody>
                    <a:bodyPr/>
                    <a:lstStyle/>
                    <a:p>
                      <a:pPr algn="ctr"/>
                      <a:r>
                        <a:rPr lang="en-US" sz="1800" dirty="0"/>
                        <a:t>Role in  project</a:t>
                      </a:r>
                    </a:p>
                  </a:txBody>
                  <a:tcPr anchor="ctr"/>
                </a:tc>
                <a:extLst>
                  <a:ext uri="{0D108BD9-81ED-4DB2-BD59-A6C34878D82A}">
                    <a16:rowId xmlns:a16="http://schemas.microsoft.com/office/drawing/2014/main" val="10000"/>
                  </a:ext>
                </a:extLst>
              </a:tr>
              <a:tr h="502920">
                <a:tc>
                  <a:txBody>
                    <a:bodyPr/>
                    <a:lstStyle/>
                    <a:p>
                      <a:pPr algn="ctr"/>
                      <a:r>
                        <a:rPr lang="en-US" sz="1800" dirty="0"/>
                        <a:t>Florentina  Violeta </a:t>
                      </a:r>
                      <a:r>
                        <a:rPr lang="en-US" sz="1800" b="1" dirty="0"/>
                        <a:t>Maxim</a:t>
                      </a:r>
                    </a:p>
                  </a:txBody>
                  <a:tcPr anchor="ctr"/>
                </a:tc>
                <a:tc>
                  <a:txBody>
                    <a:bodyPr/>
                    <a:lstStyle/>
                    <a:p>
                      <a:pPr algn="ctr"/>
                      <a:r>
                        <a:rPr lang="en-US" sz="1800" dirty="0"/>
                        <a:t>Scientific Researcher, CSIII</a:t>
                      </a:r>
                    </a:p>
                  </a:txBody>
                  <a:tcPr anchor="ctr"/>
                </a:tc>
                <a:tc>
                  <a:txBody>
                    <a:bodyPr/>
                    <a:lstStyle/>
                    <a:p>
                      <a:pPr algn="ctr"/>
                      <a:r>
                        <a:rPr lang="en-US" sz="1800" dirty="0"/>
                        <a:t>Project leader</a:t>
                      </a:r>
                    </a:p>
                  </a:txBody>
                  <a:tcPr anchor="ctr"/>
                </a:tc>
                <a:extLst>
                  <a:ext uri="{0D108BD9-81ED-4DB2-BD59-A6C34878D82A}">
                    <a16:rowId xmlns:a16="http://schemas.microsoft.com/office/drawing/2014/main" val="10001"/>
                  </a:ext>
                </a:extLst>
              </a:tr>
              <a:tr h="502920">
                <a:tc>
                  <a:txBody>
                    <a:bodyPr/>
                    <a:lstStyle/>
                    <a:p>
                      <a:pPr algn="ctr"/>
                      <a:r>
                        <a:rPr lang="en-US" sz="1800" dirty="0" err="1"/>
                        <a:t>Florina</a:t>
                      </a:r>
                      <a:r>
                        <a:rPr lang="en-US" sz="1800" baseline="0" dirty="0"/>
                        <a:t> </a:t>
                      </a:r>
                      <a:r>
                        <a:rPr lang="en-US" sz="1800" b="1" baseline="0" dirty="0"/>
                        <a:t>Teodorescu</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Scientific Researcher, CSII</a:t>
                      </a:r>
                    </a:p>
                  </a:txBody>
                  <a:tcPr anchor="ctr"/>
                </a:tc>
                <a:tc>
                  <a:txBody>
                    <a:bodyPr/>
                    <a:lstStyle/>
                    <a:p>
                      <a:pPr algn="ctr"/>
                      <a:r>
                        <a:rPr lang="en-US" sz="1800" dirty="0"/>
                        <a:t>Team member</a:t>
                      </a:r>
                    </a:p>
                  </a:txBody>
                  <a:tcPr anchor="ctr"/>
                </a:tc>
                <a:extLst>
                  <a:ext uri="{0D108BD9-81ED-4DB2-BD59-A6C34878D82A}">
                    <a16:rowId xmlns:a16="http://schemas.microsoft.com/office/drawing/2014/main" val="10002"/>
                  </a:ext>
                </a:extLst>
              </a:tr>
              <a:tr h="502920">
                <a:tc>
                  <a:txBody>
                    <a:bodyPr/>
                    <a:lstStyle/>
                    <a:p>
                      <a:pPr algn="ctr"/>
                      <a:r>
                        <a:rPr lang="en-US" sz="1800" dirty="0" err="1"/>
                        <a:t>Ovidiu</a:t>
                      </a:r>
                      <a:r>
                        <a:rPr lang="en-US" sz="1800" dirty="0"/>
                        <a:t> Cristian </a:t>
                      </a:r>
                      <a:r>
                        <a:rPr lang="en-US" sz="1800" b="1" dirty="0" err="1"/>
                        <a:t>Hornoiu</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Scientific Researcher, CSII</a:t>
                      </a:r>
                    </a:p>
                  </a:txBody>
                  <a:tcPr anchor="ctr"/>
                </a:tc>
                <a:tc>
                  <a:txBody>
                    <a:bodyPr/>
                    <a:lstStyle/>
                    <a:p>
                      <a:pPr algn="ctr"/>
                      <a:r>
                        <a:rPr lang="en-US" sz="1800" dirty="0"/>
                        <a:t>Team member</a:t>
                      </a:r>
                    </a:p>
                  </a:txBody>
                  <a:tcPr anchor="ctr"/>
                </a:tc>
                <a:extLst>
                  <a:ext uri="{0D108BD9-81ED-4DB2-BD59-A6C34878D82A}">
                    <a16:rowId xmlns:a16="http://schemas.microsoft.com/office/drawing/2014/main" val="10003"/>
                  </a:ext>
                </a:extLst>
              </a:tr>
              <a:tr h="502920">
                <a:tc>
                  <a:txBody>
                    <a:bodyPr/>
                    <a:lstStyle/>
                    <a:p>
                      <a:pPr algn="ctr"/>
                      <a:r>
                        <a:rPr lang="en-US" sz="1800" b="0" dirty="0" err="1"/>
                        <a:t>Ancuta</a:t>
                      </a:r>
                      <a:r>
                        <a:rPr lang="en-US" sz="1800" b="1" dirty="0"/>
                        <a:t> </a:t>
                      </a:r>
                      <a:r>
                        <a:rPr lang="en-US" sz="1800" b="1" dirty="0" err="1"/>
                        <a:t>Sofronia</a:t>
                      </a:r>
                      <a:endParaRPr lang="en-US"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Scientific Researcher, </a:t>
                      </a:r>
                      <a:r>
                        <a:rPr lang="en-US" sz="1800" dirty="0" err="1"/>
                        <a:t>CSIII</a:t>
                      </a:r>
                      <a:endParaRPr lang="en-US" sz="18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Team member</a:t>
                      </a:r>
                    </a:p>
                  </a:txBody>
                  <a:tcPr anchor="ctr"/>
                </a:tc>
                <a:extLst>
                  <a:ext uri="{0D108BD9-81ED-4DB2-BD59-A6C34878D82A}">
                    <a16:rowId xmlns:a16="http://schemas.microsoft.com/office/drawing/2014/main" val="2732663139"/>
                  </a:ext>
                </a:extLst>
              </a:tr>
              <a:tr h="502920">
                <a:tc>
                  <a:txBody>
                    <a:bodyPr/>
                    <a:lstStyle/>
                    <a:p>
                      <a:pPr algn="ctr"/>
                      <a:r>
                        <a:rPr lang="en-US" sz="1800" dirty="0"/>
                        <a:t>Iuliana </a:t>
                      </a:r>
                      <a:r>
                        <a:rPr lang="en-US" sz="1800" b="1" dirty="0"/>
                        <a:t>Poenaru</a:t>
                      </a:r>
                    </a:p>
                  </a:txBody>
                  <a:tcPr anchor="ctr"/>
                </a:tc>
                <a:tc>
                  <a:txBody>
                    <a:bodyPr/>
                    <a:lstStyle/>
                    <a:p>
                      <a:pPr algn="ctr"/>
                      <a:r>
                        <a:rPr lang="en-US" sz="1800" dirty="0"/>
                        <a:t>Research</a:t>
                      </a:r>
                      <a:r>
                        <a:rPr lang="en-US" sz="1800" baseline="0" dirty="0"/>
                        <a:t> Assistant</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Team member</a:t>
                      </a:r>
                    </a:p>
                  </a:txBody>
                  <a:tcPr anchor="ctr"/>
                </a:tc>
                <a:extLst>
                  <a:ext uri="{0D108BD9-81ED-4DB2-BD59-A6C34878D82A}">
                    <a16:rowId xmlns:a16="http://schemas.microsoft.com/office/drawing/2014/main" val="10004"/>
                  </a:ext>
                </a:extLst>
              </a:tr>
              <a:tr h="502920">
                <a:tc>
                  <a:txBody>
                    <a:bodyPr/>
                    <a:lstStyle/>
                    <a:p>
                      <a:pPr algn="ctr"/>
                      <a:r>
                        <a:rPr lang="en-US" sz="1800" dirty="0"/>
                        <a:t>Elena</a:t>
                      </a:r>
                      <a:r>
                        <a:rPr lang="en-US" sz="1800" baseline="0" dirty="0"/>
                        <a:t> </a:t>
                      </a:r>
                      <a:r>
                        <a:rPr lang="en-US" sz="1800" baseline="0" dirty="0" err="1"/>
                        <a:t>Ecaterina</a:t>
                      </a:r>
                      <a:r>
                        <a:rPr lang="en-US" sz="1800" baseline="0" dirty="0"/>
                        <a:t> </a:t>
                      </a:r>
                      <a:r>
                        <a:rPr lang="en-US" sz="1800" b="1" baseline="0" dirty="0" err="1"/>
                        <a:t>Toma</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Research</a:t>
                      </a:r>
                      <a:r>
                        <a:rPr lang="en-US" sz="1800" baseline="0" dirty="0"/>
                        <a:t> Assistant</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Team member</a:t>
                      </a:r>
                    </a:p>
                  </a:txBody>
                  <a:tcPr anchor="ctr"/>
                </a:tc>
                <a:extLst>
                  <a:ext uri="{0D108BD9-81ED-4DB2-BD59-A6C34878D82A}">
                    <a16:rowId xmlns:a16="http://schemas.microsoft.com/office/drawing/2014/main" val="10005"/>
                  </a:ext>
                </a:extLst>
              </a:tr>
              <a:tr h="502920">
                <a:tc>
                  <a:txBody>
                    <a:bodyPr/>
                    <a:lstStyle/>
                    <a:p>
                      <a:pPr algn="ctr"/>
                      <a:r>
                        <a:rPr lang="en-US" sz="1800" dirty="0"/>
                        <a:t>Giuseppe</a:t>
                      </a:r>
                      <a:r>
                        <a:rPr lang="en-US" sz="1800" baseline="0" dirty="0"/>
                        <a:t> Stefan </a:t>
                      </a:r>
                      <a:r>
                        <a:rPr lang="en-US" sz="1800" b="1" baseline="0" dirty="0"/>
                        <a:t>Stoian</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Research</a:t>
                      </a:r>
                      <a:r>
                        <a:rPr lang="en-US" sz="1800" baseline="0" dirty="0"/>
                        <a:t> Assistant</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Team member</a:t>
                      </a:r>
                    </a:p>
                  </a:txBody>
                  <a:tcPr anchor="ctr"/>
                </a:tc>
                <a:extLst>
                  <a:ext uri="{0D108BD9-81ED-4DB2-BD59-A6C34878D82A}">
                    <a16:rowId xmlns:a16="http://schemas.microsoft.com/office/drawing/2014/main" val="10006"/>
                  </a:ext>
                </a:extLst>
              </a:tr>
              <a:tr h="502920">
                <a:tc>
                  <a:txBody>
                    <a:bodyPr/>
                    <a:lstStyle/>
                    <a:p>
                      <a:pPr algn="ctr"/>
                      <a:r>
                        <a:rPr lang="ro-RO" sz="1800" b="0" dirty="0"/>
                        <a:t>Mihail Calin </a:t>
                      </a:r>
                      <a:r>
                        <a:rPr lang="ro-RO" sz="1800" b="1" dirty="0"/>
                        <a:t>Licu</a:t>
                      </a:r>
                      <a:endParaRPr lang="en-US"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Research</a:t>
                      </a:r>
                      <a:r>
                        <a:rPr lang="en-US" sz="1800" baseline="0" dirty="0"/>
                        <a:t> Assistant</a:t>
                      </a:r>
                      <a:endParaRPr 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Team member</a:t>
                      </a:r>
                    </a:p>
                  </a:txBody>
                  <a:tcPr anchor="ctr"/>
                </a:tc>
                <a:extLst>
                  <a:ext uri="{0D108BD9-81ED-4DB2-BD59-A6C34878D82A}">
                    <a16:rowId xmlns:a16="http://schemas.microsoft.com/office/drawing/2014/main" val="2536624327"/>
                  </a:ext>
                </a:extLst>
              </a:tr>
              <a:tr h="502920">
                <a:tc>
                  <a:txBody>
                    <a:bodyPr/>
                    <a:lstStyle/>
                    <a:p>
                      <a:pPr algn="ctr"/>
                      <a:r>
                        <a:rPr lang="en-US" sz="1800" b="0" dirty="0"/>
                        <a:t>Cristina Elena </a:t>
                      </a:r>
                      <a:r>
                        <a:rPr lang="en-US" sz="1800" b="1" dirty="0" err="1"/>
                        <a:t>Negoita</a:t>
                      </a:r>
                      <a:endParaRPr lang="en-US"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Research</a:t>
                      </a:r>
                      <a:r>
                        <a:rPr lang="en-US" sz="1800" baseline="0" dirty="0"/>
                        <a:t> Assistant</a:t>
                      </a:r>
                      <a:endParaRPr 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Team member</a:t>
                      </a:r>
                    </a:p>
                  </a:txBody>
                  <a:tcPr anchor="ctr"/>
                </a:tc>
                <a:extLst>
                  <a:ext uri="{0D108BD9-81ED-4DB2-BD59-A6C34878D82A}">
                    <a16:rowId xmlns:a16="http://schemas.microsoft.com/office/drawing/2014/main" val="149018642"/>
                  </a:ext>
                </a:extLst>
              </a:tr>
            </a:tbl>
          </a:graphicData>
        </a:graphic>
      </p:graphicFrame>
      <p:pic>
        <p:nvPicPr>
          <p:cNvPr id="7" name="Picture 6" descr="LogoAPASUPER_FM090621.png"/>
          <p:cNvPicPr>
            <a:picLocks noChangeAspect="1"/>
          </p:cNvPicPr>
          <p:nvPr/>
        </p:nvPicPr>
        <p:blipFill>
          <a:blip r:embed="rId2" cstate="print"/>
          <a:stretch>
            <a:fillRect/>
          </a:stretch>
        </p:blipFill>
        <p:spPr>
          <a:xfrm>
            <a:off x="9672549" y="186185"/>
            <a:ext cx="1874291" cy="979137"/>
          </a:xfrm>
          <a:prstGeom prst="rect">
            <a:avLst/>
          </a:prstGeom>
        </p:spPr>
      </p:pic>
      <p:sp>
        <p:nvSpPr>
          <p:cNvPr id="3" name="Slide Number Placeholder 2">
            <a:extLst>
              <a:ext uri="{FF2B5EF4-FFF2-40B4-BE49-F238E27FC236}">
                <a16:creationId xmlns:a16="http://schemas.microsoft.com/office/drawing/2014/main" id="{5064D1AB-D0E9-4EC6-8DDF-82C323BB2483}"/>
              </a:ext>
            </a:extLst>
          </p:cNvPr>
          <p:cNvSpPr>
            <a:spLocks noGrp="1"/>
          </p:cNvSpPr>
          <p:nvPr>
            <p:ph type="sldNum" sz="quarter" idx="12"/>
          </p:nvPr>
        </p:nvSpPr>
        <p:spPr/>
        <p:txBody>
          <a:bodyPr/>
          <a:lstStyle/>
          <a:p>
            <a:fld id="{4FA1F649-E8C5-4AAF-91FF-62678AC0C0C0}" type="slidenum">
              <a:rPr lang="en-US" smtClean="0"/>
              <a:pPr/>
              <a:t>4</a:t>
            </a:fld>
            <a:endParaRPr lang="en-US"/>
          </a:p>
        </p:txBody>
      </p:sp>
      <p:pic>
        <p:nvPicPr>
          <p:cNvPr id="8" name="Picture 7">
            <a:extLst>
              <a:ext uri="{FF2B5EF4-FFF2-40B4-BE49-F238E27FC236}">
                <a16:creationId xmlns:a16="http://schemas.microsoft.com/office/drawing/2014/main" id="{D84AF153-B869-9B00-7C9F-6223ED20E797}"/>
              </a:ext>
            </a:extLst>
          </p:cNvPr>
          <p:cNvPicPr>
            <a:picLocks noChangeAspect="1"/>
          </p:cNvPicPr>
          <p:nvPr/>
        </p:nvPicPr>
        <p:blipFill>
          <a:blip r:embed="rId3" cstate="print"/>
          <a:srcRect/>
          <a:stretch>
            <a:fillRect/>
          </a:stretch>
        </p:blipFill>
        <p:spPr bwMode="auto">
          <a:xfrm>
            <a:off x="1219200" y="1033736"/>
            <a:ext cx="1426356" cy="1331266"/>
          </a:xfrm>
          <a:prstGeom prst="rect">
            <a:avLst/>
          </a:prstGeom>
          <a:noFill/>
          <a:ln w="9525">
            <a:noFill/>
            <a:miter lim="800000"/>
            <a:headEnd/>
            <a:tailEnd/>
          </a:ln>
        </p:spPr>
      </p:pic>
    </p:spTree>
    <p:extLst>
      <p:ext uri="{BB962C8B-B14F-4D97-AF65-F5344CB8AC3E}">
        <p14:creationId xmlns:p14="http://schemas.microsoft.com/office/powerpoint/2010/main" val="193928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CB11CE-B003-2FDD-9947-5F705E10BFB9}"/>
              </a:ext>
            </a:extLst>
          </p:cNvPr>
          <p:cNvSpPr>
            <a:spLocks noGrp="1"/>
          </p:cNvSpPr>
          <p:nvPr>
            <p:ph type="sldNum" sz="quarter" idx="12"/>
          </p:nvPr>
        </p:nvSpPr>
        <p:spPr/>
        <p:txBody>
          <a:bodyPr/>
          <a:lstStyle/>
          <a:p>
            <a:fld id="{4FA1F649-E8C5-4AAF-91FF-62678AC0C0C0}" type="slidenum">
              <a:rPr lang="en-US" smtClean="0"/>
              <a:pPr/>
              <a:t>5</a:t>
            </a:fld>
            <a:endParaRPr lang="en-US"/>
          </a:p>
        </p:txBody>
      </p:sp>
      <p:sp>
        <p:nvSpPr>
          <p:cNvPr id="5" name="Title 1">
            <a:extLst>
              <a:ext uri="{FF2B5EF4-FFF2-40B4-BE49-F238E27FC236}">
                <a16:creationId xmlns:a16="http://schemas.microsoft.com/office/drawing/2014/main" id="{655C7ECF-4C2E-37B6-0C42-EC6111579309}"/>
              </a:ext>
            </a:extLst>
          </p:cNvPr>
          <p:cNvSpPr>
            <a:spLocks noGrp="1"/>
          </p:cNvSpPr>
          <p:nvPr>
            <p:ph type="title"/>
          </p:nvPr>
        </p:nvSpPr>
        <p:spPr>
          <a:xfrm>
            <a:off x="930219" y="467668"/>
            <a:ext cx="8229600" cy="715963"/>
          </a:xfrm>
        </p:spPr>
        <p:txBody>
          <a:bodyPr>
            <a:normAutofit/>
          </a:bodyPr>
          <a:lstStyle/>
          <a:p>
            <a:pPr algn="l"/>
            <a:r>
              <a:rPr lang="en-US" sz="3200" dirty="0"/>
              <a:t>Collaborators</a:t>
            </a:r>
          </a:p>
        </p:txBody>
      </p:sp>
      <p:pic>
        <p:nvPicPr>
          <p:cNvPr id="6" name="Picture 5" descr="LogoAPASUPER_FM090621.png">
            <a:extLst>
              <a:ext uri="{FF2B5EF4-FFF2-40B4-BE49-F238E27FC236}">
                <a16:creationId xmlns:a16="http://schemas.microsoft.com/office/drawing/2014/main" id="{908FF648-6A57-35AA-C13D-824B24912F13}"/>
              </a:ext>
            </a:extLst>
          </p:cNvPr>
          <p:cNvPicPr>
            <a:picLocks noChangeAspect="1"/>
          </p:cNvPicPr>
          <p:nvPr/>
        </p:nvPicPr>
        <p:blipFill>
          <a:blip r:embed="rId2" cstate="print"/>
          <a:stretch>
            <a:fillRect/>
          </a:stretch>
        </p:blipFill>
        <p:spPr>
          <a:xfrm>
            <a:off x="9672549" y="186185"/>
            <a:ext cx="1874291" cy="979137"/>
          </a:xfrm>
          <a:prstGeom prst="rect">
            <a:avLst/>
          </a:prstGeom>
        </p:spPr>
      </p:pic>
      <p:pic>
        <p:nvPicPr>
          <p:cNvPr id="7" name="Picture 2">
            <a:extLst>
              <a:ext uri="{FF2B5EF4-FFF2-40B4-BE49-F238E27FC236}">
                <a16:creationId xmlns:a16="http://schemas.microsoft.com/office/drawing/2014/main" id="{EB4C0488-4FDC-A249-18B2-D682CFA2A50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76009" y="4013491"/>
            <a:ext cx="1451848" cy="964618"/>
          </a:xfrm>
          <a:prstGeom prst="rect">
            <a:avLst/>
          </a:prstGeom>
          <a:noFill/>
          <a:ln w="9525">
            <a:noFill/>
            <a:miter lim="800000"/>
            <a:headEnd/>
            <a:tailEnd/>
          </a:ln>
        </p:spPr>
      </p:pic>
      <p:sp>
        <p:nvSpPr>
          <p:cNvPr id="8" name="Content Placeholder 1">
            <a:extLst>
              <a:ext uri="{FF2B5EF4-FFF2-40B4-BE49-F238E27FC236}">
                <a16:creationId xmlns:a16="http://schemas.microsoft.com/office/drawing/2014/main" id="{CC301A65-EE52-624E-68AD-E545EC5038D8}"/>
              </a:ext>
            </a:extLst>
          </p:cNvPr>
          <p:cNvSpPr txBox="1">
            <a:spLocks/>
          </p:cNvSpPr>
          <p:nvPr/>
        </p:nvSpPr>
        <p:spPr>
          <a:xfrm>
            <a:off x="6089526" y="1634145"/>
            <a:ext cx="3606799" cy="8496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Prof. Christian Ludwig</a:t>
            </a:r>
          </a:p>
          <a:p>
            <a:pPr marL="0" indent="0" algn="ctr">
              <a:buNone/>
            </a:pPr>
            <a:r>
              <a:rPr lang="en-US" sz="2400" b="1" i="1" dirty="0"/>
              <a:t>Dr. Pierre </a:t>
            </a:r>
            <a:r>
              <a:rPr lang="en-US" sz="2400" b="1" i="1" dirty="0" err="1"/>
              <a:t>Boillat</a:t>
            </a:r>
            <a:endParaRPr lang="en-US" sz="2400" b="1" i="1" dirty="0"/>
          </a:p>
          <a:p>
            <a:pPr marL="0" indent="0" algn="ctr">
              <a:buNone/>
            </a:pPr>
            <a:r>
              <a:rPr lang="en-US" sz="2400" b="1" i="1" dirty="0"/>
              <a:t>Dr. Bojan Niceno</a:t>
            </a:r>
          </a:p>
          <a:p>
            <a:pPr marL="0" indent="0" algn="ctr">
              <a:buNone/>
            </a:pPr>
            <a:r>
              <a:rPr lang="en-US" sz="2400" b="1" i="1" dirty="0"/>
              <a:t>Dr. Camelia </a:t>
            </a:r>
            <a:r>
              <a:rPr lang="en-US" sz="2400" b="1" i="1" dirty="0" err="1"/>
              <a:t>Borca</a:t>
            </a:r>
            <a:endParaRPr lang="en-US" sz="2400" b="1" i="1" dirty="0"/>
          </a:p>
          <a:p>
            <a:pPr marL="0" indent="0" algn="ctr">
              <a:buNone/>
            </a:pPr>
            <a:r>
              <a:rPr lang="en-US" sz="2400" b="1" i="1" dirty="0"/>
              <a:t>Dr. Andrea </a:t>
            </a:r>
            <a:r>
              <a:rPr lang="en-US" sz="2400" b="1" i="1" dirty="0" err="1"/>
              <a:t>Testino</a:t>
            </a:r>
            <a:endParaRPr lang="en-US" sz="2400" b="1" i="1" dirty="0"/>
          </a:p>
          <a:p>
            <a:pPr algn="ctr"/>
            <a:endParaRPr lang="en-US" sz="2400" dirty="0"/>
          </a:p>
        </p:txBody>
      </p:sp>
      <p:pic>
        <p:nvPicPr>
          <p:cNvPr id="9" name="Bild 14" descr="PSI-Logo_narrow_30k.eps">
            <a:extLst>
              <a:ext uri="{FF2B5EF4-FFF2-40B4-BE49-F238E27FC236}">
                <a16:creationId xmlns:a16="http://schemas.microsoft.com/office/drawing/2014/main" id="{6B24EFF3-4DAA-2B56-A23F-531CAC513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9554264" y="2263442"/>
            <a:ext cx="2110859" cy="75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a:extLst>
              <a:ext uri="{FF2B5EF4-FFF2-40B4-BE49-F238E27FC236}">
                <a16:creationId xmlns:a16="http://schemas.microsoft.com/office/drawing/2014/main" id="{8644F53A-1B6E-EDB7-E59D-0E20B5A4254F}"/>
              </a:ext>
            </a:extLst>
          </p:cNvPr>
          <p:cNvSpPr txBox="1">
            <a:spLocks/>
          </p:cNvSpPr>
          <p:nvPr/>
        </p:nvSpPr>
        <p:spPr>
          <a:xfrm>
            <a:off x="6186489" y="4256855"/>
            <a:ext cx="3289520" cy="8885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Dr. Konstantinos </a:t>
            </a:r>
            <a:r>
              <a:rPr lang="en-US" sz="2400" b="1" i="1" dirty="0" err="1"/>
              <a:t>Karalis</a:t>
            </a:r>
            <a:endParaRPr lang="en-US" sz="2400" b="1" i="1" dirty="0"/>
          </a:p>
          <a:p>
            <a:pPr algn="ctr"/>
            <a:endParaRPr lang="en-US" sz="2400" dirty="0"/>
          </a:p>
        </p:txBody>
      </p:sp>
      <p:pic>
        <p:nvPicPr>
          <p:cNvPr id="11" name="Picture 4">
            <a:extLst>
              <a:ext uri="{FF2B5EF4-FFF2-40B4-BE49-F238E27FC236}">
                <a16:creationId xmlns:a16="http://schemas.microsoft.com/office/drawing/2014/main" id="{0E5EE811-7859-3C43-ECBE-6C8DA9FB7223}"/>
              </a:ext>
            </a:extLst>
          </p:cNvPr>
          <p:cNvPicPr>
            <a:picLocks noChangeAspect="1" noChangeArrowheads="1"/>
          </p:cNvPicPr>
          <p:nvPr/>
        </p:nvPicPr>
        <p:blipFill>
          <a:blip r:embed="rId5" cstate="print"/>
          <a:srcRect/>
          <a:stretch>
            <a:fillRect/>
          </a:stretch>
        </p:blipFill>
        <p:spPr bwMode="auto">
          <a:xfrm>
            <a:off x="9067800" y="5276999"/>
            <a:ext cx="1974161" cy="510521"/>
          </a:xfrm>
          <a:prstGeom prst="rect">
            <a:avLst/>
          </a:prstGeom>
          <a:noFill/>
          <a:ln w="9525">
            <a:noFill/>
            <a:miter lim="800000"/>
            <a:headEnd/>
            <a:tailEnd/>
          </a:ln>
        </p:spPr>
      </p:pic>
      <p:sp>
        <p:nvSpPr>
          <p:cNvPr id="12" name="Content Placeholder 1">
            <a:extLst>
              <a:ext uri="{FF2B5EF4-FFF2-40B4-BE49-F238E27FC236}">
                <a16:creationId xmlns:a16="http://schemas.microsoft.com/office/drawing/2014/main" id="{CCBC7E1C-0D3C-07A3-BC2C-1F64658BB0FE}"/>
              </a:ext>
            </a:extLst>
          </p:cNvPr>
          <p:cNvSpPr txBox="1">
            <a:spLocks/>
          </p:cNvSpPr>
          <p:nvPr/>
        </p:nvSpPr>
        <p:spPr>
          <a:xfrm>
            <a:off x="6186489" y="5276998"/>
            <a:ext cx="2748095"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Prof. Daniel </a:t>
            </a:r>
            <a:r>
              <a:rPr lang="en-US" sz="2400" b="1" i="1" dirty="0" err="1"/>
              <a:t>Banuti</a:t>
            </a:r>
            <a:endParaRPr lang="en-US" sz="2400" b="1" i="1" dirty="0"/>
          </a:p>
          <a:p>
            <a:pPr algn="ctr"/>
            <a:endParaRPr lang="en-US" sz="2400" dirty="0"/>
          </a:p>
        </p:txBody>
      </p:sp>
      <p:sp>
        <p:nvSpPr>
          <p:cNvPr id="13" name="Content Placeholder 1">
            <a:extLst>
              <a:ext uri="{FF2B5EF4-FFF2-40B4-BE49-F238E27FC236}">
                <a16:creationId xmlns:a16="http://schemas.microsoft.com/office/drawing/2014/main" id="{A132C641-C16A-6C04-0450-6879BFFBBCBB}"/>
              </a:ext>
            </a:extLst>
          </p:cNvPr>
          <p:cNvSpPr txBox="1">
            <a:spLocks/>
          </p:cNvSpPr>
          <p:nvPr/>
        </p:nvSpPr>
        <p:spPr>
          <a:xfrm>
            <a:off x="925139" y="3886199"/>
            <a:ext cx="2783121"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o-RO" sz="2400" b="1" i="1" dirty="0"/>
              <a:t>Ing. </a:t>
            </a:r>
            <a:r>
              <a:rPr lang="en-US" sz="2400" b="1" i="1" dirty="0"/>
              <a:t>Cristian </a:t>
            </a:r>
            <a:r>
              <a:rPr lang="ro-RO" sz="2400" b="1" i="1" dirty="0"/>
              <a:t>Iacob</a:t>
            </a:r>
            <a:endParaRPr lang="en-US" sz="2400" b="1" i="1" dirty="0"/>
          </a:p>
          <a:p>
            <a:pPr algn="ctr"/>
            <a:endParaRPr lang="en-US" sz="2400" dirty="0"/>
          </a:p>
        </p:txBody>
      </p:sp>
      <p:pic>
        <p:nvPicPr>
          <p:cNvPr id="14" name="Picture 13">
            <a:extLst>
              <a:ext uri="{FF2B5EF4-FFF2-40B4-BE49-F238E27FC236}">
                <a16:creationId xmlns:a16="http://schemas.microsoft.com/office/drawing/2014/main" id="{3CB419E0-B92B-823F-02B5-0E3170E5EB65}"/>
              </a:ext>
            </a:extLst>
          </p:cNvPr>
          <p:cNvPicPr>
            <a:picLocks noChangeAspect="1"/>
          </p:cNvPicPr>
          <p:nvPr/>
        </p:nvPicPr>
        <p:blipFill>
          <a:blip r:embed="rId6" cstate="print"/>
          <a:stretch>
            <a:fillRect/>
          </a:stretch>
        </p:blipFill>
        <p:spPr>
          <a:xfrm>
            <a:off x="3694275" y="3886200"/>
            <a:ext cx="1598022" cy="609600"/>
          </a:xfrm>
          <a:prstGeom prst="rect">
            <a:avLst/>
          </a:prstGeom>
        </p:spPr>
      </p:pic>
      <p:pic>
        <p:nvPicPr>
          <p:cNvPr id="15" name="Picture 3">
            <a:extLst>
              <a:ext uri="{FF2B5EF4-FFF2-40B4-BE49-F238E27FC236}">
                <a16:creationId xmlns:a16="http://schemas.microsoft.com/office/drawing/2014/main" id="{19619A2C-65CE-94BC-B4F7-27B2B17F08D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52381" y="5413109"/>
            <a:ext cx="1484824" cy="420640"/>
          </a:xfrm>
          <a:prstGeom prst="rect">
            <a:avLst/>
          </a:prstGeom>
          <a:noFill/>
          <a:ln w="9525">
            <a:noFill/>
            <a:miter lim="800000"/>
            <a:headEnd/>
            <a:tailEnd/>
          </a:ln>
        </p:spPr>
      </p:pic>
      <p:sp>
        <p:nvSpPr>
          <p:cNvPr id="16" name="Content Placeholder 1">
            <a:extLst>
              <a:ext uri="{FF2B5EF4-FFF2-40B4-BE49-F238E27FC236}">
                <a16:creationId xmlns:a16="http://schemas.microsoft.com/office/drawing/2014/main" id="{4BB724F4-53B4-FE86-BA6C-AD3155CCC3E2}"/>
              </a:ext>
            </a:extLst>
          </p:cNvPr>
          <p:cNvSpPr txBox="1">
            <a:spLocks/>
          </p:cNvSpPr>
          <p:nvPr/>
        </p:nvSpPr>
        <p:spPr>
          <a:xfrm>
            <a:off x="708914" y="5368228"/>
            <a:ext cx="2990204"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Dr. Cristian </a:t>
            </a:r>
            <a:r>
              <a:rPr lang="en-US" sz="2400" b="1" i="1" dirty="0" err="1"/>
              <a:t>Contescu</a:t>
            </a:r>
            <a:endParaRPr lang="en-US" sz="2400" b="1" i="1" dirty="0"/>
          </a:p>
          <a:p>
            <a:pPr algn="ctr"/>
            <a:endParaRPr lang="en-US" sz="2400" dirty="0"/>
          </a:p>
        </p:txBody>
      </p:sp>
      <p:sp>
        <p:nvSpPr>
          <p:cNvPr id="17" name="Content Placeholder 1">
            <a:extLst>
              <a:ext uri="{FF2B5EF4-FFF2-40B4-BE49-F238E27FC236}">
                <a16:creationId xmlns:a16="http://schemas.microsoft.com/office/drawing/2014/main" id="{7FAE851B-3D83-3E0B-4077-8C09B7A8EECA}"/>
              </a:ext>
            </a:extLst>
          </p:cNvPr>
          <p:cNvSpPr txBox="1">
            <a:spLocks/>
          </p:cNvSpPr>
          <p:nvPr/>
        </p:nvSpPr>
        <p:spPr>
          <a:xfrm>
            <a:off x="1031240" y="1803704"/>
            <a:ext cx="3332182" cy="5105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i="1" dirty="0"/>
              <a:t>Dr. </a:t>
            </a:r>
            <a:r>
              <a:rPr lang="en-US" sz="2400" b="1" i="1" dirty="0" err="1"/>
              <a:t>Speranta</a:t>
            </a:r>
            <a:r>
              <a:rPr lang="en-US" sz="2400" b="1" i="1" dirty="0"/>
              <a:t> </a:t>
            </a:r>
            <a:r>
              <a:rPr lang="en-US" sz="2400" b="1" i="1" dirty="0" err="1"/>
              <a:t>Tanasescu</a:t>
            </a:r>
            <a:endParaRPr lang="en-US" sz="2400" b="1" i="1" dirty="0"/>
          </a:p>
          <a:p>
            <a:pPr marL="0" indent="0" algn="ctr">
              <a:buNone/>
            </a:pPr>
            <a:r>
              <a:rPr lang="en-US" sz="2400" b="1" i="1" dirty="0"/>
              <a:t>Dr. Irina Atkinson</a:t>
            </a:r>
          </a:p>
          <a:p>
            <a:pPr marL="0" indent="0" algn="ctr">
              <a:buNone/>
            </a:pPr>
            <a:r>
              <a:rPr lang="en-US" sz="2400" b="1" i="1" dirty="0"/>
              <a:t>Dr. Cornelia Marinescu</a:t>
            </a:r>
          </a:p>
        </p:txBody>
      </p:sp>
      <p:pic>
        <p:nvPicPr>
          <p:cNvPr id="19" name="Picture 18">
            <a:extLst>
              <a:ext uri="{FF2B5EF4-FFF2-40B4-BE49-F238E27FC236}">
                <a16:creationId xmlns:a16="http://schemas.microsoft.com/office/drawing/2014/main" id="{6E20A18E-0043-B5E8-013D-16F9B89FB4D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58342" y="1968199"/>
            <a:ext cx="1356658" cy="1266215"/>
          </a:xfrm>
          <a:prstGeom prst="rect">
            <a:avLst/>
          </a:prstGeom>
          <a:noFill/>
          <a:ln w="9525">
            <a:noFill/>
            <a:miter lim="800000"/>
            <a:headEnd/>
            <a:tailEnd/>
          </a:ln>
        </p:spPr>
      </p:pic>
    </p:spTree>
    <p:extLst>
      <p:ext uri="{BB962C8B-B14F-4D97-AF65-F5344CB8AC3E}">
        <p14:creationId xmlns:p14="http://schemas.microsoft.com/office/powerpoint/2010/main" val="243518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011" y="280017"/>
            <a:ext cx="8229600" cy="792163"/>
          </a:xfrm>
        </p:spPr>
        <p:txBody>
          <a:bodyPr>
            <a:normAutofit/>
          </a:bodyPr>
          <a:lstStyle/>
          <a:p>
            <a:pPr algn="l"/>
            <a:r>
              <a:rPr lang="en-US" sz="3200" dirty="0"/>
              <a:t>Budget (lei)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8305854"/>
              </p:ext>
            </p:extLst>
          </p:nvPr>
        </p:nvGraphicFramePr>
        <p:xfrm>
          <a:off x="1981200" y="1752600"/>
          <a:ext cx="8229600" cy="25755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60400">
                <a:tc>
                  <a:txBody>
                    <a:bodyPr/>
                    <a:lstStyle/>
                    <a:p>
                      <a:pPr algn="ctr"/>
                      <a:r>
                        <a:rPr lang="en-US" sz="1900" dirty="0"/>
                        <a:t>Category of expenses</a:t>
                      </a:r>
                    </a:p>
                  </a:txBody>
                  <a:tcPr anchor="ctr"/>
                </a:tc>
                <a:tc>
                  <a:txBody>
                    <a:bodyPr/>
                    <a:lstStyle/>
                    <a:p>
                      <a:pPr algn="ctr"/>
                      <a:r>
                        <a:rPr lang="en-US" sz="1900" dirty="0"/>
                        <a:t>2021</a:t>
                      </a:r>
                    </a:p>
                  </a:txBody>
                  <a:tcPr anchor="ctr"/>
                </a:tc>
                <a:tc>
                  <a:txBody>
                    <a:bodyPr/>
                    <a:lstStyle/>
                    <a:p>
                      <a:pPr algn="ctr"/>
                      <a:r>
                        <a:rPr lang="en-US" sz="1900" dirty="0"/>
                        <a:t>2022</a:t>
                      </a:r>
                    </a:p>
                  </a:txBody>
                  <a:tcPr anchor="ctr"/>
                </a:tc>
                <a:tc>
                  <a:txBody>
                    <a:bodyPr/>
                    <a:lstStyle/>
                    <a:p>
                      <a:pPr algn="ctr"/>
                      <a:r>
                        <a:rPr lang="en-US" sz="1900" dirty="0"/>
                        <a:t>2023</a:t>
                      </a:r>
                    </a:p>
                  </a:txBody>
                  <a:tcPr anchor="ctr"/>
                </a:tc>
                <a:tc>
                  <a:txBody>
                    <a:bodyPr/>
                    <a:lstStyle/>
                    <a:p>
                      <a:pPr algn="ctr"/>
                      <a:r>
                        <a:rPr lang="en-US" sz="1900" dirty="0"/>
                        <a:t>TOTAL</a:t>
                      </a:r>
                    </a:p>
                  </a:txBody>
                  <a:tcPr anchor="ctr"/>
                </a:tc>
                <a:extLst>
                  <a:ext uri="{0D108BD9-81ED-4DB2-BD59-A6C34878D82A}">
                    <a16:rowId xmlns:a16="http://schemas.microsoft.com/office/drawing/2014/main" val="10000"/>
                  </a:ext>
                </a:extLst>
              </a:tr>
              <a:tr h="375920">
                <a:tc>
                  <a:txBody>
                    <a:bodyPr/>
                    <a:lstStyle/>
                    <a:p>
                      <a:pPr algn="ctr"/>
                      <a:r>
                        <a:rPr lang="en-US" sz="1900" b="1" dirty="0"/>
                        <a:t>Personnel</a:t>
                      </a:r>
                    </a:p>
                  </a:txBody>
                  <a:tcPr/>
                </a:tc>
                <a:tc>
                  <a:txBody>
                    <a:bodyPr/>
                    <a:lstStyle/>
                    <a:p>
                      <a:pPr algn="ctr"/>
                      <a:r>
                        <a:rPr lang="en-US" sz="1900" dirty="0"/>
                        <a:t>138.298</a:t>
                      </a:r>
                    </a:p>
                  </a:txBody>
                  <a:tcPr/>
                </a:tc>
                <a:tc>
                  <a:txBody>
                    <a:bodyPr/>
                    <a:lstStyle/>
                    <a:p>
                      <a:pPr algn="ctr"/>
                      <a:r>
                        <a:rPr lang="ro-RO" sz="1900" dirty="0"/>
                        <a:t>189.158</a:t>
                      </a:r>
                      <a:endParaRPr lang="en-US" sz="1900" dirty="0"/>
                    </a:p>
                  </a:txBody>
                  <a:tcPr/>
                </a:tc>
                <a:tc>
                  <a:txBody>
                    <a:bodyPr/>
                    <a:lstStyle/>
                    <a:p>
                      <a:pPr algn="ctr"/>
                      <a:r>
                        <a:rPr lang="ro-RO" sz="1900" dirty="0"/>
                        <a:t>212.469</a:t>
                      </a:r>
                      <a:endParaRPr lang="en-US" sz="1900" dirty="0"/>
                    </a:p>
                  </a:txBody>
                  <a:tcPr/>
                </a:tc>
                <a:tc>
                  <a:txBody>
                    <a:bodyPr/>
                    <a:lstStyle/>
                    <a:p>
                      <a:pPr algn="ctr"/>
                      <a:r>
                        <a:rPr lang="en-US" sz="1900" b="1" dirty="0"/>
                        <a:t>539.925</a:t>
                      </a:r>
                    </a:p>
                  </a:txBody>
                  <a:tcPr/>
                </a:tc>
                <a:extLst>
                  <a:ext uri="{0D108BD9-81ED-4DB2-BD59-A6C34878D82A}">
                    <a16:rowId xmlns:a16="http://schemas.microsoft.com/office/drawing/2014/main" val="10001"/>
                  </a:ext>
                </a:extLst>
              </a:tr>
              <a:tr h="375920">
                <a:tc>
                  <a:txBody>
                    <a:bodyPr/>
                    <a:lstStyle/>
                    <a:p>
                      <a:pPr algn="ctr"/>
                      <a:r>
                        <a:rPr lang="en-US" sz="1900" b="1" dirty="0"/>
                        <a:t>Logistics</a:t>
                      </a:r>
                    </a:p>
                  </a:txBody>
                  <a:tcPr/>
                </a:tc>
                <a:tc>
                  <a:txBody>
                    <a:bodyPr/>
                    <a:lstStyle/>
                    <a:p>
                      <a:pPr algn="ctr"/>
                      <a:r>
                        <a:rPr lang="en-US" sz="1900" dirty="0"/>
                        <a:t>141.718</a:t>
                      </a:r>
                    </a:p>
                  </a:txBody>
                  <a:tcPr/>
                </a:tc>
                <a:tc>
                  <a:txBody>
                    <a:bodyPr/>
                    <a:lstStyle/>
                    <a:p>
                      <a:pPr algn="ctr"/>
                      <a:r>
                        <a:rPr lang="en-US" sz="1900" dirty="0"/>
                        <a:t>141.718</a:t>
                      </a:r>
                    </a:p>
                  </a:txBody>
                  <a:tcPr/>
                </a:tc>
                <a:tc>
                  <a:txBody>
                    <a:bodyPr/>
                    <a:lstStyle/>
                    <a:p>
                      <a:pPr algn="ctr"/>
                      <a:r>
                        <a:rPr lang="en-US" sz="1900" dirty="0"/>
                        <a:t>141.718</a:t>
                      </a:r>
                    </a:p>
                  </a:txBody>
                  <a:tcPr/>
                </a:tc>
                <a:tc>
                  <a:txBody>
                    <a:bodyPr/>
                    <a:lstStyle/>
                    <a:p>
                      <a:pPr algn="ctr"/>
                      <a:r>
                        <a:rPr lang="en-US" sz="1900" b="1" dirty="0"/>
                        <a:t>425.154</a:t>
                      </a:r>
                    </a:p>
                  </a:txBody>
                  <a:tcPr/>
                </a:tc>
                <a:extLst>
                  <a:ext uri="{0D108BD9-81ED-4DB2-BD59-A6C34878D82A}">
                    <a16:rowId xmlns:a16="http://schemas.microsoft.com/office/drawing/2014/main" val="10002"/>
                  </a:ext>
                </a:extLst>
              </a:tr>
              <a:tr h="375920">
                <a:tc>
                  <a:txBody>
                    <a:bodyPr/>
                    <a:lstStyle/>
                    <a:p>
                      <a:pPr algn="ctr"/>
                      <a:r>
                        <a:rPr lang="en-US" sz="1900" b="1" dirty="0"/>
                        <a:t>Travel</a:t>
                      </a:r>
                    </a:p>
                  </a:txBody>
                  <a:tcPr/>
                </a:tc>
                <a:tc>
                  <a:txBody>
                    <a:bodyPr/>
                    <a:lstStyle/>
                    <a:p>
                      <a:pPr algn="ctr"/>
                      <a:r>
                        <a:rPr lang="en-US" sz="1900" dirty="0"/>
                        <a:t>38.997</a:t>
                      </a:r>
                    </a:p>
                  </a:txBody>
                  <a:tcPr/>
                </a:tc>
                <a:tc>
                  <a:txBody>
                    <a:bodyPr/>
                    <a:lstStyle/>
                    <a:p>
                      <a:pPr algn="ctr"/>
                      <a:r>
                        <a:rPr lang="en-US" sz="1900" dirty="0"/>
                        <a:t>38.997</a:t>
                      </a:r>
                    </a:p>
                  </a:txBody>
                  <a:tcPr/>
                </a:tc>
                <a:tc>
                  <a:txBody>
                    <a:bodyPr/>
                    <a:lstStyle/>
                    <a:p>
                      <a:pPr algn="ctr"/>
                      <a:r>
                        <a:rPr lang="en-US" sz="1900" dirty="0"/>
                        <a:t>38.997</a:t>
                      </a:r>
                    </a:p>
                  </a:txBody>
                  <a:tcPr/>
                </a:tc>
                <a:tc>
                  <a:txBody>
                    <a:bodyPr/>
                    <a:lstStyle/>
                    <a:p>
                      <a:pPr algn="ctr"/>
                      <a:r>
                        <a:rPr lang="en-US" sz="1900" b="1" dirty="0"/>
                        <a:t>116.991</a:t>
                      </a:r>
                    </a:p>
                  </a:txBody>
                  <a:tcPr/>
                </a:tc>
                <a:extLst>
                  <a:ext uri="{0D108BD9-81ED-4DB2-BD59-A6C34878D82A}">
                    <a16:rowId xmlns:a16="http://schemas.microsoft.com/office/drawing/2014/main" val="10003"/>
                  </a:ext>
                </a:extLst>
              </a:tr>
              <a:tr h="375920">
                <a:tc>
                  <a:txBody>
                    <a:bodyPr/>
                    <a:lstStyle/>
                    <a:p>
                      <a:pPr algn="ctr"/>
                      <a:r>
                        <a:rPr lang="en-US" sz="1900" b="1" dirty="0"/>
                        <a:t>Overhead</a:t>
                      </a:r>
                    </a:p>
                  </a:txBody>
                  <a:tcPr/>
                </a:tc>
                <a:tc>
                  <a:txBody>
                    <a:bodyPr/>
                    <a:lstStyle/>
                    <a:p>
                      <a:pPr algn="ctr"/>
                      <a:r>
                        <a:rPr lang="en-US" sz="1900" dirty="0"/>
                        <a:t>37.810</a:t>
                      </a:r>
                    </a:p>
                  </a:txBody>
                  <a:tcPr/>
                </a:tc>
                <a:tc>
                  <a:txBody>
                    <a:bodyPr/>
                    <a:lstStyle/>
                    <a:p>
                      <a:pPr algn="ctr"/>
                      <a:r>
                        <a:rPr lang="en-US" sz="1900" dirty="0"/>
                        <a:t>34.703</a:t>
                      </a:r>
                    </a:p>
                  </a:txBody>
                  <a:tcPr/>
                </a:tc>
                <a:tc>
                  <a:txBody>
                    <a:bodyPr/>
                    <a:lstStyle/>
                    <a:p>
                      <a:pPr algn="ctr"/>
                      <a:r>
                        <a:rPr lang="en-US" sz="1900" dirty="0"/>
                        <a:t>43.449</a:t>
                      </a:r>
                    </a:p>
                  </a:txBody>
                  <a:tcPr/>
                </a:tc>
                <a:tc>
                  <a:txBody>
                    <a:bodyPr/>
                    <a:lstStyle/>
                    <a:p>
                      <a:pPr algn="ctr"/>
                      <a:r>
                        <a:rPr lang="en-US" sz="1900" b="1" dirty="0"/>
                        <a:t>115.962</a:t>
                      </a:r>
                    </a:p>
                  </a:txBody>
                  <a:tcPr/>
                </a:tc>
                <a:extLst>
                  <a:ext uri="{0D108BD9-81ED-4DB2-BD59-A6C34878D82A}">
                    <a16:rowId xmlns:a16="http://schemas.microsoft.com/office/drawing/2014/main" val="10004"/>
                  </a:ext>
                </a:extLst>
              </a:tr>
              <a:tr h="375920">
                <a:tc>
                  <a:txBody>
                    <a:bodyPr/>
                    <a:lstStyle/>
                    <a:p>
                      <a:pPr algn="ctr"/>
                      <a:r>
                        <a:rPr lang="en-US" sz="1900" b="1" dirty="0"/>
                        <a:t>TOTAL</a:t>
                      </a:r>
                    </a:p>
                  </a:txBody>
                  <a:tcPr/>
                </a:tc>
                <a:tc>
                  <a:txBody>
                    <a:bodyPr/>
                    <a:lstStyle/>
                    <a:p>
                      <a:pPr algn="ctr"/>
                      <a:r>
                        <a:rPr lang="en-US" sz="1900" b="1" dirty="0"/>
                        <a:t>356.823</a:t>
                      </a:r>
                    </a:p>
                  </a:txBody>
                  <a:tcPr/>
                </a:tc>
                <a:tc>
                  <a:txBody>
                    <a:bodyPr/>
                    <a:lstStyle/>
                    <a:p>
                      <a:pPr algn="ctr"/>
                      <a:r>
                        <a:rPr lang="ro-RO" sz="1900" b="1" dirty="0"/>
                        <a:t>404.576</a:t>
                      </a:r>
                      <a:endParaRPr lang="en-US" sz="1900" b="1" dirty="0"/>
                    </a:p>
                  </a:txBody>
                  <a:tcPr/>
                </a:tc>
                <a:tc>
                  <a:txBody>
                    <a:bodyPr/>
                    <a:lstStyle/>
                    <a:p>
                      <a:pPr algn="ctr"/>
                      <a:r>
                        <a:rPr lang="ro-RO" sz="1900" b="1" dirty="0"/>
                        <a:t>436.633</a:t>
                      </a:r>
                      <a:endParaRPr lang="en-US" sz="1900" b="1" dirty="0"/>
                    </a:p>
                  </a:txBody>
                  <a:tcPr/>
                </a:tc>
                <a:tc>
                  <a:txBody>
                    <a:bodyPr/>
                    <a:lstStyle/>
                    <a:p>
                      <a:pPr algn="ctr"/>
                      <a:r>
                        <a:rPr lang="en-US" sz="1900" b="1" dirty="0"/>
                        <a:t>1.198.032</a:t>
                      </a:r>
                    </a:p>
                  </a:txBody>
                  <a:tcPr/>
                </a:tc>
                <a:extLst>
                  <a:ext uri="{0D108BD9-81ED-4DB2-BD59-A6C34878D82A}">
                    <a16:rowId xmlns:a16="http://schemas.microsoft.com/office/drawing/2014/main" val="10005"/>
                  </a:ext>
                </a:extLst>
              </a:tr>
            </a:tbl>
          </a:graphicData>
        </a:graphic>
      </p:graphicFrame>
      <p:pic>
        <p:nvPicPr>
          <p:cNvPr id="4" name="Picture 3" descr="LogoAPASUPER_FM090621.png"/>
          <p:cNvPicPr>
            <a:picLocks noChangeAspect="1"/>
          </p:cNvPicPr>
          <p:nvPr/>
        </p:nvPicPr>
        <p:blipFill>
          <a:blip r:embed="rId2" cstate="print"/>
          <a:stretch>
            <a:fillRect/>
          </a:stretch>
        </p:blipFill>
        <p:spPr>
          <a:xfrm>
            <a:off x="8839200" y="162548"/>
            <a:ext cx="2070373" cy="1081571"/>
          </a:xfrm>
          <a:prstGeom prst="rect">
            <a:avLst/>
          </a:prstGeom>
        </p:spPr>
      </p:pic>
      <p:sp>
        <p:nvSpPr>
          <p:cNvPr id="3" name="Slide Number Placeholder 2">
            <a:extLst>
              <a:ext uri="{FF2B5EF4-FFF2-40B4-BE49-F238E27FC236}">
                <a16:creationId xmlns:a16="http://schemas.microsoft.com/office/drawing/2014/main" id="{62D912AB-2137-4DF9-80BA-CE53875C7C2C}"/>
              </a:ext>
            </a:extLst>
          </p:cNvPr>
          <p:cNvSpPr>
            <a:spLocks noGrp="1"/>
          </p:cNvSpPr>
          <p:nvPr>
            <p:ph type="sldNum" sz="quarter" idx="12"/>
          </p:nvPr>
        </p:nvSpPr>
        <p:spPr/>
        <p:txBody>
          <a:bodyPr/>
          <a:lstStyle/>
          <a:p>
            <a:fld id="{4FA1F649-E8C5-4AAF-91FF-62678AC0C0C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APASUPER_FM090621.png"/>
          <p:cNvPicPr>
            <a:picLocks noChangeAspect="1"/>
          </p:cNvPicPr>
          <p:nvPr/>
        </p:nvPicPr>
        <p:blipFill>
          <a:blip r:embed="rId2" cstate="print"/>
          <a:stretch>
            <a:fillRect/>
          </a:stretch>
        </p:blipFill>
        <p:spPr>
          <a:xfrm>
            <a:off x="8782698" y="42243"/>
            <a:ext cx="1874291" cy="979137"/>
          </a:xfrm>
          <a:prstGeom prst="rect">
            <a:avLst/>
          </a:prstGeom>
        </p:spPr>
      </p:pic>
      <p:pic>
        <p:nvPicPr>
          <p:cNvPr id="10" name="Bild 14" descr="PSI-Logo_narrow_30k.eps">
            <a:extLst>
              <a:ext uri="{FF2B5EF4-FFF2-40B4-BE49-F238E27FC236}">
                <a16:creationId xmlns:a16="http://schemas.microsoft.com/office/drawing/2014/main" id="{C9D2DAE0-695C-4D02-9ADA-B9EA414EBE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9024018" y="1541379"/>
            <a:ext cx="1632971" cy="5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3C63499A-56F8-4F07-93D8-96AFEB8DAF65}"/>
              </a:ext>
            </a:extLst>
          </p:cNvPr>
          <p:cNvSpPr>
            <a:spLocks noChangeArrowheads="1"/>
          </p:cNvSpPr>
          <p:nvPr/>
        </p:nvSpPr>
        <p:spPr bwMode="auto">
          <a:xfrm>
            <a:off x="2927516" y="1572708"/>
            <a:ext cx="6126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dirty="0"/>
              <a:t>International Scientific Collaboration: </a:t>
            </a:r>
            <a:r>
              <a:rPr lang="en-US" altLang="en-US" sz="1400" dirty="0"/>
              <a:t>Research collaboration agreement  with Equipment transfer between ICF and Paul Scherrer </a:t>
            </a:r>
            <a:r>
              <a:rPr lang="en-US" altLang="en-US" sz="1400" dirty="0" err="1"/>
              <a:t>Insititute</a:t>
            </a:r>
            <a:r>
              <a:rPr lang="en-US" altLang="en-US" sz="1400" dirty="0"/>
              <a:t>, </a:t>
            </a:r>
            <a:r>
              <a:rPr lang="en-US" altLang="en-US" sz="1400" dirty="0" err="1"/>
              <a:t>Villigen</a:t>
            </a:r>
            <a:r>
              <a:rPr lang="en-US" altLang="en-US" sz="1400" dirty="0"/>
              <a:t>, Switzerland</a:t>
            </a:r>
          </a:p>
        </p:txBody>
      </p:sp>
      <p:pic>
        <p:nvPicPr>
          <p:cNvPr id="12" name="Picture 11">
            <a:extLst>
              <a:ext uri="{FF2B5EF4-FFF2-40B4-BE49-F238E27FC236}">
                <a16:creationId xmlns:a16="http://schemas.microsoft.com/office/drawing/2014/main" id="{F419F965-5512-4B7E-AFFB-7412743982D2}"/>
              </a:ext>
            </a:extLst>
          </p:cNvPr>
          <p:cNvPicPr>
            <a:picLocks noChangeAspect="1"/>
          </p:cNvPicPr>
          <p:nvPr/>
        </p:nvPicPr>
        <p:blipFill>
          <a:blip r:embed="rId4" cstate="print"/>
          <a:srcRect/>
          <a:stretch>
            <a:fillRect/>
          </a:stretch>
        </p:blipFill>
        <p:spPr bwMode="auto">
          <a:xfrm>
            <a:off x="1685593" y="1406831"/>
            <a:ext cx="1133807" cy="1058220"/>
          </a:xfrm>
          <a:prstGeom prst="rect">
            <a:avLst/>
          </a:prstGeom>
          <a:noFill/>
          <a:ln w="9525">
            <a:noFill/>
            <a:miter lim="800000"/>
            <a:headEnd/>
            <a:tailEnd/>
          </a:ln>
        </p:spPr>
      </p:pic>
      <p:sp>
        <p:nvSpPr>
          <p:cNvPr id="13" name="Title 1">
            <a:extLst>
              <a:ext uri="{FF2B5EF4-FFF2-40B4-BE49-F238E27FC236}">
                <a16:creationId xmlns:a16="http://schemas.microsoft.com/office/drawing/2014/main" id="{71C49119-79E2-4DED-8334-47C20512D94E}"/>
              </a:ext>
            </a:extLst>
          </p:cNvPr>
          <p:cNvSpPr txBox="1">
            <a:spLocks/>
          </p:cNvSpPr>
          <p:nvPr/>
        </p:nvSpPr>
        <p:spPr>
          <a:xfrm>
            <a:off x="1490144" y="747177"/>
            <a:ext cx="8150505" cy="7986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N</a:t>
            </a:r>
            <a:r>
              <a:rPr lang="en-US" sz="3200" dirty="0"/>
              <a:t>eutron </a:t>
            </a:r>
            <a:r>
              <a:rPr lang="en-US" sz="3200" b="1" dirty="0"/>
              <a:t>I</a:t>
            </a:r>
            <a:r>
              <a:rPr lang="en-US" sz="3200" dirty="0"/>
              <a:t>maging </a:t>
            </a:r>
            <a:r>
              <a:rPr lang="en-US" sz="3200" b="1" dirty="0"/>
              <a:t>S</a:t>
            </a:r>
            <a:r>
              <a:rPr lang="en-US" sz="3200" dirty="0"/>
              <a:t>cH</a:t>
            </a:r>
            <a:r>
              <a:rPr lang="en-US" sz="3200" baseline="-25000" dirty="0"/>
              <a:t>2</a:t>
            </a:r>
            <a:r>
              <a:rPr lang="en-US" sz="3200" dirty="0"/>
              <a:t>O </a:t>
            </a:r>
            <a:r>
              <a:rPr lang="en-US" sz="3200" b="1" dirty="0"/>
              <a:t>A</a:t>
            </a:r>
            <a:r>
              <a:rPr lang="en-US" sz="3200" dirty="0"/>
              <a:t>nalysis </a:t>
            </a:r>
          </a:p>
        </p:txBody>
      </p:sp>
      <p:sp>
        <p:nvSpPr>
          <p:cNvPr id="15" name="TextBox 14">
            <a:extLst>
              <a:ext uri="{FF2B5EF4-FFF2-40B4-BE49-F238E27FC236}">
                <a16:creationId xmlns:a16="http://schemas.microsoft.com/office/drawing/2014/main" id="{11879FCB-92D1-4D34-AD10-68130860B8D3}"/>
              </a:ext>
            </a:extLst>
          </p:cNvPr>
          <p:cNvSpPr txBox="1"/>
          <p:nvPr/>
        </p:nvSpPr>
        <p:spPr>
          <a:xfrm>
            <a:off x="6968544" y="6111119"/>
            <a:ext cx="3412411" cy="369332"/>
          </a:xfrm>
          <a:prstGeom prst="rect">
            <a:avLst/>
          </a:prstGeom>
          <a:noFill/>
        </p:spPr>
        <p:txBody>
          <a:bodyPr wrap="square">
            <a:spAutoFit/>
          </a:bodyPr>
          <a:lstStyle/>
          <a:p>
            <a:pPr algn="ctr"/>
            <a:r>
              <a:rPr lang="ro-RO" dirty="0"/>
              <a:t>NISA equipment installed at ICF-Ro</a:t>
            </a:r>
            <a:endParaRPr lang="en-US" dirty="0"/>
          </a:p>
        </p:txBody>
      </p:sp>
      <p:grpSp>
        <p:nvGrpSpPr>
          <p:cNvPr id="29" name="Group 28">
            <a:extLst>
              <a:ext uri="{FF2B5EF4-FFF2-40B4-BE49-F238E27FC236}">
                <a16:creationId xmlns:a16="http://schemas.microsoft.com/office/drawing/2014/main" id="{BB813B9B-B93B-47F0-804A-B7A4FD42A994}"/>
              </a:ext>
            </a:extLst>
          </p:cNvPr>
          <p:cNvGrpSpPr/>
          <p:nvPr/>
        </p:nvGrpSpPr>
        <p:grpSpPr>
          <a:xfrm>
            <a:off x="6385639" y="2247883"/>
            <a:ext cx="3925529" cy="3829393"/>
            <a:chOff x="4928725" y="2320187"/>
            <a:chExt cx="3925529" cy="3829393"/>
          </a:xfrm>
        </p:grpSpPr>
        <p:pic>
          <p:nvPicPr>
            <p:cNvPr id="14" name="Content Placeholder 5" descr="NISA@ICF_Ro.png">
              <a:extLst>
                <a:ext uri="{FF2B5EF4-FFF2-40B4-BE49-F238E27FC236}">
                  <a16:creationId xmlns:a16="http://schemas.microsoft.com/office/drawing/2014/main" id="{20C524AE-1A5E-4268-A780-10087B2DC62E}"/>
                </a:ext>
              </a:extLst>
            </p:cNvPr>
            <p:cNvPicPr>
              <a:picLocks noChangeAspect="1"/>
            </p:cNvPicPr>
            <p:nvPr/>
          </p:nvPicPr>
          <p:blipFill>
            <a:blip r:embed="rId5" cstate="print"/>
            <a:stretch>
              <a:fillRect/>
            </a:stretch>
          </p:blipFill>
          <p:spPr>
            <a:xfrm>
              <a:off x="4928725" y="2320187"/>
              <a:ext cx="3925529" cy="3829393"/>
            </a:xfrm>
            <a:prstGeom prst="rect">
              <a:avLst/>
            </a:prstGeom>
          </p:spPr>
        </p:pic>
        <p:cxnSp>
          <p:nvCxnSpPr>
            <p:cNvPr id="16" name="Shape 26">
              <a:extLst>
                <a:ext uri="{FF2B5EF4-FFF2-40B4-BE49-F238E27FC236}">
                  <a16:creationId xmlns:a16="http://schemas.microsoft.com/office/drawing/2014/main" id="{E87C0948-7F40-4DCD-862C-C3511E3848D5}"/>
                </a:ext>
              </a:extLst>
            </p:cNvPr>
            <p:cNvCxnSpPr>
              <a:cxnSpLocks/>
            </p:cNvCxnSpPr>
            <p:nvPr/>
          </p:nvCxnSpPr>
          <p:spPr>
            <a:xfrm flipH="1">
              <a:off x="7324398" y="2975055"/>
              <a:ext cx="274390" cy="296760"/>
            </a:xfrm>
            <a:prstGeom prst="bentConnector4">
              <a:avLst>
                <a:gd name="adj1" fmla="val -83312"/>
                <a:gd name="adj2" fmla="val 9729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D11A2EE-54EC-434E-BEFE-5F13F3024B74}"/>
                </a:ext>
              </a:extLst>
            </p:cNvPr>
            <p:cNvSpPr>
              <a:spLocks noChangeAspect="1"/>
            </p:cNvSpPr>
            <p:nvPr/>
          </p:nvSpPr>
          <p:spPr>
            <a:xfrm>
              <a:off x="6559974" y="3894403"/>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4</a:t>
              </a:r>
            </a:p>
          </p:txBody>
        </p:sp>
        <p:sp>
          <p:nvSpPr>
            <p:cNvPr id="18" name="Oval 17">
              <a:extLst>
                <a:ext uri="{FF2B5EF4-FFF2-40B4-BE49-F238E27FC236}">
                  <a16:creationId xmlns:a16="http://schemas.microsoft.com/office/drawing/2014/main" id="{319B040F-BDA5-414A-A624-83BAB58C7A5A}"/>
                </a:ext>
              </a:extLst>
            </p:cNvPr>
            <p:cNvSpPr>
              <a:spLocks noChangeAspect="1"/>
            </p:cNvSpPr>
            <p:nvPr/>
          </p:nvSpPr>
          <p:spPr>
            <a:xfrm>
              <a:off x="6243410" y="2511664"/>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1</a:t>
              </a:r>
            </a:p>
          </p:txBody>
        </p:sp>
        <p:sp>
          <p:nvSpPr>
            <p:cNvPr id="19" name="Oval 18">
              <a:extLst>
                <a:ext uri="{FF2B5EF4-FFF2-40B4-BE49-F238E27FC236}">
                  <a16:creationId xmlns:a16="http://schemas.microsoft.com/office/drawing/2014/main" id="{C4D8BC58-68FE-427F-A81A-5001A1259BE9}"/>
                </a:ext>
              </a:extLst>
            </p:cNvPr>
            <p:cNvSpPr>
              <a:spLocks noChangeAspect="1"/>
            </p:cNvSpPr>
            <p:nvPr/>
          </p:nvSpPr>
          <p:spPr>
            <a:xfrm>
              <a:off x="7482668" y="3124357"/>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3</a:t>
              </a:r>
            </a:p>
          </p:txBody>
        </p:sp>
        <p:sp>
          <p:nvSpPr>
            <p:cNvPr id="20" name="Oval 19">
              <a:extLst>
                <a:ext uri="{FF2B5EF4-FFF2-40B4-BE49-F238E27FC236}">
                  <a16:creationId xmlns:a16="http://schemas.microsoft.com/office/drawing/2014/main" id="{5125BBC6-4A63-4F3C-8B21-26EBF6EC8653}"/>
                </a:ext>
              </a:extLst>
            </p:cNvPr>
            <p:cNvSpPr>
              <a:spLocks noChangeAspect="1"/>
            </p:cNvSpPr>
            <p:nvPr/>
          </p:nvSpPr>
          <p:spPr>
            <a:xfrm>
              <a:off x="7788212" y="4078255"/>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2</a:t>
              </a:r>
            </a:p>
          </p:txBody>
        </p:sp>
      </p:grpSp>
      <p:sp>
        <p:nvSpPr>
          <p:cNvPr id="23" name="TextBox 22">
            <a:extLst>
              <a:ext uri="{FF2B5EF4-FFF2-40B4-BE49-F238E27FC236}">
                <a16:creationId xmlns:a16="http://schemas.microsoft.com/office/drawing/2014/main" id="{39A53050-DE05-4866-BF74-0CBB56BF9BBE}"/>
              </a:ext>
            </a:extLst>
          </p:cNvPr>
          <p:cNvSpPr txBox="1"/>
          <p:nvPr/>
        </p:nvSpPr>
        <p:spPr>
          <a:xfrm>
            <a:off x="2408896" y="5605830"/>
            <a:ext cx="3397485" cy="369332"/>
          </a:xfrm>
          <a:prstGeom prst="rect">
            <a:avLst/>
          </a:prstGeom>
          <a:noFill/>
        </p:spPr>
        <p:txBody>
          <a:bodyPr wrap="square">
            <a:spAutoFit/>
          </a:bodyPr>
          <a:lstStyle/>
          <a:p>
            <a:r>
              <a:rPr lang="en-US" dirty="0"/>
              <a:t>NISA schematic</a:t>
            </a:r>
            <a:r>
              <a:rPr lang="ro-RO" dirty="0"/>
              <a:t> representation</a:t>
            </a:r>
            <a:r>
              <a:rPr lang="en-US" dirty="0"/>
              <a:t> </a:t>
            </a:r>
          </a:p>
        </p:txBody>
      </p:sp>
      <p:sp>
        <p:nvSpPr>
          <p:cNvPr id="24" name="TextBox 23">
            <a:extLst>
              <a:ext uri="{FF2B5EF4-FFF2-40B4-BE49-F238E27FC236}">
                <a16:creationId xmlns:a16="http://schemas.microsoft.com/office/drawing/2014/main" id="{8885614C-F5C4-4C39-B740-205345EB992F}"/>
              </a:ext>
            </a:extLst>
          </p:cNvPr>
          <p:cNvSpPr txBox="1"/>
          <p:nvPr/>
        </p:nvSpPr>
        <p:spPr>
          <a:xfrm>
            <a:off x="1861774" y="6076877"/>
            <a:ext cx="4183652" cy="444500"/>
          </a:xfrm>
          <a:prstGeom prst="rect">
            <a:avLst/>
          </a:prstGeom>
          <a:noFill/>
        </p:spPr>
        <p:txBody>
          <a:bodyPr lIns="0" tIns="0" rIns="0" bIns="0"/>
          <a:lstStyle/>
          <a:p>
            <a:pPr eaLnBrk="0" hangingPunct="0">
              <a:lnSpc>
                <a:spcPct val="110000"/>
              </a:lnSpc>
              <a:defRPr/>
            </a:pPr>
            <a:r>
              <a:rPr lang="en-US" sz="1200" kern="1000" spc="31" dirty="0">
                <a:ea typeface="ヒラギノ角ゴ Pro W3" charset="0"/>
                <a:cs typeface="Franklin Gothic Book"/>
              </a:rPr>
              <a:t>Maxim, F </a:t>
            </a:r>
            <a:r>
              <a:rPr lang="en-US" sz="1200" i="1" kern="1000" spc="31" dirty="0">
                <a:ea typeface="ヒラギノ角ゴ Pro W3" charset="0"/>
                <a:cs typeface="Franklin Gothic Book"/>
              </a:rPr>
              <a:t>et al.</a:t>
            </a:r>
            <a:r>
              <a:rPr lang="en-US" sz="1200" kern="1000" spc="31" dirty="0">
                <a:ea typeface="ヒラギノ角ゴ Pro W3" charset="0"/>
                <a:cs typeface="Franklin Gothic Book"/>
              </a:rPr>
              <a:t> Visualization of supercritical water pseudo-boiling at </a:t>
            </a:r>
            <a:r>
              <a:rPr lang="en-US" sz="1200" kern="1000" spc="31" dirty="0" err="1">
                <a:ea typeface="ヒラギノ角ゴ Pro W3" charset="0"/>
                <a:cs typeface="Franklin Gothic Book"/>
              </a:rPr>
              <a:t>Widom</a:t>
            </a:r>
            <a:r>
              <a:rPr lang="en-US" sz="1200" kern="1000" spc="31" dirty="0">
                <a:ea typeface="ヒラギノ角ゴ Pro W3" charset="0"/>
                <a:cs typeface="Franklin Gothic Book"/>
              </a:rPr>
              <a:t> line crossover. </a:t>
            </a:r>
            <a:r>
              <a:rPr lang="en-US" sz="1200" i="1" kern="1000" spc="31" dirty="0">
                <a:ea typeface="ヒラギノ角ゴ Pro W3" charset="0"/>
                <a:cs typeface="Franklin Gothic Book"/>
              </a:rPr>
              <a:t>Nat </a:t>
            </a:r>
            <a:r>
              <a:rPr lang="en-US" sz="1200" i="1" kern="1000" spc="31" dirty="0" err="1">
                <a:ea typeface="ヒラギノ角ゴ Pro W3" charset="0"/>
                <a:cs typeface="Franklin Gothic Book"/>
              </a:rPr>
              <a:t>Commun</a:t>
            </a:r>
            <a:r>
              <a:rPr lang="en-US" sz="1200" i="1" kern="1000" spc="31" dirty="0">
                <a:ea typeface="ヒラギノ角ゴ Pro W3" charset="0"/>
                <a:cs typeface="Franklin Gothic Book"/>
              </a:rPr>
              <a:t> </a:t>
            </a:r>
            <a:r>
              <a:rPr lang="en-US" sz="1200" kern="1000" spc="31" dirty="0">
                <a:ea typeface="ヒラギノ角ゴ Pro W3" charset="0"/>
                <a:cs typeface="Franklin Gothic Book"/>
              </a:rPr>
              <a:t>10, 4114, (</a:t>
            </a:r>
            <a:r>
              <a:rPr lang="en-US" sz="1200" b="1" kern="1000" spc="31" dirty="0">
                <a:ea typeface="ヒラギノ角ゴ Pro W3" charset="0"/>
                <a:cs typeface="Franklin Gothic Book"/>
              </a:rPr>
              <a:t>2019</a:t>
            </a:r>
            <a:r>
              <a:rPr lang="en-US" sz="1200" kern="1000" spc="31" dirty="0">
                <a:ea typeface="ヒラギノ角ゴ Pro W3" charset="0"/>
                <a:cs typeface="Franklin Gothic Book"/>
              </a:rPr>
              <a:t>).</a:t>
            </a:r>
            <a:endParaRPr lang="de-CH" sz="1200" kern="1000" spc="31" dirty="0" err="1">
              <a:ea typeface="ヒラギノ角ゴ Pro W3" charset="0"/>
              <a:cs typeface="Franklin Gothic Book"/>
            </a:endParaRPr>
          </a:p>
        </p:txBody>
      </p:sp>
      <p:grpSp>
        <p:nvGrpSpPr>
          <p:cNvPr id="30" name="Group 29">
            <a:extLst>
              <a:ext uri="{FF2B5EF4-FFF2-40B4-BE49-F238E27FC236}">
                <a16:creationId xmlns:a16="http://schemas.microsoft.com/office/drawing/2014/main" id="{4CC269C7-0397-429E-8E4C-14694234F426}"/>
              </a:ext>
            </a:extLst>
          </p:cNvPr>
          <p:cNvGrpSpPr/>
          <p:nvPr/>
        </p:nvGrpSpPr>
        <p:grpSpPr>
          <a:xfrm>
            <a:off x="1634973" y="2628152"/>
            <a:ext cx="4087277" cy="2924407"/>
            <a:chOff x="228599" y="2849917"/>
            <a:chExt cx="4087277" cy="2924406"/>
          </a:xfrm>
        </p:grpSpPr>
        <p:pic>
          <p:nvPicPr>
            <p:cNvPr id="22" name="Picture 2">
              <a:extLst>
                <a:ext uri="{FF2B5EF4-FFF2-40B4-BE49-F238E27FC236}">
                  <a16:creationId xmlns:a16="http://schemas.microsoft.com/office/drawing/2014/main" id="{6D39A664-11C7-4A13-9FF7-12F2AD43B6DD}"/>
                </a:ext>
              </a:extLst>
            </p:cNvPr>
            <p:cNvPicPr>
              <a:picLocks noChangeAspect="1" noChangeArrowheads="1"/>
            </p:cNvPicPr>
            <p:nvPr/>
          </p:nvPicPr>
          <p:blipFill rotWithShape="1">
            <a:blip r:embed="rId6" cstate="print"/>
            <a:srcRect l="4448"/>
            <a:stretch/>
          </p:blipFill>
          <p:spPr bwMode="auto">
            <a:xfrm>
              <a:off x="228599" y="2849917"/>
              <a:ext cx="4087277" cy="2924406"/>
            </a:xfrm>
            <a:prstGeom prst="rect">
              <a:avLst/>
            </a:prstGeom>
            <a:noFill/>
            <a:ln w="9525">
              <a:noFill/>
              <a:miter lim="800000"/>
              <a:headEnd/>
              <a:tailEnd/>
            </a:ln>
          </p:spPr>
        </p:pic>
        <p:sp>
          <p:nvSpPr>
            <p:cNvPr id="25" name="Oval 24">
              <a:extLst>
                <a:ext uri="{FF2B5EF4-FFF2-40B4-BE49-F238E27FC236}">
                  <a16:creationId xmlns:a16="http://schemas.microsoft.com/office/drawing/2014/main" id="{F96D7EC9-145C-4E81-9352-E1F46654F3E6}"/>
                </a:ext>
              </a:extLst>
            </p:cNvPr>
            <p:cNvSpPr>
              <a:spLocks noChangeAspect="1"/>
            </p:cNvSpPr>
            <p:nvPr/>
          </p:nvSpPr>
          <p:spPr>
            <a:xfrm>
              <a:off x="990600" y="3184126"/>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1</a:t>
              </a:r>
            </a:p>
          </p:txBody>
        </p:sp>
        <p:sp>
          <p:nvSpPr>
            <p:cNvPr id="26" name="Oval 25">
              <a:extLst>
                <a:ext uri="{FF2B5EF4-FFF2-40B4-BE49-F238E27FC236}">
                  <a16:creationId xmlns:a16="http://schemas.microsoft.com/office/drawing/2014/main" id="{CBDCB6D2-653B-4BD2-AE77-E3DA276BB5AD}"/>
                </a:ext>
              </a:extLst>
            </p:cNvPr>
            <p:cNvSpPr>
              <a:spLocks noChangeAspect="1"/>
            </p:cNvSpPr>
            <p:nvPr/>
          </p:nvSpPr>
          <p:spPr>
            <a:xfrm>
              <a:off x="473845" y="4953000"/>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2</a:t>
              </a:r>
            </a:p>
          </p:txBody>
        </p:sp>
        <p:sp>
          <p:nvSpPr>
            <p:cNvPr id="27" name="Oval 26">
              <a:extLst>
                <a:ext uri="{FF2B5EF4-FFF2-40B4-BE49-F238E27FC236}">
                  <a16:creationId xmlns:a16="http://schemas.microsoft.com/office/drawing/2014/main" id="{1FFE7337-FF35-48D5-87E2-E5CE1BC7D317}"/>
                </a:ext>
              </a:extLst>
            </p:cNvPr>
            <p:cNvSpPr>
              <a:spLocks noChangeAspect="1"/>
            </p:cNvSpPr>
            <p:nvPr/>
          </p:nvSpPr>
          <p:spPr>
            <a:xfrm>
              <a:off x="3594835" y="2906209"/>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3</a:t>
              </a:r>
            </a:p>
          </p:txBody>
        </p:sp>
        <p:sp>
          <p:nvSpPr>
            <p:cNvPr id="28" name="Oval 27">
              <a:extLst>
                <a:ext uri="{FF2B5EF4-FFF2-40B4-BE49-F238E27FC236}">
                  <a16:creationId xmlns:a16="http://schemas.microsoft.com/office/drawing/2014/main" id="{78C55C09-0F52-489C-B879-BCD52CD17E1E}"/>
                </a:ext>
              </a:extLst>
            </p:cNvPr>
            <p:cNvSpPr>
              <a:spLocks noChangeAspect="1"/>
            </p:cNvSpPr>
            <p:nvPr/>
          </p:nvSpPr>
          <p:spPr>
            <a:xfrm>
              <a:off x="3165939" y="3753080"/>
              <a:ext cx="232240" cy="2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itchFamily="18" charset="0"/>
                  <a:cs typeface="Times New Roman" pitchFamily="18" charset="0"/>
                </a:rPr>
                <a:t>4</a:t>
              </a:r>
            </a:p>
          </p:txBody>
        </p:sp>
      </p:grpSp>
      <p:sp>
        <p:nvSpPr>
          <p:cNvPr id="21" name="TextBox 20">
            <a:extLst>
              <a:ext uri="{FF2B5EF4-FFF2-40B4-BE49-F238E27FC236}">
                <a16:creationId xmlns:a16="http://schemas.microsoft.com/office/drawing/2014/main" id="{7E53AFC9-A09D-49D8-A85D-078B2907925C}"/>
              </a:ext>
            </a:extLst>
          </p:cNvPr>
          <p:cNvSpPr txBox="1"/>
          <p:nvPr/>
        </p:nvSpPr>
        <p:spPr>
          <a:xfrm>
            <a:off x="5599212" y="2520368"/>
            <a:ext cx="1470381" cy="1416798"/>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marL="171446" indent="-171446">
              <a:buFont typeface="+mj-lt"/>
              <a:buAutoNum type="arabicPeriod"/>
            </a:pPr>
            <a:r>
              <a:rPr lang="en-US" sz="1151" dirty="0" err="1">
                <a:latin typeface="Times New Roman" pitchFamily="18" charset="0"/>
                <a:cs typeface="Times New Roman" pitchFamily="18" charset="0"/>
              </a:rPr>
              <a:t>Continous</a:t>
            </a:r>
            <a:r>
              <a:rPr lang="en-US" sz="1151" dirty="0">
                <a:latin typeface="Times New Roman" pitchFamily="18" charset="0"/>
                <a:cs typeface="Times New Roman" pitchFamily="18" charset="0"/>
              </a:rPr>
              <a:t> flow tubular reactor with heater and pre-heater; </a:t>
            </a:r>
          </a:p>
          <a:p>
            <a:pPr marL="171446" indent="-171446">
              <a:buFont typeface="+mj-lt"/>
              <a:buAutoNum type="arabicPeriod"/>
            </a:pPr>
            <a:r>
              <a:rPr lang="en-US" sz="1151" dirty="0">
                <a:latin typeface="Times New Roman" pitchFamily="18" charset="0"/>
                <a:cs typeface="Times New Roman" pitchFamily="18" charset="0"/>
              </a:rPr>
              <a:t>HPLC </a:t>
            </a:r>
            <a:r>
              <a:rPr lang="en-US" sz="1151" dirty="0" err="1">
                <a:latin typeface="Times New Roman" pitchFamily="18" charset="0"/>
                <a:cs typeface="Times New Roman" pitchFamily="18" charset="0"/>
              </a:rPr>
              <a:t>pums</a:t>
            </a:r>
            <a:r>
              <a:rPr lang="en-US" sz="1151" dirty="0">
                <a:latin typeface="Times New Roman" pitchFamily="18" charset="0"/>
                <a:cs typeface="Times New Roman" pitchFamily="18" charset="0"/>
              </a:rPr>
              <a:t>;</a:t>
            </a:r>
          </a:p>
          <a:p>
            <a:pPr marL="171446" indent="-171446">
              <a:buFont typeface="+mj-lt"/>
              <a:buAutoNum type="arabicPeriod"/>
            </a:pPr>
            <a:r>
              <a:rPr lang="en-US" sz="1151" dirty="0">
                <a:latin typeface="Times New Roman" pitchFamily="18" charset="0"/>
                <a:cs typeface="Times New Roman" pitchFamily="18" charset="0"/>
              </a:rPr>
              <a:t>Back pressure regulator;</a:t>
            </a:r>
          </a:p>
          <a:p>
            <a:pPr marL="171446" indent="-171446">
              <a:buFont typeface="+mj-lt"/>
              <a:buAutoNum type="arabicPeriod"/>
            </a:pPr>
            <a:r>
              <a:rPr lang="en-US" sz="1151" dirty="0">
                <a:latin typeface="Times New Roman" pitchFamily="18" charset="0"/>
                <a:cs typeface="Times New Roman" pitchFamily="18" charset="0"/>
              </a:rPr>
              <a:t> DAQ system and GOT panel</a:t>
            </a:r>
            <a:endParaRPr lang="en-US" sz="1151" dirty="0"/>
          </a:p>
        </p:txBody>
      </p:sp>
      <p:sp>
        <p:nvSpPr>
          <p:cNvPr id="32" name="Title 1">
            <a:extLst>
              <a:ext uri="{FF2B5EF4-FFF2-40B4-BE49-F238E27FC236}">
                <a16:creationId xmlns:a16="http://schemas.microsoft.com/office/drawing/2014/main" id="{C49FB27B-A8D4-4EFB-83A8-85EE7B8BF743}"/>
              </a:ext>
            </a:extLst>
          </p:cNvPr>
          <p:cNvSpPr txBox="1">
            <a:spLocks/>
          </p:cNvSpPr>
          <p:nvPr/>
        </p:nvSpPr>
        <p:spPr>
          <a:xfrm>
            <a:off x="2353125" y="232026"/>
            <a:ext cx="6705600" cy="7921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Main Infrastructure – </a:t>
            </a:r>
            <a:r>
              <a:rPr lang="en-US" sz="3200" b="1" dirty="0"/>
              <a:t>NISA</a:t>
            </a:r>
            <a:r>
              <a:rPr lang="en-US" sz="3200" dirty="0"/>
              <a:t> equipment</a:t>
            </a:r>
          </a:p>
        </p:txBody>
      </p:sp>
      <p:sp>
        <p:nvSpPr>
          <p:cNvPr id="6" name="Slide Number Placeholder 5">
            <a:extLst>
              <a:ext uri="{FF2B5EF4-FFF2-40B4-BE49-F238E27FC236}">
                <a16:creationId xmlns:a16="http://schemas.microsoft.com/office/drawing/2014/main" id="{938A93F2-DB60-49F8-BC94-86D200A21CD1}"/>
              </a:ext>
            </a:extLst>
          </p:cNvPr>
          <p:cNvSpPr>
            <a:spLocks noGrp="1"/>
          </p:cNvSpPr>
          <p:nvPr>
            <p:ph type="sldNum" sz="quarter" idx="12"/>
          </p:nvPr>
        </p:nvSpPr>
        <p:spPr/>
        <p:txBody>
          <a:bodyPr/>
          <a:lstStyle/>
          <a:p>
            <a:fld id="{4FA1F649-E8C5-4AAF-91FF-62678AC0C0C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APASUPER_FM090621.png">
            <a:extLst>
              <a:ext uri="{FF2B5EF4-FFF2-40B4-BE49-F238E27FC236}">
                <a16:creationId xmlns:a16="http://schemas.microsoft.com/office/drawing/2014/main" id="{50B2A949-C7B6-4951-9383-886A9726AC8A}"/>
              </a:ext>
            </a:extLst>
          </p:cNvPr>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EB89B75D-D925-44FC-B3F5-F91956A2F3E9}"/>
              </a:ext>
            </a:extLst>
          </p:cNvPr>
          <p:cNvSpPr>
            <a:spLocks noGrp="1"/>
          </p:cNvSpPr>
          <p:nvPr>
            <p:ph type="sldNum" sz="quarter" idx="12"/>
          </p:nvPr>
        </p:nvSpPr>
        <p:spPr/>
        <p:txBody>
          <a:bodyPr/>
          <a:lstStyle/>
          <a:p>
            <a:fld id="{4FA1F649-E8C5-4AAF-91FF-62678AC0C0C0}" type="slidenum">
              <a:rPr lang="en-US" smtClean="0"/>
              <a:pPr/>
              <a:t>8</a:t>
            </a:fld>
            <a:endParaRPr lang="en-US"/>
          </a:p>
        </p:txBody>
      </p:sp>
      <p:sp>
        <p:nvSpPr>
          <p:cNvPr id="8" name="TextBox 7">
            <a:extLst>
              <a:ext uri="{FF2B5EF4-FFF2-40B4-BE49-F238E27FC236}">
                <a16:creationId xmlns:a16="http://schemas.microsoft.com/office/drawing/2014/main" id="{77882C57-0A00-4104-B58D-36E6DF3A45E3}"/>
              </a:ext>
            </a:extLst>
          </p:cNvPr>
          <p:cNvSpPr txBox="1"/>
          <p:nvPr/>
        </p:nvSpPr>
        <p:spPr>
          <a:xfrm>
            <a:off x="1828799" y="1178870"/>
            <a:ext cx="8828184" cy="461665"/>
          </a:xfrm>
          <a:prstGeom prst="rect">
            <a:avLst/>
          </a:prstGeom>
          <a:noFill/>
        </p:spPr>
        <p:txBody>
          <a:bodyPr wrap="square" rtlCol="0">
            <a:spAutoFit/>
          </a:bodyPr>
          <a:lstStyle/>
          <a:p>
            <a:r>
              <a:rPr lang="en-US" sz="2400" dirty="0"/>
              <a:t>June 2021 at large scale facility SINQ-PSI: https://www.psi.ch/en/sinq</a:t>
            </a:r>
          </a:p>
        </p:txBody>
      </p:sp>
      <p:pic>
        <p:nvPicPr>
          <p:cNvPr id="13" name="Picture 12">
            <a:extLst>
              <a:ext uri="{FF2B5EF4-FFF2-40B4-BE49-F238E27FC236}">
                <a16:creationId xmlns:a16="http://schemas.microsoft.com/office/drawing/2014/main" id="{FF50C367-80CE-417F-9735-9C460F96EFEE}"/>
              </a:ext>
            </a:extLst>
          </p:cNvPr>
          <p:cNvPicPr>
            <a:picLocks noChangeAspect="1"/>
          </p:cNvPicPr>
          <p:nvPr/>
        </p:nvPicPr>
        <p:blipFill rotWithShape="1">
          <a:blip r:embed="rId3"/>
          <a:srcRect r="22235"/>
          <a:stretch/>
        </p:blipFill>
        <p:spPr>
          <a:xfrm>
            <a:off x="5410200" y="3231306"/>
            <a:ext cx="5094664" cy="3090891"/>
          </a:xfrm>
          <a:prstGeom prst="rect">
            <a:avLst/>
          </a:prstGeom>
        </p:spPr>
      </p:pic>
      <p:pic>
        <p:nvPicPr>
          <p:cNvPr id="11" name="Picture 10">
            <a:extLst>
              <a:ext uri="{FF2B5EF4-FFF2-40B4-BE49-F238E27FC236}">
                <a16:creationId xmlns:a16="http://schemas.microsoft.com/office/drawing/2014/main" id="{8B2EA679-01C5-49BF-8087-A13D81BBECE4}"/>
              </a:ext>
            </a:extLst>
          </p:cNvPr>
          <p:cNvPicPr>
            <a:picLocks noChangeAspect="1"/>
          </p:cNvPicPr>
          <p:nvPr/>
        </p:nvPicPr>
        <p:blipFill>
          <a:blip r:embed="rId4"/>
          <a:stretch>
            <a:fillRect/>
          </a:stretch>
        </p:blipFill>
        <p:spPr>
          <a:xfrm>
            <a:off x="1600200" y="1791155"/>
            <a:ext cx="5486400" cy="2548244"/>
          </a:xfrm>
          <a:prstGeom prst="rect">
            <a:avLst/>
          </a:prstGeom>
        </p:spPr>
      </p:pic>
      <p:sp>
        <p:nvSpPr>
          <p:cNvPr id="3" name="TextBox 2">
            <a:extLst>
              <a:ext uri="{FF2B5EF4-FFF2-40B4-BE49-F238E27FC236}">
                <a16:creationId xmlns:a16="http://schemas.microsoft.com/office/drawing/2014/main" id="{66936123-51B8-4692-B542-CC81F0E810A5}"/>
              </a:ext>
            </a:extLst>
          </p:cNvPr>
          <p:cNvSpPr txBox="1"/>
          <p:nvPr/>
        </p:nvSpPr>
        <p:spPr>
          <a:xfrm>
            <a:off x="6705373" y="2601994"/>
            <a:ext cx="3034349" cy="369332"/>
          </a:xfrm>
          <a:prstGeom prst="rect">
            <a:avLst/>
          </a:prstGeom>
          <a:noFill/>
        </p:spPr>
        <p:txBody>
          <a:bodyPr wrap="square" rtlCol="0">
            <a:spAutoFit/>
          </a:bodyPr>
          <a:lstStyle/>
          <a:p>
            <a:r>
              <a:rPr lang="en-US" dirty="0"/>
              <a:t>Proposal-number: 20202259</a:t>
            </a:r>
          </a:p>
        </p:txBody>
      </p:sp>
      <p:sp>
        <p:nvSpPr>
          <p:cNvPr id="14" name="TextBox 13">
            <a:extLst>
              <a:ext uri="{FF2B5EF4-FFF2-40B4-BE49-F238E27FC236}">
                <a16:creationId xmlns:a16="http://schemas.microsoft.com/office/drawing/2014/main" id="{7873AAF0-06C7-41E6-BD26-60D4EFA61537}"/>
              </a:ext>
            </a:extLst>
          </p:cNvPr>
          <p:cNvSpPr txBox="1"/>
          <p:nvPr/>
        </p:nvSpPr>
        <p:spPr>
          <a:xfrm>
            <a:off x="2667007" y="4989434"/>
            <a:ext cx="3034349" cy="369332"/>
          </a:xfrm>
          <a:prstGeom prst="rect">
            <a:avLst/>
          </a:prstGeom>
          <a:noFill/>
        </p:spPr>
        <p:txBody>
          <a:bodyPr wrap="square" rtlCol="0">
            <a:spAutoFit/>
          </a:bodyPr>
          <a:lstStyle/>
          <a:p>
            <a:r>
              <a:rPr lang="en-US" dirty="0"/>
              <a:t>Proposal-number: 20201992</a:t>
            </a:r>
          </a:p>
        </p:txBody>
      </p:sp>
      <p:sp>
        <p:nvSpPr>
          <p:cNvPr id="9" name="Title 1">
            <a:extLst>
              <a:ext uri="{FF2B5EF4-FFF2-40B4-BE49-F238E27FC236}">
                <a16:creationId xmlns:a16="http://schemas.microsoft.com/office/drawing/2014/main" id="{3283E9A9-902C-A8B7-B312-41378ED4810D}"/>
              </a:ext>
            </a:extLst>
          </p:cNvPr>
          <p:cNvSpPr>
            <a:spLocks noGrp="1"/>
          </p:cNvSpPr>
          <p:nvPr>
            <p:ph type="title"/>
          </p:nvPr>
        </p:nvSpPr>
        <p:spPr>
          <a:xfrm>
            <a:off x="2443507" y="165487"/>
            <a:ext cx="6357127" cy="1021367"/>
          </a:xfrm>
        </p:spPr>
        <p:txBody>
          <a:bodyPr>
            <a:normAutofit/>
          </a:bodyPr>
          <a:lstStyle/>
          <a:p>
            <a:pPr algn="l"/>
            <a:r>
              <a:rPr lang="en-US" sz="3200" i="1" dirty="0"/>
              <a:t>In</a:t>
            </a:r>
            <a:r>
              <a:rPr lang="en-US" sz="3200" dirty="0"/>
              <a:t>-</a:t>
            </a:r>
            <a:r>
              <a:rPr lang="en-US" sz="3200" i="1" dirty="0"/>
              <a:t>situ</a:t>
            </a:r>
            <a:r>
              <a:rPr lang="en-US" sz="3200" dirty="0"/>
              <a:t> Neutron Imaging campaign</a:t>
            </a:r>
          </a:p>
        </p:txBody>
      </p:sp>
    </p:spTree>
    <p:extLst>
      <p:ext uri="{BB962C8B-B14F-4D97-AF65-F5344CB8AC3E}">
        <p14:creationId xmlns:p14="http://schemas.microsoft.com/office/powerpoint/2010/main" val="343068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A886-23A0-474C-A8C8-8C4E78EC6954}"/>
              </a:ext>
            </a:extLst>
          </p:cNvPr>
          <p:cNvSpPr>
            <a:spLocks noGrp="1"/>
          </p:cNvSpPr>
          <p:nvPr>
            <p:ph type="title"/>
          </p:nvPr>
        </p:nvSpPr>
        <p:spPr>
          <a:xfrm>
            <a:off x="2452472" y="89120"/>
            <a:ext cx="6357127" cy="1021367"/>
          </a:xfrm>
        </p:spPr>
        <p:txBody>
          <a:bodyPr>
            <a:normAutofit/>
          </a:bodyPr>
          <a:lstStyle/>
          <a:p>
            <a:pPr algn="l"/>
            <a:r>
              <a:rPr lang="en-US" sz="3200" i="1" dirty="0"/>
              <a:t>In</a:t>
            </a:r>
            <a:r>
              <a:rPr lang="en-US" sz="3200" dirty="0"/>
              <a:t>-</a:t>
            </a:r>
            <a:r>
              <a:rPr lang="en-US" sz="3200" i="1" dirty="0"/>
              <a:t>situ</a:t>
            </a:r>
            <a:r>
              <a:rPr lang="en-US" sz="3200" dirty="0"/>
              <a:t> Neutron Imaging campaign</a:t>
            </a:r>
          </a:p>
        </p:txBody>
      </p:sp>
      <p:pic>
        <p:nvPicPr>
          <p:cNvPr id="4" name="Picture 3" descr="LogoAPASUPER_FM090621.png">
            <a:extLst>
              <a:ext uri="{FF2B5EF4-FFF2-40B4-BE49-F238E27FC236}">
                <a16:creationId xmlns:a16="http://schemas.microsoft.com/office/drawing/2014/main" id="{50B2A949-C7B6-4951-9383-886A9726AC8A}"/>
              </a:ext>
            </a:extLst>
          </p:cNvPr>
          <p:cNvPicPr>
            <a:picLocks noChangeAspect="1"/>
          </p:cNvPicPr>
          <p:nvPr/>
        </p:nvPicPr>
        <p:blipFill>
          <a:blip r:embed="rId2" cstate="print"/>
          <a:stretch>
            <a:fillRect/>
          </a:stretch>
        </p:blipFill>
        <p:spPr>
          <a:xfrm>
            <a:off x="8782698" y="42243"/>
            <a:ext cx="1874291" cy="979137"/>
          </a:xfrm>
          <a:prstGeom prst="rect">
            <a:avLst/>
          </a:prstGeom>
        </p:spPr>
      </p:pic>
      <p:sp>
        <p:nvSpPr>
          <p:cNvPr id="5" name="Slide Number Placeholder 4">
            <a:extLst>
              <a:ext uri="{FF2B5EF4-FFF2-40B4-BE49-F238E27FC236}">
                <a16:creationId xmlns:a16="http://schemas.microsoft.com/office/drawing/2014/main" id="{EB89B75D-D925-44FC-B3F5-F91956A2F3E9}"/>
              </a:ext>
            </a:extLst>
          </p:cNvPr>
          <p:cNvSpPr>
            <a:spLocks noGrp="1"/>
          </p:cNvSpPr>
          <p:nvPr>
            <p:ph type="sldNum" sz="quarter" idx="12"/>
          </p:nvPr>
        </p:nvSpPr>
        <p:spPr/>
        <p:txBody>
          <a:bodyPr/>
          <a:lstStyle/>
          <a:p>
            <a:fld id="{4FA1F649-E8C5-4AAF-91FF-62678AC0C0C0}" type="slidenum">
              <a:rPr lang="en-US" smtClean="0"/>
              <a:pPr/>
              <a:t>9</a:t>
            </a:fld>
            <a:endParaRPr lang="en-US"/>
          </a:p>
        </p:txBody>
      </p:sp>
      <p:sp>
        <p:nvSpPr>
          <p:cNvPr id="8" name="TextBox 7">
            <a:extLst>
              <a:ext uri="{FF2B5EF4-FFF2-40B4-BE49-F238E27FC236}">
                <a16:creationId xmlns:a16="http://schemas.microsoft.com/office/drawing/2014/main" id="{77882C57-0A00-4104-B58D-36E6DF3A45E3}"/>
              </a:ext>
            </a:extLst>
          </p:cNvPr>
          <p:cNvSpPr txBox="1"/>
          <p:nvPr/>
        </p:nvSpPr>
        <p:spPr>
          <a:xfrm>
            <a:off x="1905000" y="1088804"/>
            <a:ext cx="8828184" cy="461665"/>
          </a:xfrm>
          <a:prstGeom prst="rect">
            <a:avLst/>
          </a:prstGeom>
          <a:noFill/>
        </p:spPr>
        <p:txBody>
          <a:bodyPr wrap="square" rtlCol="0">
            <a:spAutoFit/>
          </a:bodyPr>
          <a:lstStyle/>
          <a:p>
            <a:r>
              <a:rPr lang="ro-RO" sz="2400" dirty="0"/>
              <a:t>July 2022 </a:t>
            </a:r>
            <a:r>
              <a:rPr lang="en-US" sz="2400" dirty="0"/>
              <a:t>at large scale facility SINQ-PSI: https://www.psi.ch/en/sinq</a:t>
            </a:r>
          </a:p>
        </p:txBody>
      </p:sp>
      <p:sp>
        <p:nvSpPr>
          <p:cNvPr id="3" name="TextBox 2">
            <a:extLst>
              <a:ext uri="{FF2B5EF4-FFF2-40B4-BE49-F238E27FC236}">
                <a16:creationId xmlns:a16="http://schemas.microsoft.com/office/drawing/2014/main" id="{66936123-51B8-4692-B542-CC81F0E810A5}"/>
              </a:ext>
            </a:extLst>
          </p:cNvPr>
          <p:cNvSpPr txBox="1"/>
          <p:nvPr/>
        </p:nvSpPr>
        <p:spPr>
          <a:xfrm>
            <a:off x="1981200" y="6460834"/>
            <a:ext cx="3886200" cy="369332"/>
          </a:xfrm>
          <a:prstGeom prst="rect">
            <a:avLst/>
          </a:prstGeom>
          <a:noFill/>
        </p:spPr>
        <p:txBody>
          <a:bodyPr wrap="square" rtlCol="0">
            <a:spAutoFit/>
          </a:bodyPr>
          <a:lstStyle/>
          <a:p>
            <a:r>
              <a:rPr lang="ro-RO" dirty="0"/>
              <a:t>NEUTRA </a:t>
            </a:r>
            <a:r>
              <a:rPr lang="en-US" dirty="0"/>
              <a:t>Proposal-number: 20212507</a:t>
            </a:r>
          </a:p>
        </p:txBody>
      </p:sp>
      <p:sp>
        <p:nvSpPr>
          <p:cNvPr id="14" name="TextBox 13">
            <a:extLst>
              <a:ext uri="{FF2B5EF4-FFF2-40B4-BE49-F238E27FC236}">
                <a16:creationId xmlns:a16="http://schemas.microsoft.com/office/drawing/2014/main" id="{7873AAF0-06C7-41E6-BD26-60D4EFA61537}"/>
              </a:ext>
            </a:extLst>
          </p:cNvPr>
          <p:cNvSpPr txBox="1"/>
          <p:nvPr/>
        </p:nvSpPr>
        <p:spPr>
          <a:xfrm>
            <a:off x="6405493" y="6460834"/>
            <a:ext cx="3796349" cy="369332"/>
          </a:xfrm>
          <a:prstGeom prst="rect">
            <a:avLst/>
          </a:prstGeom>
          <a:noFill/>
        </p:spPr>
        <p:txBody>
          <a:bodyPr wrap="square" rtlCol="0">
            <a:spAutoFit/>
          </a:bodyPr>
          <a:lstStyle/>
          <a:p>
            <a:r>
              <a:rPr lang="ro-RO" dirty="0"/>
              <a:t>ICON </a:t>
            </a:r>
            <a:r>
              <a:rPr lang="en-US" dirty="0"/>
              <a:t>Proposal-number: 20212508</a:t>
            </a:r>
          </a:p>
        </p:txBody>
      </p:sp>
      <p:pic>
        <p:nvPicPr>
          <p:cNvPr id="9" name="Picture 8">
            <a:extLst>
              <a:ext uri="{FF2B5EF4-FFF2-40B4-BE49-F238E27FC236}">
                <a16:creationId xmlns:a16="http://schemas.microsoft.com/office/drawing/2014/main" id="{77E0572C-4EE6-6B78-CA5B-AB93C60F5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97794" y="2620248"/>
            <a:ext cx="3917579" cy="2938183"/>
          </a:xfrm>
          <a:prstGeom prst="rect">
            <a:avLst/>
          </a:prstGeom>
        </p:spPr>
      </p:pic>
      <p:pic>
        <p:nvPicPr>
          <p:cNvPr id="16" name="Picture 15">
            <a:extLst>
              <a:ext uri="{FF2B5EF4-FFF2-40B4-BE49-F238E27FC236}">
                <a16:creationId xmlns:a16="http://schemas.microsoft.com/office/drawing/2014/main" id="{DD02B18A-7F36-BF1D-18E4-C2FD1C388C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52" r="31112"/>
          <a:stretch/>
        </p:blipFill>
        <p:spPr>
          <a:xfrm rot="5400000">
            <a:off x="7140020" y="4353684"/>
            <a:ext cx="2144539" cy="1863431"/>
          </a:xfrm>
          <a:prstGeom prst="rect">
            <a:avLst/>
          </a:prstGeom>
        </p:spPr>
      </p:pic>
      <p:pic>
        <p:nvPicPr>
          <p:cNvPr id="12" name="Picture 11">
            <a:extLst>
              <a:ext uri="{FF2B5EF4-FFF2-40B4-BE49-F238E27FC236}">
                <a16:creationId xmlns:a16="http://schemas.microsoft.com/office/drawing/2014/main" id="{66D3A069-8A87-AF82-6F55-00C991329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014" y="2130539"/>
            <a:ext cx="2038651" cy="2718200"/>
          </a:xfrm>
          <a:prstGeom prst="rect">
            <a:avLst/>
          </a:prstGeom>
        </p:spPr>
      </p:pic>
      <p:sp>
        <p:nvSpPr>
          <p:cNvPr id="17" name="TextBox 16">
            <a:extLst>
              <a:ext uri="{FF2B5EF4-FFF2-40B4-BE49-F238E27FC236}">
                <a16:creationId xmlns:a16="http://schemas.microsoft.com/office/drawing/2014/main" id="{4FB4E486-19BB-4CED-54BE-8BAE2D11BD35}"/>
              </a:ext>
            </a:extLst>
          </p:cNvPr>
          <p:cNvSpPr txBox="1"/>
          <p:nvPr/>
        </p:nvSpPr>
        <p:spPr>
          <a:xfrm>
            <a:off x="2565118" y="1610407"/>
            <a:ext cx="7079719" cy="369332"/>
          </a:xfrm>
          <a:prstGeom prst="rect">
            <a:avLst/>
          </a:prstGeom>
          <a:noFill/>
        </p:spPr>
        <p:txBody>
          <a:bodyPr wrap="square" rtlCol="0">
            <a:spAutoFit/>
          </a:bodyPr>
          <a:lstStyle/>
          <a:p>
            <a:pPr algn="ctr"/>
            <a:r>
              <a:rPr lang="ro-RO" dirty="0"/>
              <a:t>NISA installed at the beamline and operated by the young team members</a:t>
            </a:r>
            <a:endParaRPr lang="en-US" dirty="0"/>
          </a:p>
        </p:txBody>
      </p:sp>
    </p:spTree>
    <p:extLst>
      <p:ext uri="{BB962C8B-B14F-4D97-AF65-F5344CB8AC3E}">
        <p14:creationId xmlns:p14="http://schemas.microsoft.com/office/powerpoint/2010/main" val="33715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3972</Words>
  <Application>Microsoft Office PowerPoint</Application>
  <PresentationFormat>Widescreen</PresentationFormat>
  <Paragraphs>419</Paragraphs>
  <Slides>35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Symbol</vt:lpstr>
      <vt:lpstr>Times New Roman</vt:lpstr>
      <vt:lpstr>Office Theme</vt:lpstr>
      <vt:lpstr>Graph</vt:lpstr>
      <vt:lpstr>  CARBON SUPPORTED METAL OXIDES PRODUCED BY SUPERCRITICAL WATER IMPREGNATION METHOD  (acronym APASUPER) </vt:lpstr>
      <vt:lpstr>Summary </vt:lpstr>
      <vt:lpstr>Main Objectives</vt:lpstr>
      <vt:lpstr>Research Team</vt:lpstr>
      <vt:lpstr>Collaborators</vt:lpstr>
      <vt:lpstr>Budget (lei)</vt:lpstr>
      <vt:lpstr>PowerPoint Presentation</vt:lpstr>
      <vt:lpstr>In-situ Neutron Imaging campaign</vt:lpstr>
      <vt:lpstr>In-situ Neutron Imaging campaign</vt:lpstr>
      <vt:lpstr>PowerPoint Presentation</vt:lpstr>
      <vt:lpstr>PowerPoint Presentation</vt:lpstr>
      <vt:lpstr>PowerPoint Presentation</vt:lpstr>
      <vt:lpstr>Results Dissemination (Publications)</vt:lpstr>
      <vt:lpstr>Results Dissemination  (Conferences)</vt:lpstr>
      <vt:lpstr>Results Dissemination  (Conferences)</vt:lpstr>
      <vt:lpstr>Results Dissemination  (Conferences)</vt:lpstr>
      <vt:lpstr>Results Dissemination  (Conferences)</vt:lpstr>
      <vt:lpstr>PowerPoint Presentation</vt:lpstr>
      <vt:lpstr>  OXIZI METALICI PE SUPORT DE CARBON PRODUSI PRIN METODA IMPREGNARII IN CONDITII SUPERCRITICE ALE APEI (acronim APASUPER) </vt:lpstr>
      <vt:lpstr>Rezumat </vt:lpstr>
      <vt:lpstr>Principalele obiective</vt:lpstr>
      <vt:lpstr>Echipa de cercetare</vt:lpstr>
      <vt:lpstr>Colaboratori</vt:lpstr>
      <vt:lpstr>Buget (lei)</vt:lpstr>
      <vt:lpstr>Principala infrastructura de cercetare </vt:lpstr>
      <vt:lpstr>Masuratori in-situ prin imagistica cu neutroni</vt:lpstr>
      <vt:lpstr>Masuratori in-situ prin imagistica cu neutroni</vt:lpstr>
      <vt:lpstr>PowerPoint Presentation</vt:lpstr>
      <vt:lpstr>PowerPoint Presentation</vt:lpstr>
      <vt:lpstr>PowerPoint Presentation</vt:lpstr>
      <vt:lpstr>Diseminarea rezultatelor (Publicatii)</vt:lpstr>
      <vt:lpstr>Diseminarea rezultatelor (Conferinte)</vt:lpstr>
      <vt:lpstr>Diseminarea rezultatelor (Conferinte)</vt:lpstr>
      <vt:lpstr>Diseminarea rezultatelor (Conferinte)</vt:lpstr>
      <vt:lpstr>Diseminarea rezultatelor (Conferinte)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FM</dc:creator>
  <cp:lastModifiedBy>flori maxim</cp:lastModifiedBy>
  <cp:revision>130</cp:revision>
  <dcterms:created xsi:type="dcterms:W3CDTF">2021-04-05T12:50:15Z</dcterms:created>
  <dcterms:modified xsi:type="dcterms:W3CDTF">2023-12-05T19:18:30Z</dcterms:modified>
</cp:coreProperties>
</file>