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2" r:id="rId6"/>
    <p:sldId id="265" r:id="rId7"/>
    <p:sldId id="261"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2" autoAdjust="0"/>
    <p:restoredTop sz="94673" autoAdjust="0"/>
  </p:normalViewPr>
  <p:slideViewPr>
    <p:cSldViewPr>
      <p:cViewPr varScale="1">
        <p:scale>
          <a:sx n="69" d="100"/>
          <a:sy n="69" d="100"/>
        </p:scale>
        <p:origin x="-141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1C326EC-679E-4D41-BB25-735866514DC4}" type="datetimeFigureOut">
              <a:rPr lang="en-US" smtClean="0"/>
              <a:pPr/>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7A5167-76CF-4D69-B6BA-4BC85DBAC2A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C326EC-679E-4D41-BB25-735866514DC4}" type="datetimeFigureOut">
              <a:rPr lang="en-US" smtClean="0"/>
              <a:pPr/>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7A5167-76CF-4D69-B6BA-4BC85DBAC2A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C326EC-679E-4D41-BB25-735866514DC4}" type="datetimeFigureOut">
              <a:rPr lang="en-US" smtClean="0"/>
              <a:pPr/>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7A5167-76CF-4D69-B6BA-4BC85DBAC2A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C326EC-679E-4D41-BB25-735866514DC4}" type="datetimeFigureOut">
              <a:rPr lang="en-US" smtClean="0"/>
              <a:pPr/>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7A5167-76CF-4D69-B6BA-4BC85DBAC2A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C326EC-679E-4D41-BB25-735866514DC4}" type="datetimeFigureOut">
              <a:rPr lang="en-US" smtClean="0"/>
              <a:pPr/>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7A5167-76CF-4D69-B6BA-4BC85DBAC2A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1C326EC-679E-4D41-BB25-735866514DC4}" type="datetimeFigureOut">
              <a:rPr lang="en-US" smtClean="0"/>
              <a:pPr/>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7A5167-76CF-4D69-B6BA-4BC85DBAC2A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1C326EC-679E-4D41-BB25-735866514DC4}" type="datetimeFigureOut">
              <a:rPr lang="en-US" smtClean="0"/>
              <a:pPr/>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7A5167-76CF-4D69-B6BA-4BC85DBAC2A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1C326EC-679E-4D41-BB25-735866514DC4}" type="datetimeFigureOut">
              <a:rPr lang="en-US" smtClean="0"/>
              <a:pPr/>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7A5167-76CF-4D69-B6BA-4BC85DBAC2A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C326EC-679E-4D41-BB25-735866514DC4}" type="datetimeFigureOut">
              <a:rPr lang="en-US" smtClean="0"/>
              <a:pPr/>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7A5167-76CF-4D69-B6BA-4BC85DBAC2A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1C326EC-679E-4D41-BB25-735866514DC4}" type="datetimeFigureOut">
              <a:rPr lang="en-US" smtClean="0"/>
              <a:pPr/>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7A5167-76CF-4D69-B6BA-4BC85DBAC2A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1C326EC-679E-4D41-BB25-735866514DC4}" type="datetimeFigureOut">
              <a:rPr lang="en-US" smtClean="0"/>
              <a:pPr/>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7A5167-76CF-4D69-B6BA-4BC85DBAC2A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C326EC-679E-4D41-BB25-735866514DC4}" type="datetimeFigureOut">
              <a:rPr lang="en-US" smtClean="0"/>
              <a:pPr/>
              <a:t>9/25/2019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7A5167-76CF-4D69-B6BA-4BC85DBAC2A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143000" y="2438400"/>
            <a:ext cx="6858000" cy="24622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400" b="1"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Organic functionalized graphene oxide- a composite material for multiple applications</a:t>
            </a:r>
            <a:endParaRPr kumimoji="0" lang="en-US" sz="2400" b="1"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n-US" sz="1400" b="1" dirty="0">
              <a:latin typeface="Times New Roman" pitchFamily="18"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ro-RO" sz="1600" b="1" i="0" u="none" strike="noStrike" cap="none" normalizeH="0" baseline="0" dirty="0">
                <a:ln>
                  <a:noFill/>
                </a:ln>
                <a:solidFill>
                  <a:srgbClr val="FF0000"/>
                </a:solidFill>
                <a:effectLst/>
                <a:latin typeface="Times New Roman" pitchFamily="18" charset="0"/>
                <a:ea typeface="Calibri" pitchFamily="34" charset="0"/>
                <a:cs typeface="Times New Roman" pitchFamily="18" charset="0"/>
              </a:rPr>
              <a:t> PNIII-P4-ID-PCE-2016-0187</a:t>
            </a:r>
            <a:endParaRPr kumimoji="0" lang="en-US" sz="1600" b="1" i="0" u="none" strike="noStrike" cap="none" normalizeH="0" baseline="0" dirty="0">
              <a:ln>
                <a:noFill/>
              </a:ln>
              <a:solidFill>
                <a:srgbClr val="FF0000"/>
              </a:solidFill>
              <a:effectLst/>
              <a:latin typeface="Times New Roman" pitchFamily="18"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n-US" sz="1400" b="1" dirty="0">
              <a:latin typeface="Times New Roman" pitchFamily="18"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ro-RO" sz="14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r>
              <a:rPr kumimoji="0" lang="ro-RO" sz="1600" b="1"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contract 77/2017</a:t>
            </a:r>
            <a:endParaRPr kumimoji="0" lang="en-US" sz="1600" b="1" u="none" strike="noStrike" cap="none" normalizeH="0" baseline="0" dirty="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ro-RO" sz="1800" b="0" i="0" u="none" strike="noStrike" cap="none" normalizeH="0" baseline="0" dirty="0">
              <a:ln>
                <a:noFill/>
              </a:ln>
              <a:solidFill>
                <a:schemeClr val="tx1"/>
              </a:solidFill>
              <a:effectLst/>
              <a:latin typeface="Arial" pitchFamily="34" charset="0"/>
              <a:cs typeface="Arial" pitchFamily="34" charset="0"/>
            </a:endParaRPr>
          </a:p>
        </p:txBody>
      </p:sp>
      <p:sp>
        <p:nvSpPr>
          <p:cNvPr id="1026" name="Rectangle 2"/>
          <p:cNvSpPr>
            <a:spLocks noChangeArrowheads="1"/>
          </p:cNvSpPr>
          <p:nvPr/>
        </p:nvSpPr>
        <p:spPr bwMode="auto">
          <a:xfrm>
            <a:off x="2362200" y="5943600"/>
            <a:ext cx="4572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b="0" u="none" strike="noStrike" cap="none" normalizeH="0" baseline="0" dirty="0">
                <a:ln>
                  <a:noFill/>
                </a:ln>
                <a:solidFill>
                  <a:schemeClr val="tx1"/>
                </a:solidFill>
                <a:effectLst/>
                <a:latin typeface="Viner Hand ITC" pitchFamily="66" charset="0"/>
                <a:ea typeface="Calibri" pitchFamily="34" charset="0"/>
                <a:cs typeface="Times New Roman" pitchFamily="18" charset="0"/>
              </a:rPr>
              <a:t>July 2017- December 2019</a:t>
            </a:r>
            <a:endParaRPr kumimoji="0" lang="ro-RO" b="0" u="none" strike="noStrike" cap="none" normalizeH="0" baseline="0" dirty="0">
              <a:ln>
                <a:noFill/>
              </a:ln>
              <a:solidFill>
                <a:schemeClr val="tx1"/>
              </a:solidFill>
              <a:effectLst/>
              <a:latin typeface="Viner Hand ITC" pitchFamily="66" charset="0"/>
              <a:cs typeface="Arial" pitchFamily="34" charset="0"/>
            </a:endParaRPr>
          </a:p>
        </p:txBody>
      </p:sp>
      <p:sp>
        <p:nvSpPr>
          <p:cNvPr id="1028"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7" name="Picture 3" descr="ICF-gri_nou-ro transparent"/>
          <p:cNvPicPr>
            <a:picLocks noChangeAspect="1" noChangeArrowheads="1"/>
          </p:cNvPicPr>
          <p:nvPr/>
        </p:nvPicPr>
        <p:blipFill>
          <a:blip r:embed="rId2" cstate="print"/>
          <a:srcRect/>
          <a:stretch>
            <a:fillRect/>
          </a:stretch>
        </p:blipFill>
        <p:spPr bwMode="auto">
          <a:xfrm>
            <a:off x="6934200" y="381000"/>
            <a:ext cx="1665651" cy="1447800"/>
          </a:xfrm>
          <a:prstGeom prst="rect">
            <a:avLst/>
          </a:prstGeom>
          <a:noFill/>
        </p:spPr>
      </p:pic>
      <p:pic>
        <p:nvPicPr>
          <p:cNvPr id="10" name="Picture 9"/>
          <p:cNvPicPr/>
          <p:nvPr/>
        </p:nvPicPr>
        <p:blipFill>
          <a:blip r:embed="rId3"/>
          <a:srcRect l="12748" t="11390" r="38693" b="79271"/>
          <a:stretch>
            <a:fillRect/>
          </a:stretch>
        </p:blipFill>
        <p:spPr bwMode="auto">
          <a:xfrm>
            <a:off x="381000" y="762000"/>
            <a:ext cx="6172200" cy="838200"/>
          </a:xfrm>
          <a:prstGeom prst="rect">
            <a:avLst/>
          </a:prstGeom>
          <a:noFill/>
          <a:ln w="9525">
            <a:noFill/>
            <a:miter lim="800000"/>
            <a:headEnd/>
            <a:tailEnd/>
          </a:ln>
        </p:spPr>
      </p:pic>
      <p:sp>
        <p:nvSpPr>
          <p:cNvPr id="7" name="TextBox 6"/>
          <p:cNvSpPr txBox="1"/>
          <p:nvPr/>
        </p:nvSpPr>
        <p:spPr>
          <a:xfrm>
            <a:off x="3429000" y="5105400"/>
            <a:ext cx="4419600" cy="369332"/>
          </a:xfrm>
          <a:prstGeom prst="rect">
            <a:avLst/>
          </a:prstGeom>
          <a:noFill/>
        </p:spPr>
        <p:txBody>
          <a:bodyPr wrap="square" rtlCol="0">
            <a:spAutoFit/>
          </a:bodyPr>
          <a:lstStyle/>
          <a:p>
            <a:r>
              <a:rPr lang="en-US" b="1" i="1" dirty="0"/>
              <a:t>Total budget         850000 lei.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ChangeArrowheads="1"/>
          </p:cNvSpPr>
          <p:nvPr/>
        </p:nvSpPr>
        <p:spPr bwMode="auto">
          <a:xfrm>
            <a:off x="0" y="457200"/>
            <a:ext cx="9144000" cy="572464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400" b="1"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Abstract</a:t>
            </a:r>
            <a:endParaRPr kumimoji="0" lang="en-US" sz="2400" b="1"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n-US" sz="1400" b="1" dirty="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n-US" sz="1400" b="1" dirty="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6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err="1">
                <a:ln>
                  <a:noFill/>
                </a:ln>
                <a:solidFill>
                  <a:schemeClr val="tx1"/>
                </a:solidFill>
                <a:effectLst/>
                <a:latin typeface="Arial" pitchFamily="34" charset="0"/>
                <a:ea typeface="MS Mincho" pitchFamily="49" charset="-128"/>
                <a:cs typeface="Times New Roman" pitchFamily="18" charset="0"/>
              </a:rPr>
              <a:t>Graphene</a:t>
            </a:r>
            <a:r>
              <a:rPr kumimoji="0" lang="en-US" altLang="ja-JP" sz="1400" b="0" i="0" u="none" strike="noStrike" cap="none" normalizeH="0" baseline="0" dirty="0">
                <a:ln>
                  <a:noFill/>
                </a:ln>
                <a:solidFill>
                  <a:schemeClr val="tx1"/>
                </a:solidFill>
                <a:effectLst/>
                <a:latin typeface="Arial" pitchFamily="34" charset="0"/>
                <a:ea typeface="MS Mincho" pitchFamily="49" charset="-128"/>
                <a:cs typeface="Times New Roman" pitchFamily="18" charset="0"/>
              </a:rPr>
              <a:t> oxide (GO) is a 2D material obtained from graphite by oxidation, containing functional groups like carbonyl, carboxyl, epoxy and hydroxyl. These make GO very attractive, due to the possibility of </a:t>
            </a:r>
            <a:r>
              <a:rPr kumimoji="0" lang="en-US" altLang="ja-JP" sz="1400" b="0" i="0" u="none" strike="noStrike" cap="none" normalizeH="0" baseline="0" dirty="0" err="1">
                <a:ln>
                  <a:noFill/>
                </a:ln>
                <a:solidFill>
                  <a:schemeClr val="tx1"/>
                </a:solidFill>
                <a:effectLst/>
                <a:latin typeface="Arial" pitchFamily="34" charset="0"/>
                <a:ea typeface="MS Mincho" pitchFamily="49" charset="-128"/>
                <a:cs typeface="Times New Roman" pitchFamily="18" charset="0"/>
              </a:rPr>
              <a:t>functionalization</a:t>
            </a:r>
            <a:r>
              <a:rPr kumimoji="0" lang="en-US" altLang="ja-JP" sz="1400" b="0" i="0" u="none" strike="noStrike" cap="none" normalizeH="0" baseline="0" dirty="0">
                <a:ln>
                  <a:noFill/>
                </a:ln>
                <a:solidFill>
                  <a:schemeClr val="tx1"/>
                </a:solidFill>
                <a:effectLst/>
                <a:latin typeface="Arial" pitchFamily="34" charset="0"/>
                <a:ea typeface="MS Mincho" pitchFamily="49" charset="-128"/>
                <a:cs typeface="Times New Roman" pitchFamily="18" charset="0"/>
              </a:rPr>
              <a:t> with different compounds of interest. While a lot of investigations have been performed on </a:t>
            </a:r>
            <a:r>
              <a:rPr kumimoji="0" lang="en-US" altLang="ja-JP" sz="1400" b="0" i="0" u="none" strike="noStrike" cap="none" normalizeH="0" baseline="0" dirty="0" err="1">
                <a:ln>
                  <a:noFill/>
                </a:ln>
                <a:solidFill>
                  <a:schemeClr val="tx1"/>
                </a:solidFill>
                <a:effectLst/>
                <a:latin typeface="Arial" pitchFamily="34" charset="0"/>
                <a:ea typeface="MS Mincho" pitchFamily="49" charset="-128"/>
                <a:cs typeface="Times New Roman" pitchFamily="18" charset="0"/>
              </a:rPr>
              <a:t>graphene</a:t>
            </a:r>
            <a:r>
              <a:rPr kumimoji="0" lang="en-US" altLang="ja-JP" sz="1400" b="0" i="0" u="none" strike="noStrike" cap="none" normalizeH="0" baseline="0" dirty="0">
                <a:ln>
                  <a:noFill/>
                </a:ln>
                <a:solidFill>
                  <a:schemeClr val="tx1"/>
                </a:solidFill>
                <a:effectLst/>
                <a:latin typeface="Arial" pitchFamily="34" charset="0"/>
                <a:ea typeface="MS Mincho" pitchFamily="49" charset="-128"/>
                <a:cs typeface="Times New Roman" pitchFamily="18" charset="0"/>
              </a:rPr>
              <a:t> or GO, there are still some unclear issues or divergent results. For example, one of the less studied problems is the nature of the unpaired electrons in such materials and their contribution towards properties. </a:t>
            </a:r>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ja-JP" sz="1400" dirty="0">
              <a:latin typeface="Arial" pitchFamily="34" charset="0"/>
              <a:ea typeface="MS Mincho" pitchFamily="49" charset="-128"/>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a:ln>
                  <a:noFill/>
                </a:ln>
                <a:solidFill>
                  <a:schemeClr val="tx1"/>
                </a:solidFill>
                <a:effectLst/>
                <a:latin typeface="Arial" pitchFamily="34" charset="0"/>
                <a:ea typeface="MS Mincho" pitchFamily="49" charset="-128"/>
                <a:cs typeface="Times New Roman" pitchFamily="18" charset="0"/>
              </a:rPr>
              <a:t>Our first aim is to elucidate this issue by using multi-frequency electron paramagnetic resonance (EPR or ESR), being an important step forward in understanding the active centers in GO, getting deeper information about electronic and magnetic properties of GO. </a:t>
            </a:r>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ja-JP" sz="1400" dirty="0">
              <a:latin typeface="Arial" pitchFamily="34" charset="0"/>
              <a:ea typeface="MS Mincho" pitchFamily="49" charset="-128"/>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a:ln>
                  <a:noFill/>
                </a:ln>
                <a:solidFill>
                  <a:schemeClr val="tx1"/>
                </a:solidFill>
                <a:effectLst/>
                <a:latin typeface="Arial" pitchFamily="34" charset="0"/>
                <a:ea typeface="MS Mincho" pitchFamily="49" charset="-128"/>
                <a:cs typeface="Times New Roman" pitchFamily="18" charset="0"/>
              </a:rPr>
              <a:t>The second aim of the project has a more practical approach (making use of covalent organic chemistry), following the </a:t>
            </a:r>
            <a:r>
              <a:rPr kumimoji="0" lang="en-US" altLang="ja-JP" sz="1400" b="0" i="0" u="none" strike="noStrike" cap="none" normalizeH="0" baseline="0" dirty="0" err="1">
                <a:ln>
                  <a:noFill/>
                </a:ln>
                <a:solidFill>
                  <a:schemeClr val="tx1"/>
                </a:solidFill>
                <a:effectLst/>
                <a:latin typeface="Arial" pitchFamily="34" charset="0"/>
                <a:ea typeface="MS Mincho" pitchFamily="49" charset="-128"/>
                <a:cs typeface="Times New Roman" pitchFamily="18" charset="0"/>
              </a:rPr>
              <a:t>functionalization</a:t>
            </a:r>
            <a:r>
              <a:rPr kumimoji="0" lang="en-US" altLang="ja-JP" sz="1400" b="0" i="0" u="none" strike="noStrike" cap="none" normalizeH="0" baseline="0" dirty="0">
                <a:ln>
                  <a:noFill/>
                </a:ln>
                <a:solidFill>
                  <a:schemeClr val="tx1"/>
                </a:solidFill>
                <a:effectLst/>
                <a:latin typeface="Arial" pitchFamily="34" charset="0"/>
                <a:ea typeface="MS Mincho" pitchFamily="49" charset="-128"/>
                <a:cs typeface="Times New Roman" pitchFamily="18" charset="0"/>
              </a:rPr>
              <a:t> of GO with organic compounds of interest (like crown ethers or stable free radicals), to achieve highly functional materials for different applications. Exploring and developing this area can contribute to the increase of practical applications, with a possible large benefit for technology and industry. </a:t>
            </a:r>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ja-JP" sz="1400" dirty="0">
              <a:latin typeface="Arial" pitchFamily="34" charset="0"/>
              <a:ea typeface="MS Mincho" pitchFamily="49" charset="-128"/>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a:ln>
                  <a:noFill/>
                </a:ln>
                <a:solidFill>
                  <a:schemeClr val="tx1"/>
                </a:solidFill>
                <a:effectLst/>
                <a:latin typeface="Arial" pitchFamily="34" charset="0"/>
                <a:ea typeface="MS Mincho" pitchFamily="49" charset="-128"/>
                <a:cs typeface="Times New Roman" pitchFamily="18" charset="0"/>
              </a:rPr>
              <a:t>The specific objectives of the proposed project are: </a:t>
            </a:r>
            <a:r>
              <a:rPr kumimoji="0" lang="en-US" altLang="ja-JP" sz="1400" b="0" i="0" u="none" strike="noStrike" cap="none" normalizeH="0" baseline="0" dirty="0" err="1">
                <a:ln>
                  <a:noFill/>
                </a:ln>
                <a:solidFill>
                  <a:schemeClr val="tx1"/>
                </a:solidFill>
                <a:effectLst/>
                <a:latin typeface="Arial" pitchFamily="34" charset="0"/>
                <a:ea typeface="MS Mincho" pitchFamily="49" charset="-128"/>
                <a:cs typeface="Times New Roman" pitchFamily="18" charset="0"/>
              </a:rPr>
              <a:t>i</a:t>
            </a:r>
            <a:r>
              <a:rPr kumimoji="0" lang="en-US" altLang="ja-JP" sz="1400" b="0" i="0" u="none" strike="noStrike" cap="none" normalizeH="0" baseline="0" dirty="0">
                <a:ln>
                  <a:noFill/>
                </a:ln>
                <a:solidFill>
                  <a:schemeClr val="tx1"/>
                </a:solidFill>
                <a:effectLst/>
                <a:latin typeface="Arial" pitchFamily="34" charset="0"/>
                <a:ea typeface="MS Mincho" pitchFamily="49" charset="-128"/>
                <a:cs typeface="Times New Roman" pitchFamily="18" charset="0"/>
              </a:rPr>
              <a:t>) synthesis and structural characterization of GO (different size/morphology, no. of layers, degrees of oxidation); ii) elucidation of the spin type and their distribution into GO (C- or O-centered, on edge or within 2D structure); iii) </a:t>
            </a:r>
            <a:r>
              <a:rPr kumimoji="0" lang="en-US" altLang="ja-JP" sz="1400" b="0" i="0" u="none" strike="noStrike" cap="none" normalizeH="0" baseline="0" dirty="0" err="1">
                <a:ln>
                  <a:noFill/>
                </a:ln>
                <a:solidFill>
                  <a:schemeClr val="tx1"/>
                </a:solidFill>
                <a:effectLst/>
                <a:latin typeface="Arial" pitchFamily="34" charset="0"/>
                <a:ea typeface="MS Mincho" pitchFamily="49" charset="-128"/>
                <a:cs typeface="Times New Roman" pitchFamily="18" charset="0"/>
              </a:rPr>
              <a:t>functionalization</a:t>
            </a:r>
            <a:r>
              <a:rPr kumimoji="0" lang="en-US" altLang="ja-JP" sz="1400" b="0" i="0" u="none" strike="noStrike" cap="none" normalizeH="0" baseline="0" dirty="0">
                <a:ln>
                  <a:noFill/>
                </a:ln>
                <a:solidFill>
                  <a:schemeClr val="tx1"/>
                </a:solidFill>
                <a:effectLst/>
                <a:latin typeface="Arial" pitchFamily="34" charset="0"/>
                <a:ea typeface="MS Mincho" pitchFamily="49" charset="-128"/>
                <a:cs typeface="Times New Roman" pitchFamily="18" charset="0"/>
              </a:rPr>
              <a:t> of GO with stable free radicals, crown ethers or other compounds; iv) studies about the capacity of the functionalized GO to capture metal ions or oxidize organic pollutants (i.e. for wastewater treatment); v) optimization of the processes and building a composite GO/silica material (with improved properties, for further applications).</a:t>
            </a:r>
            <a:endParaRPr kumimoji="0" lang="en-US" altLang="ja-JP" sz="14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1447800" y="408802"/>
            <a:ext cx="6248400" cy="566308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800" b="1"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Team</a:t>
            </a:r>
            <a:endParaRPr kumimoji="0" lang="en-US" sz="2800" b="1"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a:ln>
                <a:noFill/>
              </a:ln>
              <a:solidFill>
                <a:schemeClr val="tx1"/>
              </a:solidFill>
              <a:effectLst/>
              <a:latin typeface="Arial" pitchFamily="34" charset="0"/>
              <a:cs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Tx/>
              <a:buAutoNum type="arabicPeriod"/>
              <a:tabLst/>
            </a:pPr>
            <a:r>
              <a:rPr kumimoji="0" lang="ro-RO" b="1"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dr. Petre Ionita- </a:t>
            </a:r>
            <a:r>
              <a:rPr kumimoji="0" lang="ro-RO" b="0"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	CSII, director of the project</a:t>
            </a:r>
            <a:endParaRPr kumimoji="0" lang="en-US" b="0"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AutoNum type="arabicPeriod"/>
              <a:tabLst/>
            </a:pPr>
            <a:endParaRPr kumimoji="0" lang="en-US"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o-RO"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2. </a:t>
            </a:r>
            <a:r>
              <a:rPr kumimoji="0" lang="ro-RO"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dr. Oana Carp- </a:t>
            </a:r>
            <a:r>
              <a:rPr kumimoji="0" lang="ro-RO"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r>
              <a:rPr kumimoji="0" lang="en-US"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r>
              <a:rPr kumimoji="0" lang="ro-RO"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CS I, experienced researcher</a:t>
            </a:r>
            <a:endParaRPr kumimoji="0" lang="en-US"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o-RO"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3. </a:t>
            </a:r>
            <a:r>
              <a:rPr kumimoji="0" lang="ro-RO"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dr. Daniela Culita- </a:t>
            </a:r>
            <a:r>
              <a:rPr kumimoji="0" lang="ro-RO"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CS II, experieced researcher</a:t>
            </a:r>
            <a:endParaRPr kumimoji="0" lang="en-US"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o-RO"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4. </a:t>
            </a:r>
            <a:r>
              <a:rPr kumimoji="0" lang="ro-RO"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dr. Iulia Matei- </a:t>
            </a:r>
            <a:r>
              <a:rPr kumimoji="0" lang="ro-RO"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r>
              <a:rPr kumimoji="0" lang="en-US"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r>
              <a:rPr kumimoji="0" lang="ro-RO"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CS II, experienced researcher</a:t>
            </a:r>
            <a:endParaRPr kumimoji="0" lang="en-US"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o-RO"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5. </a:t>
            </a:r>
            <a:r>
              <a:rPr kumimoji="0" lang="ro-RO"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dr. Gabriela Ionita</a:t>
            </a:r>
            <a:r>
              <a:rPr kumimoji="0" lang="ro-RO"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r>
              <a:rPr kumimoji="0" lang="en-US"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r>
              <a:rPr kumimoji="0" lang="ro-RO"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CS II, experienced researcher</a:t>
            </a:r>
            <a:endParaRPr kumimoji="0" lang="en-US"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o-RO"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6. </a:t>
            </a:r>
            <a:r>
              <a:rPr kumimoji="0" lang="ro-RO"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Anca Coman- </a:t>
            </a:r>
            <a:r>
              <a:rPr kumimoji="0" lang="ro-RO"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r>
              <a:rPr kumimoji="0" lang="en-US"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r>
              <a:rPr kumimoji="0" lang="ro-RO"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Ph. D. Student</a:t>
            </a:r>
            <a:endParaRPr kumimoji="0" lang="en-US"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o-RO"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7. </a:t>
            </a:r>
            <a:r>
              <a:rPr kumimoji="0" lang="ro-RO"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Sorin Mocanu- </a:t>
            </a:r>
            <a:r>
              <a:rPr kumimoji="0" lang="ro-RO"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r>
              <a:rPr kumimoji="0" lang="en-US"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r>
              <a:rPr kumimoji="0" lang="ro-RO"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Ph. D. Student</a:t>
            </a:r>
            <a:endParaRPr kumimoji="0" lang="en-US"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o-RO"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8. </a:t>
            </a:r>
            <a:r>
              <a:rPr kumimoji="0" lang="ro-RO"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Marius Stoian- </a:t>
            </a:r>
            <a:r>
              <a:rPr kumimoji="0" lang="ro-RO"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r>
              <a:rPr kumimoji="0" lang="en-US"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r>
              <a:rPr kumimoji="0" lang="ro-RO"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Master student</a:t>
            </a:r>
            <a:endParaRPr kumimoji="0" lang="en-US"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dirty="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Times New Roman" pitchFamily="18" charset="0"/>
                <a:cs typeface="Times New Roman" pitchFamily="18" charset="0"/>
              </a:rPr>
              <a:t>9. </a:t>
            </a:r>
            <a:r>
              <a:rPr kumimoji="0" lang="en-US" b="1" i="0" u="none" strike="noStrike" cap="none" normalizeH="0" baseline="0" dirty="0">
                <a:ln>
                  <a:noFill/>
                </a:ln>
                <a:solidFill>
                  <a:schemeClr val="tx1"/>
                </a:solidFill>
                <a:effectLst/>
                <a:latin typeface="Times New Roman" pitchFamily="18" charset="0"/>
                <a:cs typeface="Times New Roman" pitchFamily="18" charset="0"/>
              </a:rPr>
              <a:t>Radu Mihai-</a:t>
            </a:r>
            <a:r>
              <a:rPr kumimoji="0" lang="en-US" b="0" i="0" u="none" strike="noStrike" cap="none" normalizeH="0" baseline="0" dirty="0">
                <a:ln>
                  <a:noFill/>
                </a:ln>
                <a:solidFill>
                  <a:schemeClr val="tx1"/>
                </a:solidFill>
                <a:effectLst/>
                <a:latin typeface="Times New Roman" pitchFamily="18" charset="0"/>
                <a:cs typeface="Times New Roman" pitchFamily="18" charset="0"/>
              </a:rPr>
              <a:t>		Ph. D. student</a:t>
            </a:r>
            <a:endParaRPr kumimoji="0" lang="ro-RO"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457200" y="838200"/>
            <a:ext cx="8305800" cy="498598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chemeClr val="tx2">
                    <a:lumMod val="75000"/>
                  </a:schemeClr>
                </a:solidFill>
                <a:effectLst/>
                <a:latin typeface="Times New Roman" pitchFamily="18" charset="0"/>
                <a:ea typeface="Calibri" pitchFamily="34" charset="0"/>
                <a:cs typeface="Times New Roman" pitchFamily="18" charset="0"/>
              </a:rPr>
              <a:t>Scientific goals and objectives: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2">
                  <a:lumMod val="75000"/>
                </a:schemeClr>
              </a:solidFill>
              <a:effectLst/>
              <a:latin typeface="Arial" pitchFamily="34" charset="0"/>
              <a:cs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Tx/>
              <a:buAutoNum type="arabicPeriod"/>
              <a:tabLst/>
            </a:pPr>
            <a:r>
              <a:rPr kumimoji="0" lang="en-US" b="0" i="0" u="none" strike="noStrike" cap="none" normalizeH="0" baseline="0" dirty="0">
                <a:ln>
                  <a:noFill/>
                </a:ln>
                <a:solidFill>
                  <a:schemeClr val="tx1"/>
                </a:solidFill>
                <a:effectLst/>
                <a:latin typeface="Calibri" pitchFamily="34" charset="0"/>
                <a:ea typeface="Calibri" pitchFamily="34" charset="0"/>
                <a:cs typeface="Times New Roman" pitchFamily="18" charset="0"/>
              </a:rPr>
              <a:t>Synthesis and structural characterization of GOs (different size/morphology, no. of layers, degrees of oxidation); </a:t>
            </a:r>
          </a:p>
          <a:p>
            <a:pPr marL="342900" marR="0" lvl="0" indent="-342900" algn="l" defTabSz="914400" rtl="0" eaLnBrk="0" fontAlgn="base" latinLnBrk="0" hangingPunct="0">
              <a:lnSpc>
                <a:spcPct val="100000"/>
              </a:lnSpc>
              <a:spcBef>
                <a:spcPct val="0"/>
              </a:spcBef>
              <a:spcAft>
                <a:spcPct val="0"/>
              </a:spcAft>
              <a:buClrTx/>
              <a:buSzTx/>
              <a:buFontTx/>
              <a:buAutoNum type="arabicPeriod"/>
              <a:tabLst/>
            </a:pPr>
            <a:endParaRPr kumimoji="0" lang="en-US"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a:ln>
                  <a:noFill/>
                </a:ln>
                <a:solidFill>
                  <a:schemeClr val="tx1"/>
                </a:solidFill>
                <a:effectLst/>
                <a:latin typeface="Calibri" pitchFamily="34" charset="0"/>
                <a:ea typeface="Calibri" pitchFamily="34" charset="0"/>
                <a:cs typeface="Times New Roman" pitchFamily="18" charset="0"/>
              </a:rPr>
              <a:t>2.</a:t>
            </a:r>
            <a:r>
              <a:rPr kumimoji="0" lang="en-US"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Elucidation of the spin type and their distribution into GOs (C- or O-centered, on edge or within 2D structure);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a:ln>
                  <a:noFill/>
                </a:ln>
                <a:solidFill>
                  <a:schemeClr val="tx1"/>
                </a:solidFill>
                <a:effectLst/>
                <a:latin typeface="Calibri" pitchFamily="34" charset="0"/>
                <a:ea typeface="Calibri" pitchFamily="34" charset="0"/>
                <a:cs typeface="Times New Roman" pitchFamily="18" charset="0"/>
              </a:rPr>
              <a:t>3.</a:t>
            </a:r>
            <a:r>
              <a:rPr kumimoji="0" lang="en-US"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a:t>
            </a:r>
            <a:r>
              <a:rPr kumimoji="0" lang="en-US" b="0" i="0" u="none" strike="noStrike" cap="none" normalizeH="0" baseline="0" dirty="0" err="1">
                <a:ln>
                  <a:noFill/>
                </a:ln>
                <a:solidFill>
                  <a:schemeClr val="tx1"/>
                </a:solidFill>
                <a:effectLst/>
                <a:latin typeface="Calibri" pitchFamily="34" charset="0"/>
                <a:ea typeface="Calibri" pitchFamily="34" charset="0"/>
                <a:cs typeface="Times New Roman" pitchFamily="18" charset="0"/>
              </a:rPr>
              <a:t>Functionalization</a:t>
            </a:r>
            <a:r>
              <a:rPr kumimoji="0" lang="en-US"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of GOs with stable free radicals and crown ethers (using different linkers);</a:t>
            </a:r>
            <a:r>
              <a:rPr kumimoji="0" lang="ro-RO"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a:t>
            </a:r>
            <a:endParaRPr kumimoji="0" lang="en-US" b="0" i="0" u="none" strike="noStrike" cap="none" normalizeH="0" baseline="0" dirty="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a:ln>
                  <a:noFill/>
                </a:ln>
                <a:solidFill>
                  <a:schemeClr val="tx1"/>
                </a:solidFill>
                <a:effectLst/>
                <a:latin typeface="Calibri" pitchFamily="34" charset="0"/>
                <a:ea typeface="Calibri" pitchFamily="34" charset="0"/>
                <a:cs typeface="Times New Roman" pitchFamily="18" charset="0"/>
              </a:rPr>
              <a:t>4.</a:t>
            </a:r>
            <a:r>
              <a:rPr kumimoji="0" lang="en-US"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Studies about the capacity of the functionalized GO to capture metal ions or oxidize organic compounds (for wastewater treatment);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a:ln>
                  <a:noFill/>
                </a:ln>
                <a:solidFill>
                  <a:schemeClr val="tx1"/>
                </a:solidFill>
                <a:effectLst/>
                <a:latin typeface="Calibri" pitchFamily="34" charset="0"/>
                <a:ea typeface="Calibri" pitchFamily="34" charset="0"/>
                <a:cs typeface="Times New Roman" pitchFamily="18" charset="0"/>
              </a:rPr>
              <a:t>5.</a:t>
            </a:r>
            <a:r>
              <a:rPr kumimoji="0" lang="en-US"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Optimization of the processes and building a composite GO/silica material (with improved properties, for further applications).</a:t>
            </a:r>
            <a:endParaRPr kumimoji="0" lang="en-US"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457200" y="728246"/>
            <a:ext cx="8305800" cy="58169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marR="0" lvl="0" indent="-342900" algn="just" defTabSz="914400" rtl="0" eaLnBrk="1" fontAlgn="base" latinLnBrk="0" hangingPunct="1">
              <a:lnSpc>
                <a:spcPct val="100000"/>
              </a:lnSpc>
              <a:spcBef>
                <a:spcPct val="0"/>
              </a:spcBef>
              <a:spcAft>
                <a:spcPct val="0"/>
              </a:spcAft>
              <a:buClrTx/>
              <a:buSzTx/>
              <a:tabLst/>
            </a:pPr>
            <a:r>
              <a:rPr kumimoji="0" lang="en-US" sz="2000" b="1" i="0" u="none" strike="noStrike" cap="none" normalizeH="0" baseline="0" dirty="0">
                <a:ln>
                  <a:noFill/>
                </a:ln>
                <a:solidFill>
                  <a:srgbClr val="FF0000"/>
                </a:solidFill>
                <a:effectLst/>
                <a:latin typeface="Calibri" pitchFamily="34" charset="0"/>
                <a:ea typeface="Calibri" pitchFamily="34" charset="0"/>
                <a:cs typeface="Times New Roman" pitchFamily="18" charset="0"/>
              </a:rPr>
              <a:t>Papers</a:t>
            </a:r>
          </a:p>
          <a:p>
            <a:pPr marL="342900" marR="0" lvl="0" indent="-342900" algn="just" defTabSz="914400" rtl="0" eaLnBrk="1" fontAlgn="base" latinLnBrk="0" hangingPunct="1">
              <a:lnSpc>
                <a:spcPct val="100000"/>
              </a:lnSpc>
              <a:spcBef>
                <a:spcPct val="0"/>
              </a:spcBef>
              <a:spcAft>
                <a:spcPct val="0"/>
              </a:spcAft>
              <a:buClrTx/>
              <a:buSzTx/>
              <a:buFontTx/>
              <a:buAutoNum type="arabicPeriod"/>
              <a:tabLst/>
            </a:pPr>
            <a:endParaRPr lang="en-US" sz="1600" dirty="0">
              <a:latin typeface="Calibri" pitchFamily="34" charset="0"/>
              <a:ea typeface="Calibri" pitchFamily="34" charset="0"/>
              <a:cs typeface="Times New Roman" pitchFamily="18" charset="0"/>
            </a:endParaRPr>
          </a:p>
          <a:p>
            <a:pPr marL="342900" marR="0" lvl="0" indent="-342900" algn="just" defTabSz="914400" rtl="0" eaLnBrk="1" fontAlgn="base" latinLnBrk="0" hangingPunct="1">
              <a:lnSpc>
                <a:spcPct val="100000"/>
              </a:lnSpc>
              <a:spcBef>
                <a:spcPct val="0"/>
              </a:spcBef>
              <a:spcAft>
                <a:spcPct val="0"/>
              </a:spcAft>
              <a:buClrTx/>
              <a:buSzTx/>
              <a:buFontTx/>
              <a:buAutoNum type="arabicPeriod"/>
              <a:tabLst/>
            </a:pP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Antimicrobial features of organic functionalized </a:t>
            </a:r>
            <a:r>
              <a:rPr kumimoji="0" lang="en-US" sz="1600" b="0" i="0" u="none" strike="noStrike" cap="none" normalizeH="0" baseline="0" dirty="0" err="1">
                <a:ln>
                  <a:noFill/>
                </a:ln>
                <a:solidFill>
                  <a:schemeClr val="tx1"/>
                </a:solidFill>
                <a:effectLst/>
                <a:latin typeface="Calibri" pitchFamily="34" charset="0"/>
                <a:ea typeface="Calibri" pitchFamily="34" charset="0"/>
                <a:cs typeface="Times New Roman" pitchFamily="18" charset="0"/>
              </a:rPr>
              <a:t>graphene</a:t>
            </a: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-oxide with selected amines, I. </a:t>
            </a:r>
            <a:r>
              <a:rPr kumimoji="0" lang="en-US" sz="1600" b="0" i="0" u="none" strike="noStrike" cap="none" normalizeH="0" baseline="0" dirty="0" err="1">
                <a:ln>
                  <a:noFill/>
                </a:ln>
                <a:solidFill>
                  <a:schemeClr val="tx1"/>
                </a:solidFill>
                <a:effectLst/>
                <a:latin typeface="Calibri" pitchFamily="34" charset="0"/>
                <a:ea typeface="Calibri" pitchFamily="34" charset="0"/>
                <a:cs typeface="Times New Roman" pitchFamily="18" charset="0"/>
              </a:rPr>
              <a:t>Zarafu</a:t>
            </a: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I. </a:t>
            </a:r>
            <a:r>
              <a:rPr kumimoji="0" lang="en-US" sz="1600" b="0" i="0" u="none" strike="noStrike" cap="none" normalizeH="0" baseline="0" dirty="0" err="1">
                <a:ln>
                  <a:noFill/>
                </a:ln>
                <a:solidFill>
                  <a:schemeClr val="tx1"/>
                </a:solidFill>
                <a:effectLst/>
                <a:latin typeface="Calibri" pitchFamily="34" charset="0"/>
                <a:ea typeface="Calibri" pitchFamily="34" charset="0"/>
                <a:cs typeface="Times New Roman" pitchFamily="18" charset="0"/>
              </a:rPr>
              <a:t>Turcu</a:t>
            </a: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D. C. </a:t>
            </a:r>
            <a:r>
              <a:rPr kumimoji="0" lang="en-US" sz="1600" b="0" i="0" u="none" strike="noStrike" cap="none" normalizeH="0" baseline="0" dirty="0" err="1">
                <a:ln>
                  <a:noFill/>
                </a:ln>
                <a:solidFill>
                  <a:schemeClr val="tx1"/>
                </a:solidFill>
                <a:effectLst/>
                <a:latin typeface="Calibri" pitchFamily="34" charset="0"/>
                <a:ea typeface="Calibri" pitchFamily="34" charset="0"/>
                <a:cs typeface="Times New Roman" pitchFamily="18" charset="0"/>
              </a:rPr>
              <a:t>Culiță</a:t>
            </a: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S. </a:t>
            </a:r>
            <a:r>
              <a:rPr kumimoji="0" lang="en-US" sz="1600" b="0" i="0" u="none" strike="noStrike" cap="none" normalizeH="0" baseline="0" dirty="0" err="1">
                <a:ln>
                  <a:noFill/>
                </a:ln>
                <a:solidFill>
                  <a:schemeClr val="tx1"/>
                </a:solidFill>
                <a:effectLst/>
                <a:latin typeface="Calibri" pitchFamily="34" charset="0"/>
                <a:ea typeface="Calibri" pitchFamily="34" charset="0"/>
                <a:cs typeface="Times New Roman" pitchFamily="18" charset="0"/>
              </a:rPr>
              <a:t>Petrescu</a:t>
            </a: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M. </a:t>
            </a:r>
            <a:r>
              <a:rPr kumimoji="0" lang="en-US" sz="1600" b="0" i="0" u="none" strike="noStrike" cap="none" normalizeH="0" baseline="0" dirty="0" err="1">
                <a:ln>
                  <a:noFill/>
                </a:ln>
                <a:solidFill>
                  <a:schemeClr val="tx1"/>
                </a:solidFill>
                <a:effectLst/>
                <a:latin typeface="Calibri" pitchFamily="34" charset="0"/>
                <a:ea typeface="Calibri" pitchFamily="34" charset="0"/>
                <a:cs typeface="Times New Roman" pitchFamily="18" charset="0"/>
              </a:rPr>
              <a:t>Popa</a:t>
            </a: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C. M. </a:t>
            </a:r>
            <a:r>
              <a:rPr kumimoji="0" lang="en-US" sz="1600" b="0" i="0" u="none" strike="noStrike" cap="none" normalizeH="0" baseline="0" dirty="0" err="1">
                <a:ln>
                  <a:noFill/>
                </a:ln>
                <a:solidFill>
                  <a:schemeClr val="tx1"/>
                </a:solidFill>
                <a:effectLst/>
                <a:latin typeface="Calibri" pitchFamily="34" charset="0"/>
                <a:ea typeface="Calibri" pitchFamily="34" charset="0"/>
                <a:cs typeface="Times New Roman" pitchFamily="18" charset="0"/>
              </a:rPr>
              <a:t>Chifiriuc</a:t>
            </a: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C. </a:t>
            </a:r>
            <a:r>
              <a:rPr kumimoji="0" lang="en-US" sz="1600" b="0" i="0" u="none" strike="noStrike" cap="none" normalizeH="0" baseline="0" dirty="0" err="1">
                <a:ln>
                  <a:noFill/>
                </a:ln>
                <a:solidFill>
                  <a:schemeClr val="tx1"/>
                </a:solidFill>
                <a:effectLst/>
                <a:latin typeface="Calibri" pitchFamily="34" charset="0"/>
                <a:ea typeface="Calibri" pitchFamily="34" charset="0"/>
                <a:cs typeface="Times New Roman" pitchFamily="18" charset="0"/>
              </a:rPr>
              <a:t>Limban</a:t>
            </a: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A. </a:t>
            </a:r>
            <a:r>
              <a:rPr kumimoji="0" lang="en-US" sz="1600" b="0" i="0" u="none" strike="noStrike" cap="none" normalizeH="0" baseline="0" dirty="0" err="1">
                <a:ln>
                  <a:noFill/>
                </a:ln>
                <a:solidFill>
                  <a:schemeClr val="tx1"/>
                </a:solidFill>
                <a:effectLst/>
                <a:latin typeface="Calibri" pitchFamily="34" charset="0"/>
                <a:ea typeface="Calibri" pitchFamily="34" charset="0"/>
                <a:cs typeface="Times New Roman" pitchFamily="18" charset="0"/>
              </a:rPr>
              <a:t>Telehoiu</a:t>
            </a: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P. </a:t>
            </a:r>
            <a:r>
              <a:rPr kumimoji="0" lang="en-US" sz="1600" b="0" i="0" u="none" strike="noStrike" cap="none" normalizeH="0" baseline="0" dirty="0" err="1">
                <a:ln>
                  <a:noFill/>
                </a:ln>
                <a:solidFill>
                  <a:schemeClr val="tx1"/>
                </a:solidFill>
                <a:effectLst/>
                <a:latin typeface="Calibri" pitchFamily="34" charset="0"/>
                <a:ea typeface="Calibri" pitchFamily="34" charset="0"/>
                <a:cs typeface="Times New Roman" pitchFamily="18" charset="0"/>
              </a:rPr>
              <a:t>Ionita</a:t>
            </a: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Materials, </a:t>
            </a:r>
            <a:r>
              <a:rPr kumimoji="0" lang="en-US" sz="1600" b="1" i="0" u="none" strike="noStrike" cap="none" normalizeH="0" baseline="0" dirty="0">
                <a:ln>
                  <a:noFill/>
                </a:ln>
                <a:solidFill>
                  <a:schemeClr val="tx1"/>
                </a:solidFill>
                <a:effectLst/>
                <a:latin typeface="Calibri" pitchFamily="34" charset="0"/>
                <a:ea typeface="Calibri" pitchFamily="34" charset="0"/>
                <a:cs typeface="Times New Roman" pitchFamily="18" charset="0"/>
              </a:rPr>
              <a:t>2018</a:t>
            </a: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11, art. no. 1704.</a:t>
            </a:r>
          </a:p>
          <a:p>
            <a:pPr marL="342900" marR="0" lvl="0" indent="-342900" algn="just" defTabSz="914400" rtl="0" eaLnBrk="1" fontAlgn="base" latinLnBrk="0" hangingPunct="1">
              <a:lnSpc>
                <a:spcPct val="100000"/>
              </a:lnSpc>
              <a:spcBef>
                <a:spcPct val="0"/>
              </a:spcBef>
              <a:spcAft>
                <a:spcPct val="0"/>
              </a:spcAft>
              <a:buClrTx/>
              <a:buSzTx/>
              <a:buFontTx/>
              <a:buAutoNum type="arabicPeriod"/>
              <a:tabLst/>
            </a:pPr>
            <a:endParaRPr kumimoji="0" lang="en-US" sz="16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Calibri" pitchFamily="34" charset="0"/>
                <a:ea typeface="Calibri" pitchFamily="34" charset="0"/>
                <a:cs typeface="Times New Roman" pitchFamily="18" charset="0"/>
              </a:rPr>
              <a:t>2</a:t>
            </a: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Synthesis and structural characterization of some novel </a:t>
            </a:r>
            <a:r>
              <a:rPr kumimoji="0" lang="en-US" sz="1600" b="0" i="0" u="none" strike="noStrike" cap="none" normalizeH="0" baseline="0" dirty="0" err="1">
                <a:ln>
                  <a:noFill/>
                </a:ln>
                <a:solidFill>
                  <a:schemeClr val="tx1"/>
                </a:solidFill>
                <a:effectLst/>
                <a:latin typeface="Calibri" pitchFamily="34" charset="0"/>
                <a:ea typeface="Calibri" pitchFamily="34" charset="0"/>
                <a:cs typeface="Times New Roman" pitchFamily="18" charset="0"/>
              </a:rPr>
              <a:t>methoxyamino</a:t>
            </a: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derivatives with acid-base and </a:t>
            </a:r>
            <a:r>
              <a:rPr kumimoji="0" lang="en-US" sz="1600" b="0" i="0" u="none" strike="noStrike" cap="none" normalizeH="0" baseline="0" dirty="0" err="1">
                <a:ln>
                  <a:noFill/>
                </a:ln>
                <a:solidFill>
                  <a:schemeClr val="tx1"/>
                </a:solidFill>
                <a:effectLst/>
                <a:latin typeface="Calibri" pitchFamily="34" charset="0"/>
                <a:ea typeface="Calibri" pitchFamily="34" charset="0"/>
                <a:cs typeface="Times New Roman" pitchFamily="18" charset="0"/>
              </a:rPr>
              <a:t>redox</a:t>
            </a: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behavior, M. </a:t>
            </a:r>
            <a:r>
              <a:rPr kumimoji="0" lang="en-US" sz="1600" b="0" i="0" u="none" strike="noStrike" cap="none" normalizeH="0" baseline="0" dirty="0" err="1">
                <a:ln>
                  <a:noFill/>
                </a:ln>
                <a:solidFill>
                  <a:schemeClr val="tx1"/>
                </a:solidFill>
                <a:effectLst/>
                <a:latin typeface="Calibri" pitchFamily="34" charset="0"/>
                <a:ea typeface="Calibri" pitchFamily="34" charset="0"/>
                <a:cs typeface="Times New Roman" pitchFamily="18" charset="0"/>
              </a:rPr>
              <a:t>Bem</a:t>
            </a: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R. </a:t>
            </a:r>
            <a:r>
              <a:rPr kumimoji="0" lang="en-US" sz="1600" b="0" i="0" u="none" strike="noStrike" cap="none" normalizeH="0" baseline="0" dirty="0" err="1">
                <a:ln>
                  <a:noFill/>
                </a:ln>
                <a:solidFill>
                  <a:schemeClr val="tx1"/>
                </a:solidFill>
                <a:effectLst/>
                <a:latin typeface="Calibri" pitchFamily="34" charset="0"/>
                <a:ea typeface="Calibri" pitchFamily="34" charset="0"/>
                <a:cs typeface="Times New Roman" pitchFamily="18" charset="0"/>
              </a:rPr>
              <a:t>Baratoiu</a:t>
            </a: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C. </a:t>
            </a:r>
            <a:r>
              <a:rPr kumimoji="0" lang="en-US" sz="1600" b="0" i="0" u="none" strike="noStrike" cap="none" normalizeH="0" baseline="0" dirty="0" err="1">
                <a:ln>
                  <a:noFill/>
                </a:ln>
                <a:solidFill>
                  <a:schemeClr val="tx1"/>
                </a:solidFill>
                <a:effectLst/>
                <a:latin typeface="Calibri" pitchFamily="34" charset="0"/>
                <a:ea typeface="Calibri" pitchFamily="34" charset="0"/>
                <a:cs typeface="Times New Roman" pitchFamily="18" charset="0"/>
              </a:rPr>
              <a:t>Radutiu</a:t>
            </a: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C. </a:t>
            </a:r>
            <a:r>
              <a:rPr kumimoji="0" lang="en-US" sz="1600" b="0" i="0" u="none" strike="noStrike" cap="none" normalizeH="0" baseline="0" dirty="0" err="1">
                <a:ln>
                  <a:noFill/>
                </a:ln>
                <a:solidFill>
                  <a:schemeClr val="tx1"/>
                </a:solidFill>
                <a:effectLst/>
                <a:latin typeface="Calibri" pitchFamily="34" charset="0"/>
                <a:ea typeface="Calibri" pitchFamily="34" charset="0"/>
                <a:cs typeface="Times New Roman" pitchFamily="18" charset="0"/>
              </a:rPr>
              <a:t>Lete</a:t>
            </a: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S. </a:t>
            </a:r>
            <a:r>
              <a:rPr kumimoji="0" lang="en-US" sz="1600" b="0" i="0" u="none" strike="noStrike" cap="none" normalizeH="0" baseline="0" dirty="0" err="1">
                <a:ln>
                  <a:noFill/>
                </a:ln>
                <a:solidFill>
                  <a:schemeClr val="tx1"/>
                </a:solidFill>
                <a:effectLst/>
                <a:latin typeface="Calibri" pitchFamily="34" charset="0"/>
                <a:ea typeface="Calibri" pitchFamily="34" charset="0"/>
                <a:cs typeface="Times New Roman" pitchFamily="18" charset="0"/>
              </a:rPr>
              <a:t>Mocanu</a:t>
            </a: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G. </a:t>
            </a:r>
            <a:r>
              <a:rPr kumimoji="0" lang="en-US" sz="1600" b="0" i="0" u="none" strike="noStrike" cap="none" normalizeH="0" baseline="0" dirty="0" err="1">
                <a:ln>
                  <a:noFill/>
                </a:ln>
                <a:solidFill>
                  <a:schemeClr val="tx1"/>
                </a:solidFill>
                <a:effectLst/>
                <a:latin typeface="Calibri" pitchFamily="34" charset="0"/>
                <a:ea typeface="Calibri" pitchFamily="34" charset="0"/>
                <a:cs typeface="Times New Roman" pitchFamily="18" charset="0"/>
              </a:rPr>
              <a:t>Ionita</a:t>
            </a: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S. </a:t>
            </a:r>
            <a:r>
              <a:rPr kumimoji="0" lang="en-US" sz="1600" b="0" i="0" u="none" strike="noStrike" cap="none" normalizeH="0" baseline="0" dirty="0" err="1">
                <a:ln>
                  <a:noFill/>
                </a:ln>
                <a:solidFill>
                  <a:schemeClr val="tx1"/>
                </a:solidFill>
                <a:effectLst/>
                <a:latin typeface="Calibri" pitchFamily="34" charset="0"/>
                <a:ea typeface="Calibri" pitchFamily="34" charset="0"/>
                <a:cs typeface="Times New Roman" pitchFamily="18" charset="0"/>
              </a:rPr>
              <a:t>Lupu</a:t>
            </a: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M. T. </a:t>
            </a:r>
            <a:r>
              <a:rPr kumimoji="0" lang="en-US" sz="1600" b="0" i="0" u="none" strike="noStrike" cap="none" normalizeH="0" baseline="0" dirty="0" err="1">
                <a:ln>
                  <a:noFill/>
                </a:ln>
                <a:solidFill>
                  <a:schemeClr val="tx1"/>
                </a:solidFill>
                <a:effectLst/>
                <a:latin typeface="Calibri" pitchFamily="34" charset="0"/>
                <a:ea typeface="Calibri" pitchFamily="34" charset="0"/>
                <a:cs typeface="Times New Roman" pitchFamily="18" charset="0"/>
              </a:rPr>
              <a:t>Caproiu</a:t>
            </a: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A. M. </a:t>
            </a:r>
            <a:r>
              <a:rPr kumimoji="0" lang="en-US" sz="1600" b="0" i="0" u="none" strike="noStrike" cap="none" normalizeH="0" baseline="0" dirty="0" err="1">
                <a:ln>
                  <a:noFill/>
                </a:ln>
                <a:solidFill>
                  <a:schemeClr val="tx1"/>
                </a:solidFill>
                <a:effectLst/>
                <a:latin typeface="Calibri" pitchFamily="34" charset="0"/>
                <a:ea typeface="Calibri" pitchFamily="34" charset="0"/>
                <a:cs typeface="Times New Roman" pitchFamily="18" charset="0"/>
              </a:rPr>
              <a:t>Madalan</a:t>
            </a: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B. </a:t>
            </a:r>
            <a:r>
              <a:rPr kumimoji="0" lang="en-US" sz="1600" b="0" i="0" u="none" strike="noStrike" cap="none" normalizeH="0" baseline="0" dirty="0" err="1">
                <a:ln>
                  <a:noFill/>
                </a:ln>
                <a:solidFill>
                  <a:schemeClr val="tx1"/>
                </a:solidFill>
                <a:effectLst/>
                <a:latin typeface="Calibri" pitchFamily="34" charset="0"/>
                <a:ea typeface="Calibri" pitchFamily="34" charset="0"/>
                <a:cs typeface="Times New Roman" pitchFamily="18" charset="0"/>
              </a:rPr>
              <a:t>Patrascu</a:t>
            </a: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I. </a:t>
            </a:r>
            <a:r>
              <a:rPr kumimoji="0" lang="en-US" sz="1600" b="0" i="0" u="none" strike="noStrike" cap="none" normalizeH="0" baseline="0" dirty="0" err="1">
                <a:ln>
                  <a:noFill/>
                </a:ln>
                <a:solidFill>
                  <a:schemeClr val="tx1"/>
                </a:solidFill>
                <a:effectLst/>
                <a:latin typeface="Calibri" pitchFamily="34" charset="0"/>
                <a:ea typeface="Calibri" pitchFamily="34" charset="0"/>
                <a:cs typeface="Times New Roman" pitchFamily="18" charset="0"/>
              </a:rPr>
              <a:t>Zarafu</a:t>
            </a: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P. </a:t>
            </a:r>
            <a:r>
              <a:rPr kumimoji="0" lang="en-US" sz="1600" b="0" i="0" u="none" strike="noStrike" cap="none" normalizeH="0" baseline="0" dirty="0" err="1">
                <a:ln>
                  <a:noFill/>
                </a:ln>
                <a:solidFill>
                  <a:schemeClr val="tx1"/>
                </a:solidFill>
                <a:effectLst/>
                <a:latin typeface="Calibri" pitchFamily="34" charset="0"/>
                <a:ea typeface="Calibri" pitchFamily="34" charset="0"/>
                <a:cs typeface="Times New Roman" pitchFamily="18" charset="0"/>
              </a:rPr>
              <a:t>Ionita</a:t>
            </a: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J. </a:t>
            </a:r>
            <a:r>
              <a:rPr kumimoji="0" lang="en-US" sz="1600" b="0" i="0" u="none" strike="noStrike" cap="none" normalizeH="0" baseline="0" dirty="0" err="1">
                <a:ln>
                  <a:noFill/>
                </a:ln>
                <a:solidFill>
                  <a:schemeClr val="tx1"/>
                </a:solidFill>
                <a:effectLst/>
                <a:latin typeface="Calibri" pitchFamily="34" charset="0"/>
                <a:ea typeface="Calibri" pitchFamily="34" charset="0"/>
                <a:cs typeface="Times New Roman" pitchFamily="18" charset="0"/>
              </a:rPr>
              <a:t>Molec</a:t>
            </a: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Structure, </a:t>
            </a:r>
            <a:r>
              <a:rPr kumimoji="0" lang="en-US" sz="1600" b="1" i="0" u="none" strike="noStrike" cap="none" normalizeH="0" baseline="0" dirty="0">
                <a:ln>
                  <a:noFill/>
                </a:ln>
                <a:solidFill>
                  <a:schemeClr val="tx1"/>
                </a:solidFill>
                <a:effectLst/>
                <a:latin typeface="Calibri" pitchFamily="34" charset="0"/>
                <a:ea typeface="Calibri" pitchFamily="34" charset="0"/>
                <a:cs typeface="Times New Roman" pitchFamily="18" charset="0"/>
              </a:rPr>
              <a:t>2018</a:t>
            </a: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1173, 291-299.</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Calibri" pitchFamily="34" charset="0"/>
                <a:ea typeface="Calibri" pitchFamily="34" charset="0"/>
                <a:cs typeface="Times New Roman" pitchFamily="18" charset="0"/>
              </a:rPr>
              <a:t>3</a:t>
            </a: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a:t>
            </a:r>
            <a:r>
              <a:rPr kumimoji="0" lang="ro-RO"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Conformation-induced light emission switching of </a:t>
            </a:r>
            <a:r>
              <a:rPr kumimoji="0" lang="ro-RO" sz="1600" b="0" i="1" u="none" strike="noStrike" cap="none" normalizeH="0" baseline="0" dirty="0">
                <a:ln>
                  <a:noFill/>
                </a:ln>
                <a:solidFill>
                  <a:schemeClr val="tx1"/>
                </a:solidFill>
                <a:effectLst/>
                <a:latin typeface="Calibri" pitchFamily="34" charset="0"/>
                <a:ea typeface="Calibri" pitchFamily="34" charset="0"/>
                <a:cs typeface="Times New Roman" pitchFamily="18" charset="0"/>
              </a:rPr>
              <a:t>N</a:t>
            </a:r>
            <a:r>
              <a:rPr kumimoji="0" lang="ro-RO"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-acylhydrazone systems, A. Coman, A. Paun, C. Paraschivescu, N. Hadade, C. Anghel, A. Madalan, P. Ionita, M. Matache, New J. Chem., </a:t>
            </a:r>
            <a:r>
              <a:rPr kumimoji="0" lang="ro-RO" sz="1600" b="1" i="0" u="none" strike="noStrike" cap="none" normalizeH="0" baseline="0" dirty="0">
                <a:ln>
                  <a:noFill/>
                </a:ln>
                <a:solidFill>
                  <a:schemeClr val="tx1"/>
                </a:solidFill>
                <a:effectLst/>
                <a:latin typeface="Calibri" pitchFamily="34" charset="0"/>
                <a:ea typeface="Calibri" pitchFamily="34" charset="0"/>
                <a:cs typeface="Times New Roman" pitchFamily="18" charset="0"/>
              </a:rPr>
              <a:t>2018</a:t>
            </a:r>
            <a:r>
              <a:rPr kumimoji="0" lang="ro-RO"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42, 14111-14119.</a:t>
            </a:r>
            <a:endPar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sz="1600" b="1" i="0" u="none" strike="noStrike" cap="none" normalizeH="0" baseline="0" dirty="0">
                <a:ln>
                  <a:noFill/>
                </a:ln>
                <a:solidFill>
                  <a:schemeClr val="tx1"/>
                </a:solidFill>
                <a:effectLst/>
                <a:latin typeface="Calibri" pitchFamily="34" charset="0"/>
                <a:ea typeface="Calibri" pitchFamily="34" charset="0"/>
                <a:cs typeface="Times New Roman" pitchFamily="18" charset="0"/>
              </a:rPr>
              <a:t>4</a:t>
            </a:r>
            <a:r>
              <a:rPr kumimoji="0" lang="ro-RO"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a:t>
            </a: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Crown ether functionalized </a:t>
            </a:r>
            <a:r>
              <a:rPr kumimoji="0" lang="en-US" sz="1600" b="0" i="0" u="none" strike="noStrike" cap="none" normalizeH="0" baseline="0" dirty="0" err="1">
                <a:ln>
                  <a:noFill/>
                </a:ln>
                <a:solidFill>
                  <a:schemeClr val="tx1"/>
                </a:solidFill>
                <a:effectLst/>
                <a:latin typeface="Calibri" pitchFamily="34" charset="0"/>
                <a:ea typeface="Calibri" pitchFamily="34" charset="0"/>
                <a:cs typeface="Times New Roman" pitchFamily="18" charset="0"/>
              </a:rPr>
              <a:t>graphene</a:t>
            </a: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oxide for metal ions sequestration,</a:t>
            </a:r>
            <a:r>
              <a:rPr kumimoji="0" lang="en-US" sz="1600" b="1" i="0" u="none" strike="noStrike" cap="none" normalizeH="0" baseline="0" dirty="0">
                <a:ln>
                  <a:noFill/>
                </a:ln>
                <a:solidFill>
                  <a:schemeClr val="tx1"/>
                </a:solidFill>
                <a:effectLst/>
                <a:latin typeface="Calibri" pitchFamily="34" charset="0"/>
                <a:ea typeface="Calibri" pitchFamily="34" charset="0"/>
                <a:cs typeface="Times New Roman" pitchFamily="18" charset="0"/>
              </a:rPr>
              <a:t> </a:t>
            </a: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S. </a:t>
            </a:r>
            <a:r>
              <a:rPr kumimoji="0" lang="en-US" sz="1600" b="0" i="0" u="none" strike="noStrike" cap="none" normalizeH="0" baseline="0" dirty="0" err="1">
                <a:ln>
                  <a:noFill/>
                </a:ln>
                <a:solidFill>
                  <a:schemeClr val="tx1"/>
                </a:solidFill>
                <a:effectLst/>
                <a:latin typeface="Calibri" pitchFamily="34" charset="0"/>
                <a:ea typeface="Calibri" pitchFamily="34" charset="0"/>
                <a:cs typeface="Times New Roman" pitchFamily="18" charset="0"/>
              </a:rPr>
              <a:t>Petrescu</a:t>
            </a: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S. </a:t>
            </a:r>
            <a:r>
              <a:rPr kumimoji="0" lang="en-US" sz="1600" b="0" i="0" u="none" strike="noStrike" cap="none" normalizeH="0" baseline="0" dirty="0" err="1">
                <a:ln>
                  <a:noFill/>
                </a:ln>
                <a:solidFill>
                  <a:schemeClr val="tx1"/>
                </a:solidFill>
                <a:effectLst/>
                <a:latin typeface="Calibri" pitchFamily="34" charset="0"/>
                <a:ea typeface="Calibri" pitchFamily="34" charset="0"/>
                <a:cs typeface="Times New Roman" pitchFamily="18" charset="0"/>
              </a:rPr>
              <a:t>Avramescu</a:t>
            </a: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A. </a:t>
            </a:r>
            <a:r>
              <a:rPr kumimoji="0" lang="en-US" sz="1600" b="0" i="0" u="none" strike="noStrike" cap="none" normalizeH="0" baseline="0" dirty="0" err="1">
                <a:ln>
                  <a:noFill/>
                </a:ln>
                <a:solidFill>
                  <a:schemeClr val="tx1"/>
                </a:solidFill>
                <a:effectLst/>
                <a:latin typeface="Calibri" pitchFamily="34" charset="0"/>
                <a:ea typeface="Calibri" pitchFamily="34" charset="0"/>
                <a:cs typeface="Times New Roman" pitchFamily="18" charset="0"/>
              </a:rPr>
              <a:t>Musuc</a:t>
            </a: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F. </a:t>
            </a:r>
            <a:r>
              <a:rPr kumimoji="0" lang="en-US" sz="1600" b="0" i="0" u="none" strike="noStrike" cap="none" normalizeH="0" baseline="0" dirty="0" err="1">
                <a:ln>
                  <a:noFill/>
                </a:ln>
                <a:solidFill>
                  <a:schemeClr val="tx1"/>
                </a:solidFill>
                <a:effectLst/>
                <a:latin typeface="Calibri" pitchFamily="34" charset="0"/>
                <a:ea typeface="Calibri" pitchFamily="34" charset="0"/>
                <a:cs typeface="Times New Roman" pitchFamily="18" charset="0"/>
              </a:rPr>
              <a:t>Neatu</a:t>
            </a: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M. </a:t>
            </a:r>
            <a:r>
              <a:rPr kumimoji="0" lang="en-US" sz="1600" b="0" i="0" u="none" strike="noStrike" cap="none" normalizeH="0" baseline="0" dirty="0" err="1">
                <a:ln>
                  <a:noFill/>
                </a:ln>
                <a:solidFill>
                  <a:schemeClr val="tx1"/>
                </a:solidFill>
                <a:effectLst/>
                <a:latin typeface="Calibri" pitchFamily="34" charset="0"/>
                <a:ea typeface="Calibri" pitchFamily="34" charset="0"/>
                <a:cs typeface="Times New Roman" pitchFamily="18" charset="0"/>
              </a:rPr>
              <a:t>Florea</a:t>
            </a: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P. Ionita, </a:t>
            </a:r>
            <a:r>
              <a:rPr kumimoji="0" lang="en-US" sz="1600" b="0" u="none" strike="noStrike" cap="none" normalizeH="0" baseline="0" dirty="0">
                <a:ln>
                  <a:noFill/>
                </a:ln>
                <a:solidFill>
                  <a:schemeClr val="tx1"/>
                </a:solidFill>
                <a:effectLst/>
                <a:latin typeface="Calibri" pitchFamily="34" charset="0"/>
                <a:ea typeface="Calibri" pitchFamily="34" charset="0"/>
                <a:cs typeface="Times New Roman" pitchFamily="18" charset="0"/>
              </a:rPr>
              <a:t>Mat. Res. Bull., </a:t>
            </a:r>
            <a:r>
              <a:rPr kumimoji="0" lang="en-US" sz="1600" b="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accepted, </a:t>
            </a:r>
            <a:r>
              <a:rPr kumimoji="0" lang="en-US" sz="1600" b="1" u="none" strike="noStrike" cap="none" normalizeH="0" baseline="0" dirty="0">
                <a:ln>
                  <a:noFill/>
                </a:ln>
                <a:solidFill>
                  <a:schemeClr val="tx1"/>
                </a:solidFill>
                <a:effectLst/>
                <a:latin typeface="Calibri" pitchFamily="34" charset="0"/>
                <a:ea typeface="Calibri" pitchFamily="34" charset="0"/>
                <a:cs typeface="Times New Roman" pitchFamily="18" charset="0"/>
              </a:rPr>
              <a:t>2019</a:t>
            </a:r>
            <a:r>
              <a:rPr kumimoji="0" lang="en-US" sz="1600" b="0" u="none" strike="noStrike" cap="none" normalizeH="0" baseline="0" dirty="0">
                <a:ln>
                  <a:noFill/>
                </a:ln>
                <a:solidFill>
                  <a:schemeClr val="tx1"/>
                </a:solidFill>
                <a:effectLst/>
                <a:latin typeface="Calibri" pitchFamily="34" charset="0"/>
                <a:ea typeface="Calibri" pitchFamily="34" charset="0"/>
                <a:cs typeface="Times New Roman" pitchFamily="18" charset="0"/>
              </a:rPr>
              <a:t>.</a:t>
            </a:r>
          </a:p>
          <a:p>
            <a:pPr marL="0" marR="0" lvl="0" indent="0" algn="just" defTabSz="914400" rtl="0" eaLnBrk="0" fontAlgn="base" latinLnBrk="0" hangingPunct="0">
              <a:lnSpc>
                <a:spcPct val="100000"/>
              </a:lnSpc>
              <a:spcBef>
                <a:spcPct val="0"/>
              </a:spcBef>
              <a:spcAft>
                <a:spcPct val="0"/>
              </a:spcAft>
              <a:buClrTx/>
              <a:buSzTx/>
              <a:buFontTx/>
              <a:buNone/>
              <a:tabLst/>
            </a:pPr>
            <a:endParaRPr lang="en-US" sz="1600" dirty="0">
              <a:latin typeface="Calibri" pitchFamily="34" charset="0"/>
              <a:cs typeface="Times New Roman" pitchFamily="18" charset="0"/>
            </a:endParaRPr>
          </a:p>
          <a:p>
            <a:pPr algn="just" eaLnBrk="0" fontAlgn="base" hangingPunct="0">
              <a:spcBef>
                <a:spcPct val="0"/>
              </a:spcBef>
              <a:spcAft>
                <a:spcPct val="0"/>
              </a:spcAft>
            </a:pPr>
            <a:r>
              <a:rPr kumimoji="0" lang="en-US" sz="1600" b="1" i="0" u="none" strike="noStrike" cap="none" normalizeH="0" baseline="0" dirty="0">
                <a:ln>
                  <a:noFill/>
                </a:ln>
                <a:solidFill>
                  <a:schemeClr val="tx1"/>
                </a:solidFill>
                <a:effectLst/>
                <a:latin typeface="Calibri" pitchFamily="34" charset="0"/>
                <a:cs typeface="Times New Roman" pitchFamily="18" charset="0"/>
              </a:rPr>
              <a:t>5. </a:t>
            </a:r>
            <a:r>
              <a:rPr lang="en-GB" sz="1600" dirty="0"/>
              <a:t>A novel </a:t>
            </a:r>
            <a:r>
              <a:rPr lang="en-GB" sz="1600" dirty="0" err="1"/>
              <a:t>profluorescent</a:t>
            </a:r>
            <a:r>
              <a:rPr lang="en-GB" sz="1600" dirty="0"/>
              <a:t> paramagnetic </a:t>
            </a:r>
            <a:r>
              <a:rPr lang="en-GB" sz="1600" dirty="0" err="1"/>
              <a:t>aza</a:t>
            </a:r>
            <a:r>
              <a:rPr lang="en-GB" sz="1600" dirty="0"/>
              <a:t>-crown ether: synthesis, characterization and alkaline metal-ions </a:t>
            </a:r>
            <a:r>
              <a:rPr lang="en-GB" sz="1600" dirty="0" err="1"/>
              <a:t>complexation</a:t>
            </a:r>
            <a:r>
              <a:rPr lang="en-GB" sz="1600" dirty="0"/>
              <a:t>, A. </a:t>
            </a:r>
            <a:r>
              <a:rPr lang="en-GB" sz="1600" dirty="0" err="1"/>
              <a:t>Coman</a:t>
            </a:r>
            <a:r>
              <a:rPr lang="en-GB" sz="1600" dirty="0"/>
              <a:t>, C. </a:t>
            </a:r>
            <a:r>
              <a:rPr lang="en-GB" sz="1600" dirty="0" err="1"/>
              <a:t>Stavarache</a:t>
            </a:r>
            <a:r>
              <a:rPr lang="en-GB" sz="1600" dirty="0"/>
              <a:t>, A. </a:t>
            </a:r>
            <a:r>
              <a:rPr lang="en-GB" sz="1600" dirty="0" err="1"/>
              <a:t>Păun</a:t>
            </a:r>
            <a:r>
              <a:rPr lang="en-GB" sz="1600" dirty="0"/>
              <a:t>, C. </a:t>
            </a:r>
            <a:r>
              <a:rPr lang="en-GB" sz="1600" dirty="0" err="1"/>
              <a:t>Popescu</a:t>
            </a:r>
            <a:r>
              <a:rPr lang="en-GB" sz="1600" dirty="0"/>
              <a:t>, M. </a:t>
            </a:r>
            <a:r>
              <a:rPr lang="en-GB" sz="1600" dirty="0" err="1"/>
              <a:t>Matache</a:t>
            </a:r>
            <a:r>
              <a:rPr lang="en-GB" sz="1600" dirty="0"/>
              <a:t>, N. D. </a:t>
            </a:r>
            <a:r>
              <a:rPr lang="en-GB" sz="1600" dirty="0" err="1"/>
              <a:t>Hădade</a:t>
            </a:r>
            <a:r>
              <a:rPr lang="en-GB" sz="1600" dirty="0"/>
              <a:t>, P. </a:t>
            </a:r>
            <a:r>
              <a:rPr lang="en-GB" sz="1600" dirty="0" err="1" smtClean="0"/>
              <a:t>Ionita</a:t>
            </a:r>
            <a:r>
              <a:rPr lang="en-GB" sz="1600" dirty="0" smtClean="0"/>
              <a:t>, </a:t>
            </a:r>
            <a:r>
              <a:rPr lang="en-US" sz="1600" dirty="0"/>
              <a:t>RSC Advances, </a:t>
            </a:r>
            <a:r>
              <a:rPr lang="en-US" sz="1600" b="1" dirty="0"/>
              <a:t>2019</a:t>
            </a:r>
            <a:r>
              <a:rPr lang="en-US" sz="1600" dirty="0"/>
              <a:t>, 9, 6078-6083.</a:t>
            </a:r>
            <a:endParaRPr lang="en-US" b="1" dirty="0"/>
          </a:p>
          <a:p>
            <a:pPr algn="just" eaLnBrk="0" fontAlgn="base" hangingPunct="0">
              <a:spcBef>
                <a:spcPct val="0"/>
              </a:spcBef>
              <a:spcAft>
                <a:spcPct val="0"/>
              </a:spcAft>
            </a:pPr>
            <a:endParaRPr lang="en-US" sz="1600" dirty="0"/>
          </a:p>
          <a:p>
            <a:pPr algn="just" eaLnBrk="0" fontAlgn="base" hangingPunct="0">
              <a:spcBef>
                <a:spcPct val="0"/>
              </a:spcBef>
              <a:spcAft>
                <a:spcPct val="0"/>
              </a:spcAft>
            </a:pPr>
            <a:endParaRPr kumimoji="0" lang="en-US" sz="1600" b="0" i="0" u="none" strike="noStrike" cap="none" normalizeH="0" baseline="0" dirty="0">
              <a:ln>
                <a:noFill/>
              </a:ln>
              <a:solidFill>
                <a:schemeClr val="tx1"/>
              </a:solidFill>
              <a:effectLst/>
              <a:latin typeface="Arial" pitchFamily="34" charset="0"/>
              <a:cs typeface="Arial" pitchFamily="34" charset="0"/>
            </a:endParaRPr>
          </a:p>
        </p:txBody>
      </p:sp>
      <p:sp>
        <p:nvSpPr>
          <p:cNvPr id="4" name="Rectangle 3"/>
          <p:cNvSpPr/>
          <p:nvPr/>
        </p:nvSpPr>
        <p:spPr>
          <a:xfrm>
            <a:off x="1981200" y="228600"/>
            <a:ext cx="4572000" cy="707886"/>
          </a:xfrm>
          <a:prstGeom prst="rect">
            <a:avLst/>
          </a:prstGeom>
        </p:spPr>
        <p:txBody>
          <a:bodyPr>
            <a:spAutoFit/>
          </a:bodyPr>
          <a:lstStyle/>
          <a:p>
            <a:pPr lvl="0" algn="ctr" fontAlgn="base">
              <a:spcBef>
                <a:spcPct val="0"/>
              </a:spcBef>
              <a:spcAft>
                <a:spcPct val="0"/>
              </a:spcAft>
            </a:pPr>
            <a:r>
              <a:rPr lang="ro-RO" sz="2000" b="1" dirty="0">
                <a:solidFill>
                  <a:srgbClr val="FF0000"/>
                </a:solidFill>
                <a:latin typeface="Times New Roman" pitchFamily="18" charset="0"/>
                <a:ea typeface="Calibri" pitchFamily="34" charset="0"/>
                <a:cs typeface="Times New Roman" pitchFamily="18" charset="0"/>
              </a:rPr>
              <a:t>Results</a:t>
            </a:r>
            <a:r>
              <a:rPr lang="ro-RO" sz="2000" b="1" dirty="0">
                <a:solidFill>
                  <a:schemeClr val="tx2">
                    <a:lumMod val="75000"/>
                  </a:schemeClr>
                </a:solidFill>
                <a:latin typeface="Times New Roman" pitchFamily="18" charset="0"/>
                <a:ea typeface="Calibri" pitchFamily="34" charset="0"/>
                <a:cs typeface="Times New Roman" pitchFamily="18" charset="0"/>
              </a:rPr>
              <a:t> </a:t>
            </a:r>
            <a:r>
              <a:rPr lang="en-US" sz="2000" b="1" dirty="0">
                <a:solidFill>
                  <a:schemeClr val="tx2">
                    <a:lumMod val="75000"/>
                  </a:schemeClr>
                </a:solidFill>
                <a:latin typeface="Times New Roman" pitchFamily="18" charset="0"/>
                <a:ea typeface="Calibri" pitchFamily="34" charset="0"/>
                <a:cs typeface="Times New Roman" pitchFamily="18" charset="0"/>
              </a:rPr>
              <a:t>acknowledging the project</a:t>
            </a:r>
          </a:p>
          <a:p>
            <a:pPr lvl="0" algn="ctr" fontAlgn="base">
              <a:spcBef>
                <a:spcPct val="0"/>
              </a:spcBef>
              <a:spcAft>
                <a:spcPct val="0"/>
              </a:spcAft>
            </a:pPr>
            <a:r>
              <a:rPr lang="ro-RO" sz="2000" b="1" dirty="0">
                <a:solidFill>
                  <a:schemeClr val="tx2">
                    <a:lumMod val="75000"/>
                  </a:schemeClr>
                </a:solidFill>
                <a:latin typeface="Times New Roman" pitchFamily="18" charset="0"/>
                <a:ea typeface="Calibri" pitchFamily="34" charset="0"/>
                <a:cs typeface="Times New Roman" pitchFamily="18" charset="0"/>
              </a:rPr>
              <a:t>(papers and conferences)</a:t>
            </a:r>
            <a:endParaRPr lang="en-US" sz="2000" dirty="0">
              <a:solidFill>
                <a:schemeClr val="tx2">
                  <a:lumMod val="75000"/>
                </a:schemeClr>
              </a:solidFill>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348" y="642918"/>
            <a:ext cx="7215238" cy="3077766"/>
          </a:xfrm>
          <a:prstGeom prst="rect">
            <a:avLst/>
          </a:prstGeom>
        </p:spPr>
        <p:txBody>
          <a:bodyPr wrap="square">
            <a:spAutoFit/>
          </a:bodyPr>
          <a:lstStyle/>
          <a:p>
            <a:pPr algn="just"/>
            <a:r>
              <a:rPr lang="en-US" sz="1600" b="1" dirty="0"/>
              <a:t>6. </a:t>
            </a:r>
            <a:r>
              <a:rPr lang="en-US" sz="1600" dirty="0"/>
              <a:t>A hybrid functionalized silica-</a:t>
            </a:r>
            <a:r>
              <a:rPr lang="en-US" sz="1600" dirty="0" err="1"/>
              <a:t>graphene</a:t>
            </a:r>
            <a:r>
              <a:rPr lang="en-US" sz="1600" dirty="0"/>
              <a:t> oxide as advanced material for organic pollutants oxidation, S. </a:t>
            </a:r>
            <a:r>
              <a:rPr lang="en-US" sz="1600" dirty="0" err="1"/>
              <a:t>Petrescu</a:t>
            </a:r>
            <a:r>
              <a:rPr lang="en-US" sz="1600" dirty="0"/>
              <a:t>, D. </a:t>
            </a:r>
            <a:r>
              <a:rPr lang="en-US" sz="1600" dirty="0" err="1"/>
              <a:t>Culita</a:t>
            </a:r>
            <a:r>
              <a:rPr lang="en-US" sz="1600" dirty="0"/>
              <a:t>, P. Ionita, Materials, submitted </a:t>
            </a:r>
            <a:r>
              <a:rPr lang="en-US" sz="1600" b="1" dirty="0"/>
              <a:t>2019.</a:t>
            </a:r>
            <a:endParaRPr lang="en-US" sz="1600" dirty="0"/>
          </a:p>
          <a:p>
            <a:pPr algn="just"/>
            <a:endParaRPr lang="en-US" sz="1600" dirty="0"/>
          </a:p>
          <a:p>
            <a:pPr algn="just"/>
            <a:r>
              <a:rPr lang="en-US" sz="1600" b="1" dirty="0"/>
              <a:t>7. </a:t>
            </a:r>
            <a:r>
              <a:rPr lang="en-GB" sz="1600" dirty="0"/>
              <a:t>Organic functionalized </a:t>
            </a:r>
            <a:r>
              <a:rPr lang="en-GB" sz="1600" dirty="0" err="1"/>
              <a:t>nanosilica</a:t>
            </a:r>
            <a:r>
              <a:rPr lang="en-GB" sz="1600" dirty="0"/>
              <a:t> for antimicrobial applications</a:t>
            </a:r>
            <a:r>
              <a:rPr lang="en-US" sz="1600" dirty="0"/>
              <a:t>, </a:t>
            </a:r>
            <a:r>
              <a:rPr lang="en-GB" sz="1600" dirty="0"/>
              <a:t>I. </a:t>
            </a:r>
            <a:r>
              <a:rPr lang="en-GB" sz="1600" dirty="0" err="1"/>
              <a:t>Zarafu</a:t>
            </a:r>
            <a:r>
              <a:rPr lang="en-GB" sz="1600" dirty="0"/>
              <a:t>, A. J. Al </a:t>
            </a:r>
            <a:r>
              <a:rPr lang="en-GB" sz="1600" dirty="0" err="1"/>
              <a:t>Taweel</a:t>
            </a:r>
            <a:r>
              <a:rPr lang="en-GB" sz="1600" dirty="0"/>
              <a:t>, C. </a:t>
            </a:r>
            <a:r>
              <a:rPr lang="en-GB" sz="1600" dirty="0" err="1"/>
              <a:t>Limban</a:t>
            </a:r>
            <a:r>
              <a:rPr lang="en-GB" sz="1600" dirty="0"/>
              <a:t>, M. </a:t>
            </a:r>
            <a:r>
              <a:rPr lang="en-GB" sz="1600" dirty="0" err="1"/>
              <a:t>Popa</a:t>
            </a:r>
            <a:r>
              <a:rPr lang="en-GB" sz="1600" dirty="0"/>
              <a:t>, L. </a:t>
            </a:r>
            <a:r>
              <a:rPr lang="en-GB" sz="1600" dirty="0" err="1"/>
              <a:t>Măruțescu</a:t>
            </a:r>
            <a:r>
              <a:rPr lang="en-GB" sz="1600" dirty="0"/>
              <a:t>, C. </a:t>
            </a:r>
            <a:r>
              <a:rPr lang="en-GB" sz="1600" dirty="0" err="1"/>
              <a:t>Chifiriuc</a:t>
            </a:r>
            <a:r>
              <a:rPr lang="en-GB" sz="1600" dirty="0"/>
              <a:t>, D. </a:t>
            </a:r>
            <a:r>
              <a:rPr lang="en-GB" sz="1600" dirty="0" err="1"/>
              <a:t>Culiță</a:t>
            </a:r>
            <a:r>
              <a:rPr lang="en-GB" sz="1600" dirty="0"/>
              <a:t>, C. </a:t>
            </a:r>
            <a:r>
              <a:rPr lang="en-GB" sz="1600" dirty="0" err="1"/>
              <a:t>Ghica</a:t>
            </a:r>
            <a:r>
              <a:rPr lang="en-GB" sz="1600" dirty="0"/>
              <a:t>,  P. Ionita, Mat. Chem. Phys., under revision, </a:t>
            </a:r>
            <a:r>
              <a:rPr lang="en-US" sz="1600" b="1" dirty="0"/>
              <a:t>2019.</a:t>
            </a:r>
            <a:endParaRPr lang="en-GB" sz="1600" dirty="0"/>
          </a:p>
          <a:p>
            <a:pPr algn="just"/>
            <a:endParaRPr lang="en-GB" sz="1600" dirty="0"/>
          </a:p>
          <a:p>
            <a:pPr algn="just"/>
            <a:r>
              <a:rPr lang="en-GB" sz="1600" b="1" dirty="0"/>
              <a:t>8.</a:t>
            </a:r>
            <a:r>
              <a:rPr lang="en-GB" sz="1600" dirty="0"/>
              <a:t> </a:t>
            </a:r>
            <a:r>
              <a:rPr lang="en-US" sz="1600" dirty="0"/>
              <a:t>Synthesis and spectral comparison of electronic and molecular properties of some </a:t>
            </a:r>
            <a:r>
              <a:rPr lang="en-US" sz="1600" dirty="0" err="1"/>
              <a:t>hydrazines</a:t>
            </a:r>
            <a:r>
              <a:rPr lang="en-US" sz="1600" dirty="0"/>
              <a:t> and </a:t>
            </a:r>
            <a:r>
              <a:rPr lang="en-US" sz="1600" dirty="0" err="1"/>
              <a:t>hydrazyl</a:t>
            </a:r>
            <a:r>
              <a:rPr lang="en-US" sz="1600" dirty="0"/>
              <a:t> free radicals, B. </a:t>
            </a:r>
            <a:r>
              <a:rPr lang="en-US" sz="1600" dirty="0" err="1"/>
              <a:t>Patrascu</a:t>
            </a:r>
            <a:r>
              <a:rPr lang="en-US" sz="1600" dirty="0"/>
              <a:t>, C. </a:t>
            </a:r>
            <a:r>
              <a:rPr lang="en-US" sz="1600" dirty="0" err="1"/>
              <a:t>Lete</a:t>
            </a:r>
            <a:r>
              <a:rPr lang="en-US" sz="1600" dirty="0"/>
              <a:t>,</a:t>
            </a:r>
            <a:r>
              <a:rPr lang="en-US" sz="1600" baseline="30000" dirty="0"/>
              <a:t> </a:t>
            </a:r>
            <a:r>
              <a:rPr lang="en-US" sz="1600" dirty="0"/>
              <a:t>C. </a:t>
            </a:r>
            <a:r>
              <a:rPr lang="en-US" sz="1600" dirty="0" err="1"/>
              <a:t>Popescu</a:t>
            </a:r>
            <a:r>
              <a:rPr lang="en-US" sz="1600" dirty="0"/>
              <a:t>, M. </a:t>
            </a:r>
            <a:r>
              <a:rPr lang="en-US" sz="1600" dirty="0" err="1"/>
              <a:t>Matache</a:t>
            </a:r>
            <a:r>
              <a:rPr lang="en-US" sz="1600" dirty="0"/>
              <a:t>,</a:t>
            </a:r>
            <a:r>
              <a:rPr lang="en-US" sz="1600" baseline="30000" dirty="0"/>
              <a:t> </a:t>
            </a:r>
            <a:r>
              <a:rPr lang="en-US" sz="1600" dirty="0"/>
              <a:t>A. </a:t>
            </a:r>
            <a:r>
              <a:rPr lang="en-US" sz="1600" dirty="0" err="1"/>
              <a:t>Paun</a:t>
            </a:r>
            <a:r>
              <a:rPr lang="en-US" sz="1600" dirty="0"/>
              <a:t>,</a:t>
            </a:r>
            <a:r>
              <a:rPr lang="en-US" sz="1600" baseline="30000" dirty="0"/>
              <a:t> </a:t>
            </a:r>
            <a:r>
              <a:rPr lang="en-US" sz="1600" dirty="0"/>
              <a:t>A. </a:t>
            </a:r>
            <a:r>
              <a:rPr lang="en-US" sz="1600" dirty="0" err="1"/>
              <a:t>Madalan</a:t>
            </a:r>
            <a:r>
              <a:rPr lang="en-US" sz="1600" dirty="0"/>
              <a:t>,</a:t>
            </a:r>
            <a:r>
              <a:rPr lang="en-US" sz="1600" baseline="30000" dirty="0"/>
              <a:t> </a:t>
            </a:r>
            <a:r>
              <a:rPr lang="en-US" sz="1600" dirty="0"/>
              <a:t>P. Ionita, Chem. Phys., submitted </a:t>
            </a:r>
            <a:r>
              <a:rPr lang="en-US" sz="1600" b="1" dirty="0"/>
              <a:t>2019.</a:t>
            </a:r>
          </a:p>
          <a:p>
            <a:pPr algn="just"/>
            <a:r>
              <a:rPr lang="en-GB" sz="1600" dirty="0"/>
              <a:t> </a:t>
            </a:r>
            <a:endParaRPr lang="en-US" sz="1600" dirty="0"/>
          </a:p>
          <a:p>
            <a:pPr algn="just"/>
            <a:endParaRPr lang="en-US"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381000"/>
            <a:ext cx="9144000" cy="60631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ro-RO" sz="2000" b="1" i="1" u="none" strike="noStrike" cap="none" normalizeH="0" baseline="0" dirty="0">
                <a:ln>
                  <a:noFill/>
                </a:ln>
                <a:solidFill>
                  <a:srgbClr val="FF0000"/>
                </a:solidFill>
                <a:effectLst/>
                <a:latin typeface="Times New Roman" pitchFamily="18" charset="0"/>
                <a:ea typeface="Calibri" pitchFamily="34" charset="0"/>
                <a:cs typeface="Times New Roman" pitchFamily="18" charset="0"/>
              </a:rPr>
              <a:t>Conferences</a:t>
            </a:r>
            <a:r>
              <a:rPr kumimoji="0" lang="ro-RO" sz="2000" b="0" i="1"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endParaRPr kumimoji="0" lang="en-US" sz="2000" b="0" i="1" u="none" strike="noStrike" cap="none" normalizeH="0" baseline="0" dirty="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sz="1600" dirty="0"/>
          </a:p>
          <a:p>
            <a:pPr lvl="0" algn="just" eaLnBrk="0" fontAlgn="base" hangingPunct="0">
              <a:spcBef>
                <a:spcPct val="0"/>
              </a:spcBef>
              <a:spcAft>
                <a:spcPct val="0"/>
              </a:spcAft>
            </a:pPr>
            <a:r>
              <a:rPr lang="ro-RO" sz="1600" b="1" dirty="0"/>
              <a:t>1</a:t>
            </a:r>
            <a:r>
              <a:rPr lang="en-US" sz="1600" dirty="0"/>
              <a:t>.</a:t>
            </a:r>
            <a:r>
              <a:rPr lang="en-US" sz="1600" b="1" dirty="0"/>
              <a:t> </a:t>
            </a:r>
            <a:r>
              <a:rPr lang="ro-RO" sz="1600" dirty="0">
                <a:latin typeface="Times New Roman" pitchFamily="18" charset="0"/>
                <a:ea typeface="Calibri" pitchFamily="34" charset="0"/>
                <a:cs typeface="Times New Roman" pitchFamily="18" charset="0"/>
              </a:rPr>
              <a:t>Synthesis, characterization and evaluation of profluorescent nitroxides as dual probes</a:t>
            </a:r>
            <a:endParaRPr lang="en-US" sz="1600" dirty="0">
              <a:latin typeface="Arial" pitchFamily="34" charset="0"/>
              <a:cs typeface="Arial" pitchFamily="34" charset="0"/>
            </a:endParaRPr>
          </a:p>
          <a:p>
            <a:pPr marL="228600" lvl="0" indent="-228600" algn="just" eaLnBrk="0" fontAlgn="base" hangingPunct="0">
              <a:spcBef>
                <a:spcPct val="0"/>
              </a:spcBef>
              <a:spcAft>
                <a:spcPct val="0"/>
              </a:spcAft>
              <a:buFontTx/>
              <a:buAutoNum type="alphaUcPeriod"/>
            </a:pPr>
            <a:r>
              <a:rPr lang="ro-RO" sz="1600" dirty="0">
                <a:latin typeface="Times New Roman" pitchFamily="18" charset="0"/>
                <a:ea typeface="Calibri" pitchFamily="34" charset="0"/>
                <a:cs typeface="Times New Roman" pitchFamily="18" charset="0"/>
              </a:rPr>
              <a:t>Coman, C. Paraschivescu, A. Paun, A. Diac, N. D. Hadade, L. Jouffret, A. Gautier,</a:t>
            </a:r>
            <a:r>
              <a:rPr lang="ro-RO" sz="1600" baseline="30000" dirty="0">
                <a:latin typeface="Times New Roman" pitchFamily="18" charset="0"/>
                <a:ea typeface="Calibri" pitchFamily="34" charset="0"/>
                <a:cs typeface="Times New Roman" pitchFamily="18" charset="0"/>
              </a:rPr>
              <a:t> </a:t>
            </a:r>
            <a:r>
              <a:rPr lang="ro-RO" sz="1600" dirty="0">
                <a:latin typeface="Times New Roman" pitchFamily="18" charset="0"/>
                <a:ea typeface="Calibri" pitchFamily="34" charset="0"/>
                <a:cs typeface="Times New Roman" pitchFamily="18" charset="0"/>
              </a:rPr>
              <a:t> M.</a:t>
            </a:r>
            <a:r>
              <a:rPr lang="en-US" sz="1600" dirty="0">
                <a:latin typeface="Times New Roman" pitchFamily="18" charset="0"/>
                <a:ea typeface="Calibri" pitchFamily="34" charset="0"/>
                <a:cs typeface="Times New Roman" pitchFamily="18" charset="0"/>
              </a:rPr>
              <a:t> </a:t>
            </a:r>
            <a:r>
              <a:rPr lang="ro-RO" sz="1600" dirty="0">
                <a:latin typeface="Times New Roman" pitchFamily="18" charset="0"/>
                <a:ea typeface="Calibri" pitchFamily="34" charset="0"/>
                <a:cs typeface="Times New Roman" pitchFamily="18" charset="0"/>
              </a:rPr>
              <a:t>Matache, </a:t>
            </a:r>
            <a:r>
              <a:rPr lang="ro-RO" sz="1600" baseline="30000" dirty="0">
                <a:latin typeface="Times New Roman" pitchFamily="18" charset="0"/>
                <a:ea typeface="Calibri" pitchFamily="34" charset="0"/>
                <a:cs typeface="Times New Roman" pitchFamily="18" charset="0"/>
              </a:rPr>
              <a:t> </a:t>
            </a:r>
            <a:r>
              <a:rPr lang="ro-RO" sz="1600" dirty="0">
                <a:latin typeface="Times New Roman" pitchFamily="18" charset="0"/>
                <a:ea typeface="Calibri" pitchFamily="34" charset="0"/>
                <a:cs typeface="Times New Roman" pitchFamily="18" charset="0"/>
              </a:rPr>
              <a:t>P. Ionita</a:t>
            </a:r>
            <a:endParaRPr lang="en-US" sz="1600" dirty="0">
              <a:latin typeface="Times New Roman" pitchFamily="18" charset="0"/>
              <a:ea typeface="Calibri" pitchFamily="34" charset="0"/>
              <a:cs typeface="Times New Roman" pitchFamily="18" charset="0"/>
            </a:endParaRPr>
          </a:p>
          <a:p>
            <a:pPr marL="228600" lvl="0" indent="-228600" algn="just" eaLnBrk="0" fontAlgn="base" hangingPunct="0">
              <a:spcBef>
                <a:spcPct val="0"/>
              </a:spcBef>
              <a:spcAft>
                <a:spcPct val="0"/>
              </a:spcAft>
            </a:pPr>
            <a:r>
              <a:rPr lang="ro-RO" sz="1600" i="1" dirty="0">
                <a:latin typeface="Times New Roman" pitchFamily="18" charset="0"/>
                <a:ea typeface="Calibri" pitchFamily="34" charset="0"/>
                <a:cs typeface="Times New Roman" pitchFamily="18" charset="0"/>
              </a:rPr>
              <a:t>RICCCE 20, Poiana Brasov, 6-9 September </a:t>
            </a:r>
            <a:r>
              <a:rPr lang="ro-RO" sz="1600" b="1" i="1" dirty="0">
                <a:latin typeface="Times New Roman" pitchFamily="18" charset="0"/>
                <a:ea typeface="Calibri" pitchFamily="34" charset="0"/>
                <a:cs typeface="Times New Roman" pitchFamily="18" charset="0"/>
              </a:rPr>
              <a:t>2017</a:t>
            </a:r>
            <a:r>
              <a:rPr lang="ro-RO" sz="1600" i="1" dirty="0">
                <a:latin typeface="Times New Roman" pitchFamily="18" charset="0"/>
                <a:ea typeface="Calibri" pitchFamily="34" charset="0"/>
                <a:cs typeface="Times New Roman" pitchFamily="18" charset="0"/>
              </a:rPr>
              <a:t>, Romania</a:t>
            </a:r>
            <a:endParaRPr lang="en-US" sz="1600" i="1" dirty="0">
              <a:latin typeface="Times New Roman" pitchFamily="18" charset="0"/>
              <a:ea typeface="Calibri" pitchFamily="34" charset="0"/>
              <a:cs typeface="Times New Roman" pitchFamily="18" charset="0"/>
            </a:endParaRPr>
          </a:p>
          <a:p>
            <a:pPr marL="228600" lvl="0" indent="-228600" algn="just" eaLnBrk="0" fontAlgn="base" hangingPunct="0">
              <a:spcBef>
                <a:spcPct val="0"/>
              </a:spcBef>
              <a:spcAft>
                <a:spcPct val="0"/>
              </a:spcAft>
            </a:pPr>
            <a:endParaRPr lang="en-US" sz="1600" dirty="0">
              <a:latin typeface="Times New Roman" pitchFamily="18" charset="0"/>
              <a:ea typeface="Calibri" pitchFamily="34" charset="0"/>
              <a:cs typeface="Times New Roman" pitchFamily="18" charset="0"/>
            </a:endParaRPr>
          </a:p>
          <a:p>
            <a:pPr algn="just"/>
            <a:r>
              <a:rPr lang="en-US" sz="1600" b="1" dirty="0"/>
              <a:t>2</a:t>
            </a:r>
            <a:r>
              <a:rPr lang="en-US" sz="1600" dirty="0"/>
              <a:t>. Functionalized </a:t>
            </a:r>
            <a:r>
              <a:rPr lang="en-US" sz="1600" dirty="0" err="1"/>
              <a:t>graphene</a:t>
            </a:r>
            <a:r>
              <a:rPr lang="en-US" sz="1600" dirty="0"/>
              <a:t>-oxide with selected amines as bioactive materials, </a:t>
            </a:r>
            <a:r>
              <a:rPr lang="ro-RO" sz="1600" dirty="0"/>
              <a:t>I. Zarafu, S. Petrescu, D. C. Culiță,</a:t>
            </a:r>
            <a:r>
              <a:rPr lang="ro-RO" sz="1600" baseline="30000" dirty="0"/>
              <a:t> </a:t>
            </a:r>
            <a:r>
              <a:rPr lang="ro-RO" sz="1600" dirty="0"/>
              <a:t>M. Popa, C. M. Chifiriuc, A. Telehoiu, C. Limban, P. Ioniță</a:t>
            </a:r>
            <a:r>
              <a:rPr lang="en-US" sz="1600" dirty="0"/>
              <a:t>, </a:t>
            </a:r>
            <a:r>
              <a:rPr lang="en-US" sz="1600" i="1" dirty="0"/>
              <a:t>The XXXV Romanian Chemistry Conference</a:t>
            </a:r>
            <a:r>
              <a:rPr lang="en-US" sz="1600" dirty="0"/>
              <a:t>, </a:t>
            </a:r>
            <a:r>
              <a:rPr lang="en-US" sz="1600" dirty="0" err="1"/>
              <a:t>Caciulata</a:t>
            </a:r>
            <a:r>
              <a:rPr lang="en-US" sz="1600" dirty="0"/>
              <a:t>, </a:t>
            </a:r>
            <a:r>
              <a:rPr lang="en-US" sz="1600" b="1" dirty="0"/>
              <a:t>2018</a:t>
            </a:r>
            <a:r>
              <a:rPr lang="en-US" sz="1600" dirty="0"/>
              <a:t> 2-5 October,</a:t>
            </a:r>
            <a:r>
              <a:rPr lang="en-US" sz="1600" b="1" dirty="0"/>
              <a:t> </a:t>
            </a:r>
            <a:r>
              <a:rPr lang="en-US" sz="1600" dirty="0"/>
              <a:t>Romania. </a:t>
            </a:r>
          </a:p>
          <a:p>
            <a:pPr algn="just"/>
            <a:endParaRPr lang="en-US" sz="1600" dirty="0"/>
          </a:p>
          <a:p>
            <a:pPr algn="just"/>
            <a:r>
              <a:rPr lang="en-US" sz="1600" b="1" dirty="0"/>
              <a:t>3</a:t>
            </a:r>
            <a:r>
              <a:rPr lang="en-US" sz="1600" dirty="0"/>
              <a:t>. Anticancer studies of 7-Nitrobenzo[c][1,2,5]</a:t>
            </a:r>
            <a:r>
              <a:rPr lang="en-US" sz="1600" dirty="0" err="1"/>
              <a:t>oxadiaxole</a:t>
            </a:r>
            <a:r>
              <a:rPr lang="en-US" sz="1600" dirty="0"/>
              <a:t> derivatives with a sulfide group at the 4-position, R. D. </a:t>
            </a:r>
            <a:r>
              <a:rPr lang="en-US" sz="1600" dirty="0" err="1"/>
              <a:t>Carpen</a:t>
            </a:r>
            <a:r>
              <a:rPr lang="en-US" sz="1600" dirty="0"/>
              <a:t>, M. </a:t>
            </a:r>
            <a:r>
              <a:rPr lang="en-US" sz="1600" dirty="0" err="1"/>
              <a:t>Bem</a:t>
            </a:r>
            <a:r>
              <a:rPr lang="en-US" sz="1600" dirty="0"/>
              <a:t>, L. </a:t>
            </a:r>
            <a:r>
              <a:rPr lang="en-US" sz="1600" dirty="0" err="1"/>
              <a:t>Matei</a:t>
            </a:r>
            <a:r>
              <a:rPr lang="en-US" sz="1600" dirty="0"/>
              <a:t>, C. </a:t>
            </a:r>
            <a:r>
              <a:rPr lang="en-US" sz="1600" dirty="0" err="1"/>
              <a:t>Bleotu</a:t>
            </a:r>
            <a:r>
              <a:rPr lang="en-US" sz="1600" dirty="0"/>
              <a:t>, P. </a:t>
            </a:r>
            <a:r>
              <a:rPr lang="en-US" sz="1600" dirty="0" err="1"/>
              <a:t>Ionita</a:t>
            </a:r>
            <a:r>
              <a:rPr lang="en-US" sz="1600" dirty="0"/>
              <a:t>, </a:t>
            </a:r>
            <a:r>
              <a:rPr lang="en-US" sz="1600" i="1" dirty="0"/>
              <a:t>SICHEM</a:t>
            </a:r>
            <a:r>
              <a:rPr lang="en-US" sz="1600" dirty="0"/>
              <a:t> </a:t>
            </a:r>
            <a:r>
              <a:rPr lang="en-US" sz="1600" b="1" dirty="0"/>
              <a:t>2018</a:t>
            </a:r>
            <a:r>
              <a:rPr lang="en-US" sz="1600" dirty="0"/>
              <a:t>, 6-7 September, Bucharest, Romania.</a:t>
            </a:r>
          </a:p>
          <a:p>
            <a:pPr algn="just"/>
            <a:endParaRPr lang="en-US" sz="1600" dirty="0"/>
          </a:p>
          <a:p>
            <a:pPr algn="just"/>
            <a:r>
              <a:rPr lang="en-US" sz="1600" b="1" dirty="0"/>
              <a:t>4</a:t>
            </a:r>
            <a:r>
              <a:rPr lang="en-US" sz="1600" dirty="0"/>
              <a:t>. Novel fluorescent pH switchable N-</a:t>
            </a:r>
            <a:r>
              <a:rPr lang="en-US" sz="1600" dirty="0" err="1"/>
              <a:t>acylhydrazone</a:t>
            </a:r>
            <a:r>
              <a:rPr lang="en-US" sz="1600" dirty="0"/>
              <a:t>, A. </a:t>
            </a:r>
            <a:r>
              <a:rPr lang="en-US" sz="1600" dirty="0" err="1"/>
              <a:t>Coman</a:t>
            </a:r>
            <a:r>
              <a:rPr lang="en-US" sz="1600" dirty="0"/>
              <a:t>, C. C. </a:t>
            </a:r>
            <a:r>
              <a:rPr lang="en-US" sz="1600" dirty="0" err="1"/>
              <a:t>Popescu</a:t>
            </a:r>
            <a:r>
              <a:rPr lang="en-US" sz="1600" dirty="0"/>
              <a:t>, A. </a:t>
            </a:r>
            <a:r>
              <a:rPr lang="en-US" sz="1600" dirty="0" err="1"/>
              <a:t>Păun</a:t>
            </a:r>
            <a:r>
              <a:rPr lang="en-US" sz="1600" dirty="0"/>
              <a:t>, M. </a:t>
            </a:r>
            <a:r>
              <a:rPr lang="en-US" sz="1600" dirty="0" err="1"/>
              <a:t>Matache</a:t>
            </a:r>
            <a:r>
              <a:rPr lang="en-US" sz="1600" dirty="0"/>
              <a:t>, P. </a:t>
            </a:r>
            <a:r>
              <a:rPr lang="en-US" sz="1600" dirty="0" err="1"/>
              <a:t>Ionita</a:t>
            </a:r>
            <a:r>
              <a:rPr lang="en-US" sz="1600" dirty="0"/>
              <a:t>, </a:t>
            </a:r>
            <a:r>
              <a:rPr lang="en-US" sz="1600" i="1" dirty="0"/>
              <a:t>7</a:t>
            </a:r>
            <a:r>
              <a:rPr lang="en-US" sz="1600" i="1" baseline="30000" dirty="0"/>
              <a:t>th</a:t>
            </a:r>
            <a:r>
              <a:rPr lang="en-US" sz="1600" i="1" dirty="0"/>
              <a:t> </a:t>
            </a:r>
            <a:r>
              <a:rPr lang="en-US" sz="1600" i="1" dirty="0" err="1"/>
              <a:t>EuCheMS</a:t>
            </a:r>
            <a:r>
              <a:rPr lang="en-US" sz="1600" i="1" dirty="0"/>
              <a:t> Chemistry Congress</a:t>
            </a:r>
            <a:r>
              <a:rPr lang="en-US" sz="1600" dirty="0"/>
              <a:t>, Liverpool, UK, </a:t>
            </a:r>
            <a:r>
              <a:rPr lang="en-US" sz="1600" b="1" dirty="0"/>
              <a:t>2018</a:t>
            </a:r>
            <a:r>
              <a:rPr lang="en-US" sz="1600" dirty="0"/>
              <a:t> 26-30 August.</a:t>
            </a:r>
          </a:p>
          <a:p>
            <a:pPr algn="just"/>
            <a:endParaRPr lang="en-US" sz="1600" dirty="0"/>
          </a:p>
          <a:p>
            <a:pPr algn="just"/>
            <a:r>
              <a:rPr lang="en-US" sz="1600" b="1" dirty="0"/>
              <a:t>5</a:t>
            </a:r>
            <a:r>
              <a:rPr lang="en-US" sz="1600" dirty="0"/>
              <a:t>. Synthesis and </a:t>
            </a:r>
            <a:r>
              <a:rPr lang="en-US" sz="1600" dirty="0" err="1"/>
              <a:t>physico</a:t>
            </a:r>
            <a:r>
              <a:rPr lang="en-US" sz="1600" dirty="0"/>
              <a:t>-chemical properties of the 2,2-dipyridylamine derivatives, R. </a:t>
            </a:r>
            <a:r>
              <a:rPr lang="en-US" sz="1600" dirty="0" err="1"/>
              <a:t>Carpen</a:t>
            </a:r>
            <a:r>
              <a:rPr lang="en-US" sz="1600" dirty="0"/>
              <a:t>, M. </a:t>
            </a:r>
            <a:r>
              <a:rPr lang="en-US" sz="1600" dirty="0" err="1"/>
              <a:t>Bem</a:t>
            </a:r>
            <a:r>
              <a:rPr lang="en-US" sz="1600" dirty="0"/>
              <a:t>, M. T. </a:t>
            </a:r>
            <a:r>
              <a:rPr lang="en-US" sz="1600" dirty="0" err="1"/>
              <a:t>Caproiu</a:t>
            </a:r>
            <a:r>
              <a:rPr lang="en-US" sz="1600" dirty="0"/>
              <a:t>, C. </a:t>
            </a:r>
            <a:r>
              <a:rPr lang="en-US" sz="1600" dirty="0" err="1"/>
              <a:t>Draghici</a:t>
            </a:r>
            <a:r>
              <a:rPr lang="en-US" sz="1600" dirty="0"/>
              <a:t>, M. </a:t>
            </a:r>
            <a:r>
              <a:rPr lang="en-US" sz="1600" dirty="0" err="1"/>
              <a:t>Maganu</a:t>
            </a:r>
            <a:r>
              <a:rPr lang="en-US" sz="1600" dirty="0"/>
              <a:t>, P. </a:t>
            </a:r>
            <a:r>
              <a:rPr lang="en-US" sz="1600" dirty="0" err="1"/>
              <a:t>Ionita</a:t>
            </a:r>
            <a:r>
              <a:rPr lang="en-US" sz="1600" dirty="0"/>
              <a:t>, </a:t>
            </a:r>
            <a:r>
              <a:rPr lang="en-US" sz="1600" i="1" dirty="0"/>
              <a:t>4</a:t>
            </a:r>
            <a:r>
              <a:rPr lang="en-US" sz="1600" i="1" baseline="30000" dirty="0"/>
              <a:t>th</a:t>
            </a:r>
            <a:r>
              <a:rPr lang="en-US" sz="1600" i="1" dirty="0"/>
              <a:t> International Conference on Analytical Chemistry</a:t>
            </a:r>
            <a:r>
              <a:rPr lang="en-US" sz="1600" dirty="0"/>
              <a:t>,1-3 September </a:t>
            </a:r>
            <a:r>
              <a:rPr lang="en-US" sz="1600" b="1" dirty="0"/>
              <a:t>2018</a:t>
            </a:r>
            <a:r>
              <a:rPr lang="en-US" sz="1600" dirty="0"/>
              <a:t> Bucharest, Romania.</a:t>
            </a:r>
          </a:p>
          <a:p>
            <a:pPr algn="just"/>
            <a:endParaRPr lang="en-US" sz="1600" dirty="0"/>
          </a:p>
          <a:p>
            <a:pPr algn="just"/>
            <a:r>
              <a:rPr lang="en-US" sz="1600" b="1" dirty="0"/>
              <a:t>6</a:t>
            </a:r>
            <a:r>
              <a:rPr lang="en-US" sz="1600" dirty="0"/>
              <a:t>. Synthesis, physical and biological properties of the 7-nitrobenzo-oxadiazole derivatives, M. </a:t>
            </a:r>
            <a:r>
              <a:rPr lang="en-US" sz="1600" dirty="0" err="1"/>
              <a:t>Bem</a:t>
            </a:r>
            <a:r>
              <a:rPr lang="en-US" sz="1600" dirty="0"/>
              <a:t>, R. </a:t>
            </a:r>
            <a:r>
              <a:rPr lang="en-US" sz="1600" dirty="0" err="1"/>
              <a:t>Carpen</a:t>
            </a:r>
            <a:r>
              <a:rPr lang="en-US" sz="1600" dirty="0"/>
              <a:t>, L. </a:t>
            </a:r>
            <a:r>
              <a:rPr lang="en-US" sz="1600" dirty="0" err="1"/>
              <a:t>Matei</a:t>
            </a:r>
            <a:r>
              <a:rPr lang="en-US" sz="1600" dirty="0"/>
              <a:t>, C. </a:t>
            </a:r>
            <a:r>
              <a:rPr lang="en-US" sz="1600" dirty="0" err="1"/>
              <a:t>Bleotu</a:t>
            </a:r>
            <a:r>
              <a:rPr lang="en-US" sz="1600" dirty="0"/>
              <a:t>, P. </a:t>
            </a:r>
            <a:r>
              <a:rPr lang="en-US" sz="1600" dirty="0" err="1"/>
              <a:t>Ionita</a:t>
            </a:r>
            <a:r>
              <a:rPr lang="en-US" sz="1600" dirty="0"/>
              <a:t>, </a:t>
            </a:r>
            <a:r>
              <a:rPr lang="en-US" sz="1600" i="1" dirty="0"/>
              <a:t>4</a:t>
            </a:r>
            <a:r>
              <a:rPr lang="en-US" sz="1600" i="1" baseline="30000" dirty="0"/>
              <a:t>th</a:t>
            </a:r>
            <a:r>
              <a:rPr lang="en-US" sz="1600" i="1" dirty="0"/>
              <a:t> International Conference on Analytical Chemistry</a:t>
            </a:r>
            <a:r>
              <a:rPr lang="en-US" sz="1600" dirty="0"/>
              <a:t>,1-3 September </a:t>
            </a:r>
            <a:r>
              <a:rPr lang="en-US" sz="1600" b="1" dirty="0"/>
              <a:t>2018</a:t>
            </a:r>
            <a:r>
              <a:rPr lang="en-US" sz="1600" dirty="0"/>
              <a:t> Bucharest, Romania.</a:t>
            </a:r>
          </a:p>
          <a:p>
            <a:endParaRPr lang="en-US" sz="1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474345"/>
            <a:ext cx="8839200" cy="6278642"/>
          </a:xfrm>
          <a:prstGeom prst="rect">
            <a:avLst/>
          </a:prstGeom>
        </p:spPr>
        <p:txBody>
          <a:bodyPr wrap="square">
            <a:spAutoFit/>
          </a:bodyPr>
          <a:lstStyle/>
          <a:p>
            <a:endParaRPr lang="en-US" dirty="0"/>
          </a:p>
          <a:p>
            <a:pPr algn="just"/>
            <a:r>
              <a:rPr lang="en-US" sz="1600" b="1" dirty="0"/>
              <a:t>7</a:t>
            </a:r>
            <a:r>
              <a:rPr lang="en-US" sz="1600" dirty="0"/>
              <a:t>. </a:t>
            </a:r>
            <a:r>
              <a:rPr lang="en-US" sz="1600" dirty="0" err="1"/>
              <a:t>Synthese</a:t>
            </a:r>
            <a:r>
              <a:rPr lang="en-US" sz="1600" dirty="0"/>
              <a:t>, etudes DFT et investigations sur </a:t>
            </a:r>
            <a:r>
              <a:rPr lang="en-US" sz="1600" dirty="0" err="1"/>
              <a:t>l’activite</a:t>
            </a:r>
            <a:r>
              <a:rPr lang="en-US" sz="1600" dirty="0"/>
              <a:t> antinicotine et </a:t>
            </a:r>
            <a:r>
              <a:rPr lang="en-US" sz="1600" dirty="0" err="1"/>
              <a:t>antioxydante</a:t>
            </a:r>
            <a:r>
              <a:rPr lang="en-US" sz="1600" dirty="0"/>
              <a:t>  de </a:t>
            </a:r>
            <a:r>
              <a:rPr lang="en-US" sz="1600" dirty="0" err="1"/>
              <a:t>certains</a:t>
            </a:r>
            <a:r>
              <a:rPr lang="en-US" sz="1600" dirty="0"/>
              <a:t> benzimidazoles, M. </a:t>
            </a:r>
            <a:r>
              <a:rPr lang="en-US" sz="1600" dirty="0" err="1"/>
              <a:t>Marinescu</a:t>
            </a:r>
            <a:r>
              <a:rPr lang="en-US" sz="1600" dirty="0"/>
              <a:t>, P. </a:t>
            </a:r>
            <a:r>
              <a:rPr lang="en-US" sz="1600" dirty="0" err="1"/>
              <a:t>Ionita</a:t>
            </a:r>
            <a:r>
              <a:rPr lang="en-US" sz="1600" dirty="0"/>
              <a:t>, C. </a:t>
            </a:r>
            <a:r>
              <a:rPr lang="en-US" sz="1600" dirty="0" err="1"/>
              <a:t>Zalaru</a:t>
            </a:r>
            <a:r>
              <a:rPr lang="en-US" sz="1600" dirty="0"/>
              <a:t>, V. </a:t>
            </a:r>
            <a:r>
              <a:rPr lang="en-US" sz="1600" dirty="0" err="1"/>
              <a:t>Popa</a:t>
            </a:r>
            <a:r>
              <a:rPr lang="en-US" sz="1600" dirty="0"/>
              <a:t>, I. </a:t>
            </a:r>
            <a:r>
              <a:rPr lang="en-US" sz="1600" dirty="0" err="1"/>
              <a:t>Zarafu</a:t>
            </a:r>
            <a:r>
              <a:rPr lang="en-US" sz="1600" dirty="0"/>
              <a:t>, </a:t>
            </a:r>
            <a:r>
              <a:rPr lang="en-US" sz="1600" i="1" dirty="0" err="1"/>
              <a:t>CoFrROCA</a:t>
            </a:r>
            <a:r>
              <a:rPr lang="en-US" sz="1600" dirty="0"/>
              <a:t>, 27-39 June Bacau </a:t>
            </a:r>
            <a:r>
              <a:rPr lang="en-US" sz="1600" b="1" dirty="0"/>
              <a:t>2018</a:t>
            </a:r>
            <a:r>
              <a:rPr lang="en-US" sz="1600" dirty="0"/>
              <a:t>, Romania.</a:t>
            </a:r>
          </a:p>
          <a:p>
            <a:pPr algn="just"/>
            <a:endParaRPr lang="en-US" sz="1600" dirty="0"/>
          </a:p>
          <a:p>
            <a:pPr algn="just"/>
            <a:r>
              <a:rPr lang="en-US" sz="1600" b="1" dirty="0"/>
              <a:t>8</a:t>
            </a:r>
            <a:r>
              <a:rPr lang="en-US" sz="1600" dirty="0"/>
              <a:t>. </a:t>
            </a:r>
            <a:r>
              <a:rPr lang="en-US" sz="1600" dirty="0" err="1"/>
              <a:t>Synthese</a:t>
            </a:r>
            <a:r>
              <a:rPr lang="en-US" sz="1600" dirty="0"/>
              <a:t>, etudes DFT et investigations </a:t>
            </a:r>
            <a:r>
              <a:rPr lang="en-US" sz="1600" dirty="0" err="1"/>
              <a:t>sur</a:t>
            </a:r>
            <a:r>
              <a:rPr lang="en-US" sz="1600" dirty="0"/>
              <a:t> les properties </a:t>
            </a:r>
            <a:r>
              <a:rPr lang="en-US" sz="1600" dirty="0" err="1"/>
              <a:t>optiques</a:t>
            </a:r>
            <a:r>
              <a:rPr lang="en-US" sz="1600" dirty="0"/>
              <a:t> non </a:t>
            </a:r>
            <a:r>
              <a:rPr lang="en-US" sz="1600" dirty="0" err="1"/>
              <a:t>lineaires</a:t>
            </a:r>
            <a:r>
              <a:rPr lang="en-US" sz="1600" dirty="0"/>
              <a:t> et </a:t>
            </a:r>
            <a:r>
              <a:rPr lang="en-US" sz="1600" dirty="0" err="1"/>
              <a:t>antioxydante</a:t>
            </a:r>
            <a:r>
              <a:rPr lang="en-US" sz="1600" dirty="0"/>
              <a:t>  de </a:t>
            </a:r>
            <a:r>
              <a:rPr lang="en-US" sz="1600" dirty="0" err="1"/>
              <a:t>certains</a:t>
            </a:r>
            <a:r>
              <a:rPr lang="en-US" sz="1600" dirty="0"/>
              <a:t> </a:t>
            </a:r>
            <a:r>
              <a:rPr lang="en-US" sz="1600" dirty="0" err="1"/>
              <a:t>thioamides</a:t>
            </a:r>
            <a:r>
              <a:rPr lang="en-US" sz="1600" dirty="0"/>
              <a:t>, M. </a:t>
            </a:r>
            <a:r>
              <a:rPr lang="en-US" sz="1600" dirty="0" err="1"/>
              <a:t>Marinescu</a:t>
            </a:r>
            <a:r>
              <a:rPr lang="en-US" sz="1600" dirty="0"/>
              <a:t>, P. </a:t>
            </a:r>
            <a:r>
              <a:rPr lang="en-US" sz="1600" dirty="0" err="1"/>
              <a:t>Ionita</a:t>
            </a:r>
            <a:r>
              <a:rPr lang="en-US" sz="1600" dirty="0"/>
              <a:t>, V. </a:t>
            </a:r>
            <a:r>
              <a:rPr lang="en-US" sz="1600" dirty="0" err="1"/>
              <a:t>Popa</a:t>
            </a:r>
            <a:r>
              <a:rPr lang="en-US" sz="1600" dirty="0"/>
              <a:t>, G. </a:t>
            </a:r>
            <a:r>
              <a:rPr lang="en-US" sz="1600" dirty="0" err="1"/>
              <a:t>Marton</a:t>
            </a:r>
            <a:r>
              <a:rPr lang="en-US" sz="1600" dirty="0"/>
              <a:t>, I. </a:t>
            </a:r>
            <a:r>
              <a:rPr lang="en-US" sz="1600" dirty="0" err="1"/>
              <a:t>Zarafu</a:t>
            </a:r>
            <a:r>
              <a:rPr lang="en-US" sz="1600" dirty="0"/>
              <a:t>, </a:t>
            </a:r>
            <a:r>
              <a:rPr lang="en-US" sz="1600" i="1" dirty="0" err="1"/>
              <a:t>CoFrROCA</a:t>
            </a:r>
            <a:r>
              <a:rPr lang="en-US" sz="1600" dirty="0"/>
              <a:t>, 27-39 June Bacau </a:t>
            </a:r>
            <a:r>
              <a:rPr lang="en-US" sz="1600" b="1" dirty="0"/>
              <a:t>2018</a:t>
            </a:r>
            <a:r>
              <a:rPr lang="en-US" sz="1600" dirty="0"/>
              <a:t>, Romania.</a:t>
            </a:r>
          </a:p>
          <a:p>
            <a:pPr algn="just"/>
            <a:endParaRPr lang="en-US" sz="1600" dirty="0"/>
          </a:p>
          <a:p>
            <a:pPr algn="just"/>
            <a:r>
              <a:rPr lang="en-US" sz="1600" b="1" dirty="0"/>
              <a:t>9</a:t>
            </a:r>
            <a:r>
              <a:rPr lang="en-US" sz="1600" dirty="0"/>
              <a:t>. </a:t>
            </a:r>
            <a:r>
              <a:rPr lang="en-US" sz="1600" dirty="0" err="1"/>
              <a:t>Synthese</a:t>
            </a:r>
            <a:r>
              <a:rPr lang="en-US" sz="1600" dirty="0"/>
              <a:t> de nouveaux </a:t>
            </a:r>
            <a:r>
              <a:rPr lang="en-US" sz="1600" dirty="0" err="1"/>
              <a:t>azaethers</a:t>
            </a:r>
            <a:r>
              <a:rPr lang="en-US" sz="1600" dirty="0"/>
              <a:t> </a:t>
            </a:r>
            <a:r>
              <a:rPr lang="en-US" sz="1600" dirty="0" err="1"/>
              <a:t>couronnes</a:t>
            </a:r>
            <a:r>
              <a:rPr lang="en-US" sz="1600" dirty="0"/>
              <a:t> </a:t>
            </a:r>
            <a:r>
              <a:rPr lang="en-US" sz="1600" dirty="0" err="1"/>
              <a:t>substitues</a:t>
            </a:r>
            <a:r>
              <a:rPr lang="en-US" sz="1600" dirty="0"/>
              <a:t> avec </a:t>
            </a:r>
            <a:r>
              <a:rPr lang="en-US" sz="1600" dirty="0" err="1"/>
              <a:t>nitrobenzofurazan</a:t>
            </a:r>
            <a:r>
              <a:rPr lang="en-US" sz="1600" dirty="0"/>
              <a:t> et </a:t>
            </a:r>
            <a:r>
              <a:rPr lang="en-US" sz="1600" dirty="0" err="1"/>
              <a:t>nitroxydes</a:t>
            </a:r>
            <a:r>
              <a:rPr lang="en-US" sz="1600" dirty="0"/>
              <a:t>, A. </a:t>
            </a:r>
            <a:r>
              <a:rPr lang="en-US" sz="1600" dirty="0" err="1"/>
              <a:t>Coman</a:t>
            </a:r>
            <a:r>
              <a:rPr lang="en-US" sz="1600" dirty="0"/>
              <a:t>, C. </a:t>
            </a:r>
            <a:r>
              <a:rPr lang="en-US" sz="1600" dirty="0" err="1"/>
              <a:t>Paraschivescu</a:t>
            </a:r>
            <a:r>
              <a:rPr lang="en-US" sz="1600" dirty="0"/>
              <a:t>, A. </a:t>
            </a:r>
            <a:r>
              <a:rPr lang="en-US" sz="1600" dirty="0" err="1"/>
              <a:t>Paun</a:t>
            </a:r>
            <a:r>
              <a:rPr lang="en-US" sz="1600" dirty="0"/>
              <a:t>, C. </a:t>
            </a:r>
            <a:r>
              <a:rPr lang="en-US" sz="1600" dirty="0" err="1"/>
              <a:t>Stavarache</a:t>
            </a:r>
            <a:r>
              <a:rPr lang="en-US" sz="1600" dirty="0"/>
              <a:t>, M. </a:t>
            </a:r>
            <a:r>
              <a:rPr lang="en-US" sz="1600" dirty="0" err="1"/>
              <a:t>Matache</a:t>
            </a:r>
            <a:r>
              <a:rPr lang="en-US" sz="1600" dirty="0"/>
              <a:t>, P. </a:t>
            </a:r>
            <a:r>
              <a:rPr lang="en-US" sz="1600" dirty="0" err="1"/>
              <a:t>Ionita</a:t>
            </a:r>
            <a:r>
              <a:rPr lang="en-US" sz="1600" dirty="0"/>
              <a:t>, </a:t>
            </a:r>
            <a:r>
              <a:rPr lang="en-US" sz="1600" i="1" dirty="0" err="1"/>
              <a:t>CoFrROCA</a:t>
            </a:r>
            <a:r>
              <a:rPr lang="en-US" sz="1600" dirty="0"/>
              <a:t>, 27-39 June Bacau </a:t>
            </a:r>
            <a:r>
              <a:rPr lang="en-US" sz="1600" b="1" dirty="0"/>
              <a:t>2018</a:t>
            </a:r>
            <a:r>
              <a:rPr lang="en-US" sz="1600" dirty="0"/>
              <a:t>, Romania.</a:t>
            </a:r>
          </a:p>
          <a:p>
            <a:pPr algn="just"/>
            <a:endParaRPr lang="en-US" sz="1600" dirty="0"/>
          </a:p>
          <a:p>
            <a:pPr algn="just"/>
            <a:r>
              <a:rPr lang="en-US" sz="1600" b="1" dirty="0"/>
              <a:t>10</a:t>
            </a:r>
            <a:r>
              <a:rPr lang="en-US" sz="1600" dirty="0"/>
              <a:t>. Evaluation of some derivatives with </a:t>
            </a:r>
            <a:r>
              <a:rPr lang="en-US" sz="1600" dirty="0" err="1"/>
              <a:t>nitrobenzofurazan</a:t>
            </a:r>
            <a:r>
              <a:rPr lang="en-US" sz="1600" dirty="0"/>
              <a:t> moieties, R. D. </a:t>
            </a:r>
            <a:r>
              <a:rPr lang="en-US" sz="1600" dirty="0" err="1"/>
              <a:t>Carpen</a:t>
            </a:r>
            <a:r>
              <a:rPr lang="en-US" sz="1600" dirty="0"/>
              <a:t>, M. </a:t>
            </a:r>
            <a:r>
              <a:rPr lang="en-US" sz="1600" dirty="0" err="1"/>
              <a:t>Bem</a:t>
            </a:r>
            <a:r>
              <a:rPr lang="en-US" sz="1600" dirty="0"/>
              <a:t>, L. </a:t>
            </a:r>
            <a:r>
              <a:rPr lang="en-US" sz="1600" dirty="0" err="1"/>
              <a:t>Matei</a:t>
            </a:r>
            <a:r>
              <a:rPr lang="en-US" sz="1600" dirty="0"/>
              <a:t>, C. </a:t>
            </a:r>
            <a:r>
              <a:rPr lang="en-US" sz="1600" dirty="0" err="1"/>
              <a:t>Bleotu</a:t>
            </a:r>
            <a:r>
              <a:rPr lang="en-US" sz="1600" dirty="0"/>
              <a:t>, P. </a:t>
            </a:r>
            <a:r>
              <a:rPr lang="en-US" sz="1600" dirty="0" err="1"/>
              <a:t>Ionita</a:t>
            </a:r>
            <a:r>
              <a:rPr lang="en-US" sz="1600" dirty="0"/>
              <a:t>, </a:t>
            </a:r>
            <a:r>
              <a:rPr lang="en-US" sz="1600" i="1" dirty="0"/>
              <a:t>PRIOCHEM, </a:t>
            </a:r>
            <a:r>
              <a:rPr lang="en-US" sz="1600" dirty="0"/>
              <a:t>10-12 October </a:t>
            </a:r>
            <a:r>
              <a:rPr lang="en-US" sz="1600" b="1" dirty="0"/>
              <a:t>2018</a:t>
            </a:r>
            <a:r>
              <a:rPr lang="en-US" sz="1600" b="1" i="1" dirty="0"/>
              <a:t>,</a:t>
            </a:r>
            <a:r>
              <a:rPr lang="en-US" sz="1600" i="1" dirty="0"/>
              <a:t> </a:t>
            </a:r>
            <a:r>
              <a:rPr lang="en-US" sz="1600" dirty="0"/>
              <a:t>Bucharest, Romania.</a:t>
            </a:r>
          </a:p>
          <a:p>
            <a:pPr algn="just"/>
            <a:endParaRPr lang="en-US" sz="1600" dirty="0">
              <a:latin typeface="Times New Roman" pitchFamily="18" charset="0"/>
              <a:ea typeface="Calibri" pitchFamily="34" charset="0"/>
              <a:cs typeface="Times New Roman" pitchFamily="18" charset="0"/>
            </a:endParaRPr>
          </a:p>
          <a:p>
            <a:pPr algn="just"/>
            <a:r>
              <a:rPr lang="en-US" sz="1600" b="1" dirty="0">
                <a:latin typeface="Times New Roman" pitchFamily="18" charset="0"/>
                <a:ea typeface="Calibri" pitchFamily="34" charset="0"/>
                <a:cs typeface="Times New Roman" pitchFamily="18" charset="0"/>
              </a:rPr>
              <a:t>11</a:t>
            </a:r>
            <a:r>
              <a:rPr lang="en-US" sz="1600" b="1" dirty="0">
                <a:latin typeface="+mj-lt"/>
                <a:ea typeface="Calibri" pitchFamily="34" charset="0"/>
                <a:cs typeface="Times New Roman" pitchFamily="18" charset="0"/>
              </a:rPr>
              <a:t>.</a:t>
            </a:r>
            <a:r>
              <a:rPr lang="en-US" sz="1600" b="1" dirty="0">
                <a:latin typeface="+mj-lt"/>
              </a:rPr>
              <a:t> </a:t>
            </a:r>
            <a:r>
              <a:rPr lang="en-US" sz="1600" dirty="0">
                <a:latin typeface="+mj-lt"/>
              </a:rPr>
              <a:t>Tuberculostatic agents linked on graphene oxide – multitarget hybrid systems with extended antimicrobial spectrum, M. </a:t>
            </a:r>
            <a:r>
              <a:rPr lang="en-US" sz="1600" dirty="0" err="1">
                <a:latin typeface="+mj-lt"/>
              </a:rPr>
              <a:t>Tudose</a:t>
            </a:r>
            <a:r>
              <a:rPr lang="en-US" sz="1600" dirty="0">
                <a:latin typeface="+mj-lt"/>
              </a:rPr>
              <a:t>, D. </a:t>
            </a:r>
            <a:r>
              <a:rPr lang="en-US" sz="1600" dirty="0" err="1">
                <a:latin typeface="+mj-lt"/>
              </a:rPr>
              <a:t>Culita</a:t>
            </a:r>
            <a:r>
              <a:rPr lang="en-US" sz="1600" dirty="0">
                <a:latin typeface="+mj-lt"/>
              </a:rPr>
              <a:t>, P.  </a:t>
            </a:r>
            <a:r>
              <a:rPr lang="en-US" sz="1600" dirty="0" err="1">
                <a:latin typeface="+mj-lt"/>
              </a:rPr>
              <a:t>Ionita</a:t>
            </a:r>
            <a:r>
              <a:rPr lang="en-US" sz="1600" dirty="0">
                <a:latin typeface="+mj-lt"/>
              </a:rPr>
              <a:t>, S. </a:t>
            </a:r>
            <a:r>
              <a:rPr lang="en-US" sz="1600" dirty="0" err="1">
                <a:latin typeface="+mj-lt"/>
              </a:rPr>
              <a:t>Somacescu</a:t>
            </a:r>
            <a:r>
              <a:rPr lang="en-US" sz="1600" dirty="0">
                <a:latin typeface="+mj-lt"/>
              </a:rPr>
              <a:t>, E. </a:t>
            </a:r>
            <a:r>
              <a:rPr lang="en-US" sz="1600" dirty="0" err="1">
                <a:latin typeface="+mj-lt"/>
              </a:rPr>
              <a:t>Anghel</a:t>
            </a:r>
            <a:r>
              <a:rPr lang="en-US" sz="1600" dirty="0">
                <a:latin typeface="+mj-lt"/>
              </a:rPr>
              <a:t>, J. Moreno, O. </a:t>
            </a:r>
            <a:r>
              <a:rPr lang="en-US" sz="1600" dirty="0" err="1">
                <a:latin typeface="+mj-lt"/>
              </a:rPr>
              <a:t>Dracea</a:t>
            </a:r>
            <a:r>
              <a:rPr lang="en-US" sz="1600" dirty="0">
                <a:latin typeface="+mj-lt"/>
              </a:rPr>
              <a:t>, M. Popa, L. </a:t>
            </a:r>
            <a:r>
              <a:rPr lang="en-US" sz="1600" dirty="0" err="1">
                <a:latin typeface="+mj-lt"/>
              </a:rPr>
              <a:t>Marutescu</a:t>
            </a:r>
            <a:r>
              <a:rPr lang="en-US" sz="1600" dirty="0">
                <a:latin typeface="+mj-lt"/>
              </a:rPr>
              <a:t>, C. </a:t>
            </a:r>
            <a:r>
              <a:rPr lang="en-US" sz="1600" dirty="0" err="1">
                <a:latin typeface="+mj-lt"/>
              </a:rPr>
              <a:t>Curutiu</a:t>
            </a:r>
            <a:r>
              <a:rPr lang="en-US" sz="1600" dirty="0">
                <a:latin typeface="+mj-lt"/>
              </a:rPr>
              <a:t>, M. </a:t>
            </a:r>
            <a:r>
              <a:rPr lang="en-US" sz="1600" dirty="0" err="1">
                <a:latin typeface="+mj-lt"/>
              </a:rPr>
              <a:t>Chifiriuc</a:t>
            </a:r>
            <a:r>
              <a:rPr lang="en-US" sz="1600" dirty="0">
                <a:latin typeface="+mj-lt"/>
              </a:rPr>
              <a:t>, C. </a:t>
            </a:r>
            <a:r>
              <a:rPr lang="en-US" sz="1600" dirty="0" err="1">
                <a:latin typeface="+mj-lt"/>
              </a:rPr>
              <a:t>Bleotu</a:t>
            </a:r>
            <a:r>
              <a:rPr lang="en-US" sz="1600" dirty="0">
                <a:latin typeface="+mj-lt"/>
              </a:rPr>
              <a:t>, </a:t>
            </a:r>
            <a:r>
              <a:rPr lang="en-US" sz="1600" i="1" dirty="0">
                <a:latin typeface="+mj-lt"/>
              </a:rPr>
              <a:t>21</a:t>
            </a:r>
            <a:r>
              <a:rPr lang="en-US" sz="1600" i="1" baseline="30000" dirty="0">
                <a:latin typeface="+mj-lt"/>
              </a:rPr>
              <a:t>st</a:t>
            </a:r>
            <a:r>
              <a:rPr lang="en-US" sz="1600" i="1" dirty="0">
                <a:latin typeface="+mj-lt"/>
              </a:rPr>
              <a:t> Romanian International Conference on Chemistry and Chemical Engineering Constanta- </a:t>
            </a:r>
            <a:r>
              <a:rPr lang="en-US" sz="1600" i="1" dirty="0" err="1">
                <a:latin typeface="+mj-lt"/>
              </a:rPr>
              <a:t>Mamaia</a:t>
            </a:r>
            <a:r>
              <a:rPr lang="en-US" sz="1600" i="1" dirty="0">
                <a:latin typeface="+mj-lt"/>
              </a:rPr>
              <a:t>, ROMANIA - September 4 – 7, </a:t>
            </a:r>
            <a:r>
              <a:rPr lang="en-US" sz="1600" b="1" dirty="0">
                <a:latin typeface="+mj-lt"/>
              </a:rPr>
              <a:t>2019</a:t>
            </a:r>
            <a:r>
              <a:rPr lang="en-US" sz="1600" dirty="0">
                <a:latin typeface="+mj-lt"/>
              </a:rPr>
              <a:t> </a:t>
            </a:r>
          </a:p>
          <a:p>
            <a:pPr algn="just"/>
            <a:r>
              <a:rPr lang="en-US" sz="1600" dirty="0">
                <a:latin typeface="+mj-lt"/>
              </a:rPr>
              <a:t> </a:t>
            </a:r>
          </a:p>
          <a:p>
            <a:pPr algn="just"/>
            <a:r>
              <a:rPr lang="en-US" sz="1600" b="1" dirty="0">
                <a:latin typeface="+mj-lt"/>
              </a:rPr>
              <a:t>12</a:t>
            </a:r>
            <a:r>
              <a:rPr lang="en-US" sz="1600" dirty="0">
                <a:latin typeface="+mj-lt"/>
              </a:rPr>
              <a:t>. Synthesis and Characterization of a New Graphene Oxide Nanocomposite Containing a Pyrene </a:t>
            </a:r>
            <a:r>
              <a:rPr lang="en-US" sz="1600" dirty="0" err="1">
                <a:latin typeface="+mj-lt"/>
              </a:rPr>
              <a:t>Thiazole</a:t>
            </a:r>
            <a:r>
              <a:rPr lang="en-US" sz="1600" dirty="0">
                <a:latin typeface="+mj-lt"/>
              </a:rPr>
              <a:t> Conjugate: Fluorescence and Electrochemical Studies, R. </a:t>
            </a:r>
            <a:r>
              <a:rPr lang="en-US" sz="1600" dirty="0" err="1">
                <a:latin typeface="+mj-lt"/>
              </a:rPr>
              <a:t>Baratoiu</a:t>
            </a:r>
            <a:r>
              <a:rPr lang="en-US" sz="1600" dirty="0">
                <a:latin typeface="+mj-lt"/>
              </a:rPr>
              <a:t>, E. </a:t>
            </a:r>
            <a:r>
              <a:rPr lang="en-US" sz="1600" dirty="0" err="1">
                <a:latin typeface="+mj-lt"/>
              </a:rPr>
              <a:t>Hristea</a:t>
            </a:r>
            <a:r>
              <a:rPr lang="en-US" sz="1600" dirty="0">
                <a:latin typeface="+mj-lt"/>
              </a:rPr>
              <a:t>, M. </a:t>
            </a:r>
            <a:r>
              <a:rPr lang="en-US" sz="1600" dirty="0" err="1">
                <a:latin typeface="+mj-lt"/>
              </a:rPr>
              <a:t>Tudose</a:t>
            </a:r>
            <a:r>
              <a:rPr lang="en-US" sz="1600" dirty="0">
                <a:latin typeface="+mj-lt"/>
              </a:rPr>
              <a:t>, M. </a:t>
            </a:r>
            <a:r>
              <a:rPr lang="en-US" sz="1600" dirty="0" err="1">
                <a:latin typeface="+mj-lt"/>
              </a:rPr>
              <a:t>Voicescu</a:t>
            </a:r>
            <a:r>
              <a:rPr lang="en-US" sz="1600" dirty="0">
                <a:latin typeface="+mj-lt"/>
              </a:rPr>
              <a:t>, A. </a:t>
            </a:r>
            <a:r>
              <a:rPr lang="en-US" sz="1600" dirty="0" err="1">
                <a:latin typeface="+mj-lt"/>
              </a:rPr>
              <a:t>Radoi</a:t>
            </a:r>
            <a:r>
              <a:rPr lang="en-US" sz="1600" dirty="0">
                <a:latin typeface="+mj-lt"/>
              </a:rPr>
              <a:t>, D. </a:t>
            </a:r>
            <a:r>
              <a:rPr lang="en-US" sz="1600" dirty="0" err="1">
                <a:latin typeface="+mj-lt"/>
              </a:rPr>
              <a:t>Culita</a:t>
            </a:r>
            <a:r>
              <a:rPr lang="en-US" sz="1600" dirty="0">
                <a:latin typeface="+mj-lt"/>
              </a:rPr>
              <a:t>, S. </a:t>
            </a:r>
            <a:r>
              <a:rPr lang="en-US" sz="1600" dirty="0" err="1">
                <a:latin typeface="+mj-lt"/>
              </a:rPr>
              <a:t>Somacescu</a:t>
            </a:r>
            <a:r>
              <a:rPr lang="en-US" sz="1600" dirty="0">
                <a:latin typeface="+mj-lt"/>
              </a:rPr>
              <a:t>, E. </a:t>
            </a:r>
            <a:r>
              <a:rPr lang="en-US" sz="1600" dirty="0" err="1">
                <a:latin typeface="+mj-lt"/>
              </a:rPr>
              <a:t>Anghel</a:t>
            </a:r>
            <a:r>
              <a:rPr lang="en-US" sz="1600" dirty="0">
                <a:latin typeface="+mj-lt"/>
              </a:rPr>
              <a:t>, P.  </a:t>
            </a:r>
            <a:r>
              <a:rPr lang="en-US" sz="1600" dirty="0" err="1">
                <a:latin typeface="+mj-lt"/>
              </a:rPr>
              <a:t>Ionita</a:t>
            </a:r>
            <a:r>
              <a:rPr lang="en-US" sz="1600" dirty="0">
                <a:latin typeface="+mj-lt"/>
              </a:rPr>
              <a:t>, </a:t>
            </a:r>
            <a:r>
              <a:rPr lang="en-US" sz="1600" i="1" dirty="0">
                <a:latin typeface="+mj-lt"/>
              </a:rPr>
              <a:t>21</a:t>
            </a:r>
            <a:r>
              <a:rPr lang="en-US" sz="1600" i="1" baseline="30000" dirty="0">
                <a:latin typeface="+mj-lt"/>
              </a:rPr>
              <a:t>st</a:t>
            </a:r>
            <a:r>
              <a:rPr lang="en-US" sz="1600" i="1" dirty="0">
                <a:latin typeface="+mj-lt"/>
              </a:rPr>
              <a:t> Romanian International Conference on Chemistry and Chemical Engineering Constanta- </a:t>
            </a:r>
            <a:r>
              <a:rPr lang="en-US" sz="1600" i="1" dirty="0" err="1">
                <a:latin typeface="+mj-lt"/>
              </a:rPr>
              <a:t>Mamaia</a:t>
            </a:r>
            <a:r>
              <a:rPr lang="en-US" sz="1600" i="1" dirty="0">
                <a:latin typeface="+mj-lt"/>
              </a:rPr>
              <a:t>, ROMANIA - September 4 – 7</a:t>
            </a:r>
            <a:r>
              <a:rPr lang="en-US" sz="1600" dirty="0">
                <a:latin typeface="+mj-lt"/>
              </a:rPr>
              <a:t>, </a:t>
            </a:r>
            <a:r>
              <a:rPr lang="en-US" sz="1600" b="1" dirty="0">
                <a:latin typeface="+mj-lt"/>
              </a:rPr>
              <a:t>2019</a:t>
            </a:r>
            <a:endParaRPr lang="en-US" sz="1600" dirty="0">
              <a:latin typeface="Times New Roman" pitchFamily="18" charset="0"/>
              <a:ea typeface="Calibri" pitchFamily="34"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B3690A16-144D-4530-BC38-8990D9B21A9C}"/>
              </a:ext>
            </a:extLst>
          </p:cNvPr>
          <p:cNvSpPr/>
          <p:nvPr/>
        </p:nvSpPr>
        <p:spPr>
          <a:xfrm>
            <a:off x="152400" y="474345"/>
            <a:ext cx="8839200" cy="5262979"/>
          </a:xfrm>
          <a:prstGeom prst="rect">
            <a:avLst/>
          </a:prstGeom>
        </p:spPr>
        <p:txBody>
          <a:bodyPr wrap="square">
            <a:spAutoFit/>
          </a:bodyPr>
          <a:lstStyle/>
          <a:p>
            <a:pPr algn="just"/>
            <a:r>
              <a:rPr lang="en-US" sz="1600" dirty="0">
                <a:latin typeface="+mj-lt"/>
              </a:rPr>
              <a:t> </a:t>
            </a:r>
          </a:p>
          <a:p>
            <a:pPr algn="just"/>
            <a:r>
              <a:rPr lang="en-US" sz="1600" b="1" dirty="0">
                <a:latin typeface="+mj-lt"/>
              </a:rPr>
              <a:t>13</a:t>
            </a:r>
            <a:r>
              <a:rPr lang="en-US" sz="1600" dirty="0">
                <a:latin typeface="+mj-lt"/>
              </a:rPr>
              <a:t>. Biological activity of organic functionalized graphene-oxide with pyridine derivatives, I. </a:t>
            </a:r>
            <a:r>
              <a:rPr lang="en-US" sz="1600" dirty="0" err="1">
                <a:latin typeface="+mj-lt"/>
              </a:rPr>
              <a:t>Zarafu</a:t>
            </a:r>
            <a:r>
              <a:rPr lang="en-US" sz="1600" dirty="0">
                <a:latin typeface="+mj-lt"/>
              </a:rPr>
              <a:t>, I. </a:t>
            </a:r>
            <a:r>
              <a:rPr lang="en-US" sz="1600" dirty="0" err="1">
                <a:latin typeface="+mj-lt"/>
              </a:rPr>
              <a:t>Nicolau</a:t>
            </a:r>
            <a:r>
              <a:rPr lang="en-US" sz="1600" dirty="0">
                <a:latin typeface="+mj-lt"/>
              </a:rPr>
              <a:t>, C. </a:t>
            </a:r>
            <a:r>
              <a:rPr lang="en-US" sz="1600" dirty="0" err="1">
                <a:latin typeface="+mj-lt"/>
              </a:rPr>
              <a:t>Chifiriuc</a:t>
            </a:r>
            <a:r>
              <a:rPr lang="en-US" sz="1600" dirty="0">
                <a:latin typeface="+mj-lt"/>
              </a:rPr>
              <a:t>, M. Popa, C. </a:t>
            </a:r>
            <a:r>
              <a:rPr lang="en-US" sz="1600" dirty="0" err="1">
                <a:latin typeface="+mj-lt"/>
              </a:rPr>
              <a:t>Limban</a:t>
            </a:r>
            <a:r>
              <a:rPr lang="en-US" sz="1600" dirty="0">
                <a:latin typeface="+mj-lt"/>
              </a:rPr>
              <a:t>, D. </a:t>
            </a:r>
            <a:r>
              <a:rPr lang="en-US" sz="1600" dirty="0" err="1">
                <a:latin typeface="+mj-lt"/>
              </a:rPr>
              <a:t>Nuță</a:t>
            </a:r>
            <a:r>
              <a:rPr lang="en-US" sz="1600" dirty="0">
                <a:latin typeface="+mj-lt"/>
              </a:rPr>
              <a:t>, C. </a:t>
            </a:r>
            <a:r>
              <a:rPr lang="en-US" sz="1600" dirty="0" err="1">
                <a:latin typeface="+mj-lt"/>
              </a:rPr>
              <a:t>Rădulescu</a:t>
            </a:r>
            <a:r>
              <a:rPr lang="en-US" sz="1600" dirty="0">
                <a:latin typeface="+mj-lt"/>
              </a:rPr>
              <a:t>, D. </a:t>
            </a:r>
            <a:r>
              <a:rPr lang="en-US" sz="1600" dirty="0" err="1">
                <a:latin typeface="+mj-lt"/>
              </a:rPr>
              <a:t>Dulamă</a:t>
            </a:r>
            <a:r>
              <a:rPr lang="en-US" sz="1600" dirty="0">
                <a:latin typeface="+mj-lt"/>
              </a:rPr>
              <a:t>, P. </a:t>
            </a:r>
            <a:r>
              <a:rPr lang="en-US" sz="1600" dirty="0" err="1">
                <a:latin typeface="+mj-lt"/>
              </a:rPr>
              <a:t>Ioniță</a:t>
            </a:r>
            <a:r>
              <a:rPr lang="en-US" sz="1600" dirty="0">
                <a:latin typeface="+mj-lt"/>
              </a:rPr>
              <a:t>, 9th International Conference of the Chemical Societies of the South-Eastern European Countries on «Chemistry a Nature Challenger» May 8-11, </a:t>
            </a:r>
            <a:r>
              <a:rPr lang="en-US" sz="1600" b="1" dirty="0">
                <a:latin typeface="+mj-lt"/>
              </a:rPr>
              <a:t>2019</a:t>
            </a:r>
            <a:r>
              <a:rPr lang="en-US" sz="1600" dirty="0">
                <a:latin typeface="+mj-lt"/>
              </a:rPr>
              <a:t>, </a:t>
            </a:r>
            <a:r>
              <a:rPr lang="en-US" sz="1600" dirty="0" err="1">
                <a:latin typeface="+mj-lt"/>
              </a:rPr>
              <a:t>Targoviste</a:t>
            </a:r>
            <a:r>
              <a:rPr lang="en-US" sz="1600" dirty="0">
                <a:latin typeface="+mj-lt"/>
              </a:rPr>
              <a:t>, Romania.</a:t>
            </a:r>
          </a:p>
          <a:p>
            <a:pPr algn="just"/>
            <a:endParaRPr lang="en-US" sz="1600" dirty="0">
              <a:latin typeface="+mj-lt"/>
            </a:endParaRPr>
          </a:p>
          <a:p>
            <a:pPr algn="just"/>
            <a:r>
              <a:rPr lang="en-US" sz="1600" b="1" dirty="0">
                <a:latin typeface="+mj-lt"/>
              </a:rPr>
              <a:t>14</a:t>
            </a:r>
            <a:r>
              <a:rPr lang="en-US" sz="1600" dirty="0">
                <a:latin typeface="+mj-lt"/>
              </a:rPr>
              <a:t>. </a:t>
            </a:r>
            <a:r>
              <a:rPr lang="en-US" sz="1600" dirty="0"/>
              <a:t>Crown-Ether Functionalized </a:t>
            </a:r>
            <a:r>
              <a:rPr lang="en-US" sz="1600" dirty="0" err="1"/>
              <a:t>Graphene</a:t>
            </a:r>
            <a:r>
              <a:rPr lang="en-US" sz="1600" dirty="0"/>
              <a:t>-Oxide, P. </a:t>
            </a:r>
            <a:r>
              <a:rPr lang="en-US" sz="1600" dirty="0" err="1"/>
              <a:t>Ionita</a:t>
            </a:r>
            <a:r>
              <a:rPr lang="en-US" sz="1600" dirty="0"/>
              <a:t>, D. </a:t>
            </a:r>
            <a:r>
              <a:rPr lang="en-US" sz="1600" dirty="0" err="1"/>
              <a:t>Culita</a:t>
            </a:r>
            <a:r>
              <a:rPr lang="en-US" sz="1600" dirty="0"/>
              <a:t>, I. </a:t>
            </a:r>
            <a:r>
              <a:rPr lang="en-US" sz="1600" dirty="0" err="1"/>
              <a:t>Zarafu</a:t>
            </a:r>
            <a:r>
              <a:rPr lang="en-US" sz="1600" dirty="0"/>
              <a:t>, I. </a:t>
            </a:r>
            <a:r>
              <a:rPr lang="en-US" sz="1600" dirty="0" err="1"/>
              <a:t>Nicolau</a:t>
            </a:r>
            <a:r>
              <a:rPr lang="en-US" sz="1600" dirty="0"/>
              <a:t>, A. </a:t>
            </a:r>
            <a:r>
              <a:rPr lang="en-US" sz="1600" dirty="0" err="1"/>
              <a:t>Paun</a:t>
            </a:r>
            <a:r>
              <a:rPr lang="en-US" sz="1600" dirty="0"/>
              <a:t>, C. </a:t>
            </a:r>
            <a:r>
              <a:rPr lang="en-US" sz="1600" dirty="0" err="1"/>
              <a:t>Chifiriuc</a:t>
            </a:r>
            <a:r>
              <a:rPr lang="en-US" sz="1600" dirty="0"/>
              <a:t>, 21</a:t>
            </a:r>
            <a:r>
              <a:rPr lang="en-US" sz="1600" baseline="30000" dirty="0"/>
              <a:t>st</a:t>
            </a:r>
            <a:r>
              <a:rPr lang="en-US" sz="1600" dirty="0"/>
              <a:t> Romanian International Conference on Chemistry and Chemical Engineering Constanta- </a:t>
            </a:r>
            <a:r>
              <a:rPr lang="en-US" sz="1600" dirty="0" err="1"/>
              <a:t>Mamaia</a:t>
            </a:r>
            <a:r>
              <a:rPr lang="en-US" sz="1600" dirty="0"/>
              <a:t>, ROMANIA - September 4 – 7, </a:t>
            </a:r>
            <a:r>
              <a:rPr lang="en-US" sz="1600" b="1" dirty="0"/>
              <a:t>2019</a:t>
            </a:r>
            <a:r>
              <a:rPr lang="en-US" sz="1600" dirty="0"/>
              <a:t>.</a:t>
            </a:r>
          </a:p>
          <a:p>
            <a:pPr algn="just"/>
            <a:endParaRPr lang="en-US" sz="1600" dirty="0"/>
          </a:p>
          <a:p>
            <a:pPr algn="just"/>
            <a:r>
              <a:rPr lang="en-US" sz="1600" b="1" dirty="0"/>
              <a:t>15. </a:t>
            </a:r>
            <a:r>
              <a:rPr lang="en-US" sz="1600" dirty="0"/>
              <a:t>Biological Studies of Organic Functionalized Graphene-Oxide with Amines Derivatives of Pyrimidine</a:t>
            </a:r>
          </a:p>
          <a:p>
            <a:pPr algn="just"/>
            <a:r>
              <a:rPr lang="en-US" sz="1600" dirty="0" err="1"/>
              <a:t>Zarafu</a:t>
            </a:r>
            <a:r>
              <a:rPr lang="en-US" sz="1600" dirty="0"/>
              <a:t>, I. </a:t>
            </a:r>
            <a:r>
              <a:rPr lang="en-US" sz="1600" dirty="0" err="1"/>
              <a:t>Nicolau</a:t>
            </a:r>
            <a:r>
              <a:rPr lang="en-US" sz="1600" dirty="0"/>
              <a:t>, C. </a:t>
            </a:r>
            <a:r>
              <a:rPr lang="en-US" sz="1600" dirty="0" err="1"/>
              <a:t>Chifiriuc</a:t>
            </a:r>
            <a:r>
              <a:rPr lang="en-US" sz="1600" dirty="0"/>
              <a:t>, M. Popa, C. </a:t>
            </a:r>
            <a:r>
              <a:rPr lang="en-US" sz="1600" dirty="0" err="1"/>
              <a:t>Limban</a:t>
            </a:r>
            <a:r>
              <a:rPr lang="en-US" sz="1600" dirty="0"/>
              <a:t>, D. </a:t>
            </a:r>
            <a:r>
              <a:rPr lang="en-US" sz="1600" dirty="0" err="1"/>
              <a:t>Nuță</a:t>
            </a:r>
            <a:r>
              <a:rPr lang="en-US" sz="1600" dirty="0"/>
              <a:t>, C. </a:t>
            </a:r>
            <a:r>
              <a:rPr lang="en-US" sz="1600" dirty="0" err="1"/>
              <a:t>Rădulescu</a:t>
            </a:r>
            <a:r>
              <a:rPr lang="en-US" sz="1600" dirty="0"/>
              <a:t>, I. </a:t>
            </a:r>
            <a:r>
              <a:rPr lang="en-US" sz="1600" dirty="0" err="1"/>
              <a:t>Dulamă</a:t>
            </a:r>
            <a:r>
              <a:rPr lang="en-US" sz="1600" dirty="0"/>
              <a:t>, P. </a:t>
            </a:r>
            <a:r>
              <a:rPr lang="en-US" sz="1600" dirty="0" err="1"/>
              <a:t>Ioniță</a:t>
            </a:r>
            <a:r>
              <a:rPr lang="en-US" sz="1600" dirty="0"/>
              <a:t>, 21</a:t>
            </a:r>
            <a:r>
              <a:rPr lang="en-US" sz="1600" baseline="30000" dirty="0"/>
              <a:t>st</a:t>
            </a:r>
            <a:r>
              <a:rPr lang="en-US" sz="1600" dirty="0"/>
              <a:t> Romanian International Conference on Chemistry and Chemical Engineering Constanta- </a:t>
            </a:r>
            <a:r>
              <a:rPr lang="en-US" sz="1600" dirty="0" err="1"/>
              <a:t>Mamaia</a:t>
            </a:r>
            <a:r>
              <a:rPr lang="en-US" sz="1600" dirty="0"/>
              <a:t>, ROMANIA - September 4 – 7, </a:t>
            </a:r>
            <a:r>
              <a:rPr lang="en-US" sz="1600" b="1" dirty="0"/>
              <a:t>2019.</a:t>
            </a:r>
          </a:p>
          <a:p>
            <a:pPr marL="400050" indent="-400050" algn="just">
              <a:buAutoNum type="romanUcPeriod"/>
            </a:pPr>
            <a:endParaRPr lang="en-US" sz="1600" b="1" dirty="0"/>
          </a:p>
          <a:p>
            <a:pPr algn="just"/>
            <a:r>
              <a:rPr lang="en-US" sz="1600" b="1" dirty="0"/>
              <a:t>16. </a:t>
            </a:r>
            <a:r>
              <a:rPr lang="en-US" sz="1600" dirty="0"/>
              <a:t>TEMPO on graphene oxide for pollutants removal, P. Ionita, </a:t>
            </a:r>
            <a:r>
              <a:rPr lang="en-US" sz="1600" dirty="0" err="1"/>
              <a:t>XIth</a:t>
            </a:r>
            <a:r>
              <a:rPr lang="en-US" sz="1600" dirty="0"/>
              <a:t> EFEPR Conference, Bratislava, 1-5 September </a:t>
            </a:r>
            <a:r>
              <a:rPr lang="en-US" sz="1600" b="1" dirty="0"/>
              <a:t>2019</a:t>
            </a:r>
            <a:r>
              <a:rPr lang="en-US" sz="1600" dirty="0"/>
              <a:t>, Slovakia.</a:t>
            </a:r>
          </a:p>
          <a:p>
            <a:pPr algn="just"/>
            <a:endParaRPr lang="en-US" sz="1600" b="1" dirty="0"/>
          </a:p>
          <a:p>
            <a:pPr algn="just"/>
            <a:endParaRPr lang="en-US" sz="1600" dirty="0"/>
          </a:p>
          <a:p>
            <a:pPr algn="just"/>
            <a:endParaRPr lang="en-US" sz="1600" dirty="0">
              <a:latin typeface="+mj-lt"/>
            </a:endParaRPr>
          </a:p>
          <a:p>
            <a:pPr algn="just"/>
            <a:r>
              <a:rPr lang="en-US" sz="1600" dirty="0">
                <a:latin typeface="+mj-lt"/>
              </a:rPr>
              <a:t> </a:t>
            </a:r>
            <a:endParaRPr lang="en-US" sz="1600" dirty="0">
              <a:latin typeface="Times New Roman" pitchFamily="18" charset="0"/>
              <a:ea typeface="Calibri" pitchFamily="34" charset="0"/>
              <a:cs typeface="Times New Roman" pitchFamily="18" charset="0"/>
            </a:endParaRPr>
          </a:p>
        </p:txBody>
      </p:sp>
    </p:spTree>
    <p:extLst>
      <p:ext uri="{BB962C8B-B14F-4D97-AF65-F5344CB8AC3E}">
        <p14:creationId xmlns="" xmlns:p14="http://schemas.microsoft.com/office/powerpoint/2010/main" val="3949189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TotalTime>
  <Words>1491</Words>
  <Application>Microsoft Office PowerPoint</Application>
  <PresentationFormat>On-screen Show (4:3)</PresentationFormat>
  <Paragraphs>109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Slide 2</vt:lpstr>
      <vt:lpstr>Slide 3</vt:lpstr>
      <vt:lpstr>Slide 4</vt:lpstr>
      <vt:lpstr>Slide 5</vt:lpstr>
      <vt:lpstr>Slide 6</vt:lpstr>
      <vt:lpstr>Slide 7</vt:lpstr>
      <vt:lpstr>Slide 8</vt:lpstr>
      <vt:lpstr>Slide 9</vt:lpstr>
    </vt:vector>
  </TitlesOfParts>
  <Company>UVEG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 I</dc:creator>
  <cp:lastModifiedBy>unibuc</cp:lastModifiedBy>
  <cp:revision>22</cp:revision>
  <dcterms:created xsi:type="dcterms:W3CDTF">2017-12-06T10:53:22Z</dcterms:created>
  <dcterms:modified xsi:type="dcterms:W3CDTF">2019-09-25T05:56:52Z</dcterms:modified>
</cp:coreProperties>
</file>