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257" r:id="rId3"/>
    <p:sldId id="272" r:id="rId4"/>
    <p:sldId id="321" r:id="rId5"/>
    <p:sldId id="258" r:id="rId6"/>
    <p:sldId id="259" r:id="rId7"/>
    <p:sldId id="27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271" r:id="rId21"/>
    <p:sldId id="325" r:id="rId22"/>
    <p:sldId id="326" r:id="rId23"/>
    <p:sldId id="327" r:id="rId24"/>
    <p:sldId id="328" r:id="rId25"/>
    <p:sldId id="324" r:id="rId26"/>
    <p:sldId id="322" r:id="rId27"/>
    <p:sldId id="343" r:id="rId28"/>
    <p:sldId id="329" r:id="rId29"/>
    <p:sldId id="330" r:id="rId30"/>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ana Carp" initials="O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92C"/>
    <a:srgbClr val="81F196"/>
    <a:srgbClr val="91E1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84EFD-6D03-4129-AAE6-2C9F58FB77CE}" type="datetimeFigureOut">
              <a:rPr lang="ro-RO" smtClean="0"/>
              <a:pPr/>
              <a:t>27.11.2018</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BB466-300D-498E-B688-1318E7B53534}" type="slidenum">
              <a:rPr lang="ro-RO" smtClean="0"/>
              <a:pPr/>
              <a:t>‹#›</a:t>
            </a:fld>
            <a:endParaRPr lang="ro-RO"/>
          </a:p>
        </p:txBody>
      </p:sp>
    </p:spTree>
    <p:extLst>
      <p:ext uri="{BB962C8B-B14F-4D97-AF65-F5344CB8AC3E}">
        <p14:creationId xmlns:p14="http://schemas.microsoft.com/office/powerpoint/2010/main" val="307688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61EBB466-300D-498E-B688-1318E7B53534}" type="slidenum">
              <a:rPr lang="ro-RO" smtClean="0"/>
              <a:pPr/>
              <a:t>5</a:t>
            </a:fld>
            <a:endParaRPr lang="ro-RO"/>
          </a:p>
        </p:txBody>
      </p:sp>
    </p:spTree>
    <p:extLst>
      <p:ext uri="{BB962C8B-B14F-4D97-AF65-F5344CB8AC3E}">
        <p14:creationId xmlns:p14="http://schemas.microsoft.com/office/powerpoint/2010/main" val="405830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00B4B-94D2-470F-A64D-788DCAE5102F}" type="datetimeFigureOut">
              <a:rPr lang="ro-RO" smtClean="0"/>
              <a:pPr/>
              <a:t>27.11.2018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569CEDE-705D-407C-9F07-4862FE69314D}"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1F196">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00B4B-94D2-470F-A64D-788DCAE5102F}" type="datetimeFigureOut">
              <a:rPr lang="ro-RO" smtClean="0"/>
              <a:pPr/>
              <a:t>27.11.2018</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9CEDE-705D-407C-9F07-4862FE69314D}"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oleObject" Target="../embeddings/oleObject3.bin"/><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wmf"/><Relationship Id="rId5" Type="http://schemas.openxmlformats.org/officeDocument/2006/relationships/image" Target="../media/image17.emf"/><Relationship Id="rId10" Type="http://schemas.openxmlformats.org/officeDocument/2006/relationships/image" Target="../media/image20.wmf"/><Relationship Id="rId4" Type="http://schemas.openxmlformats.org/officeDocument/2006/relationships/image" Target="../media/image15.wmf"/><Relationship Id="rId9" Type="http://schemas.openxmlformats.org/officeDocument/2006/relationships/image" Target="../media/image1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7.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pn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image" Target="../media/image32.wmf"/><Relationship Id="rId5" Type="http://schemas.openxmlformats.org/officeDocument/2006/relationships/oleObject" Target="../embeddings/oleObject6.bin"/><Relationship Id="rId10" Type="http://schemas.openxmlformats.org/officeDocument/2006/relationships/image" Target="../media/image31.wmf"/><Relationship Id="rId4" Type="http://schemas.openxmlformats.org/officeDocument/2006/relationships/image" Target="../media/image27.wmf"/><Relationship Id="rId9" Type="http://schemas.openxmlformats.org/officeDocument/2006/relationships/image" Target="../media/image30.tif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google.ro/url?sa=i&amp;rct=j&amp;q=&amp;esrc=s&amp;frm=1&amp;source=images&amp;cd=&amp;cad=rja&amp;docid=lNwSbj2tHH2mYM&amp;tbnid=YED-34VwyojQZM:&amp;ved=0CAUQjRw&amp;url=http://www.usinenouvelle.com/industry/netzsch-geratebau-gmbh-8585/thermal-analyzer-sta-f-jupiter-p72145.html&amp;ei=4cukUZ_rMoXVOfq7geAK&amp;bvm=bv.47008514,d.ZWU&amp;psig=AFQjCNF3CKomAHgnM_onLyko6SqXG58DpQ&amp;ust=1369840980965928" TargetMode="External"/><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512" y="548680"/>
            <a:ext cx="8964488" cy="4791440"/>
            <a:chOff x="179512" y="548680"/>
            <a:chExt cx="8964488" cy="4791440"/>
          </a:xfrm>
        </p:grpSpPr>
        <p:sp>
          <p:nvSpPr>
            <p:cNvPr id="1025" name="Rectangle 1"/>
            <p:cNvSpPr>
              <a:spLocks noChangeArrowheads="1"/>
            </p:cNvSpPr>
            <p:nvPr/>
          </p:nvSpPr>
          <p:spPr bwMode="auto">
            <a:xfrm>
              <a:off x="179512" y="1431358"/>
              <a:ext cx="896448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Materiale</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sustenabile</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pe</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baza</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de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oxid</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de zinc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pentru</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aplicaţii</a:t>
              </a:r>
              <a:r>
                <a:rPr kumimoji="0" lang="en-GB"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GB" sz="2800" b="1"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antimicrobiene</a:t>
              </a:r>
              <a:endParaRPr kumimoji="0" lang="en-US"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Comic Sans MS" pitchFamily="66" charset="0"/>
                  <a:ea typeface="Times New Roman" pitchFamily="18" charset="0"/>
                  <a:cs typeface="Arial" pitchFamily="34" charset="0"/>
                </a:rPr>
                <a:t>BIOSUSMAT</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(2017-2018)</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b="1" dirty="0" smtClean="0">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Comic Sans MS" pitchFamily="66" charset="0"/>
                  <a:ea typeface="Times New Roman" pitchFamily="18" charset="0"/>
                  <a:cs typeface="Arial" pitchFamily="34" charset="0"/>
                </a:rPr>
                <a:t>					</a:t>
              </a:r>
              <a:r>
                <a:rPr lang="en-US" sz="2000" b="1" dirty="0" err="1" smtClean="0">
                  <a:latin typeface="Comic Sans MS" pitchFamily="66" charset="0"/>
                  <a:ea typeface="Times New Roman" pitchFamily="18" charset="0"/>
                  <a:cs typeface="Arial" pitchFamily="34" charset="0"/>
                </a:rPr>
                <a:t>Finanţat</a:t>
              </a:r>
              <a:r>
                <a:rPr lang="en-US" sz="2000" b="1" dirty="0" smtClean="0">
                  <a:latin typeface="Comic Sans MS" pitchFamily="66" charset="0"/>
                  <a:ea typeface="Times New Roman" pitchFamily="18" charset="0"/>
                  <a:cs typeface="Arial" pitchFamily="34" charset="0"/>
                </a:rPr>
                <a:t>: UEFSCDI</a:t>
              </a:r>
              <a:endPar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p:txBody>
        </p:sp>
        <p:sp>
          <p:nvSpPr>
            <p:cNvPr id="5" name="Rectangle 4"/>
            <p:cNvSpPr/>
            <p:nvPr/>
          </p:nvSpPr>
          <p:spPr>
            <a:xfrm>
              <a:off x="251520" y="548680"/>
              <a:ext cx="3744416" cy="584775"/>
            </a:xfrm>
            <a:prstGeom prst="rect">
              <a:avLst/>
            </a:prstGeom>
          </p:spPr>
          <p:txBody>
            <a:bodyPr wrap="square">
              <a:spAutoFit/>
            </a:bodyPr>
            <a:lstStyle/>
            <a:p>
              <a:pPr lvl="0" algn="just" fontAlgn="base">
                <a:spcBef>
                  <a:spcPct val="0"/>
                </a:spcBef>
                <a:spcAft>
                  <a:spcPct val="0"/>
                </a:spcAft>
              </a:pPr>
              <a:r>
                <a:rPr lang="ro-RO" sz="1600" b="1" dirty="0" smtClean="0">
                  <a:solidFill>
                    <a:prstClr val="black"/>
                  </a:solidFill>
                  <a:latin typeface="Comic Sans MS" pitchFamily="66" charset="0"/>
                  <a:ea typeface="Times New Roman" pitchFamily="18" charset="0"/>
                  <a:cs typeface="Arial" pitchFamily="34" charset="0"/>
                </a:rPr>
                <a:t>PN-I</a:t>
              </a:r>
              <a:r>
                <a:rPr lang="en-GB" sz="1600" b="1" dirty="0" smtClean="0">
                  <a:solidFill>
                    <a:prstClr val="black"/>
                  </a:solidFill>
                  <a:latin typeface="Comic Sans MS" pitchFamily="66" charset="0"/>
                  <a:ea typeface="Times New Roman" pitchFamily="18" charset="0"/>
                  <a:cs typeface="Arial" pitchFamily="34" charset="0"/>
                </a:rPr>
                <a:t>I</a:t>
              </a:r>
              <a:r>
                <a:rPr lang="ro-RO" sz="1600" b="1" dirty="0" smtClean="0">
                  <a:solidFill>
                    <a:prstClr val="black"/>
                  </a:solidFill>
                  <a:latin typeface="Comic Sans MS" pitchFamily="66" charset="0"/>
                  <a:ea typeface="Times New Roman" pitchFamily="18" charset="0"/>
                  <a:cs typeface="Arial" pitchFamily="34" charset="0"/>
                </a:rPr>
                <a:t>I-</a:t>
              </a:r>
              <a:r>
                <a:rPr lang="en-GB" sz="1600" b="1" dirty="0" smtClean="0">
                  <a:solidFill>
                    <a:prstClr val="black"/>
                  </a:solidFill>
                  <a:latin typeface="Comic Sans MS" pitchFamily="66" charset="0"/>
                  <a:ea typeface="Times New Roman" pitchFamily="18" charset="0"/>
                  <a:cs typeface="Arial" pitchFamily="34" charset="0"/>
                </a:rPr>
                <a:t>P2-2.1</a:t>
              </a:r>
              <a:r>
                <a:rPr lang="ro-RO" sz="1600" b="1" dirty="0" smtClean="0">
                  <a:solidFill>
                    <a:prstClr val="black"/>
                  </a:solidFill>
                  <a:latin typeface="Comic Sans MS" pitchFamily="66" charset="0"/>
                  <a:ea typeface="Times New Roman" pitchFamily="18" charset="0"/>
                  <a:cs typeface="Arial" pitchFamily="34" charset="0"/>
                </a:rPr>
                <a:t>-P</a:t>
              </a:r>
              <a:r>
                <a:rPr lang="en-GB" sz="1600" b="1" dirty="0" smtClean="0">
                  <a:solidFill>
                    <a:prstClr val="black"/>
                  </a:solidFill>
                  <a:latin typeface="Comic Sans MS" pitchFamily="66" charset="0"/>
                  <a:ea typeface="Times New Roman" pitchFamily="18" charset="0"/>
                  <a:cs typeface="Arial" pitchFamily="34" charset="0"/>
                </a:rPr>
                <a:t>ED</a:t>
              </a:r>
              <a:r>
                <a:rPr lang="ro-RO" sz="1600" b="1" dirty="0" smtClean="0">
                  <a:solidFill>
                    <a:prstClr val="black"/>
                  </a:solidFill>
                  <a:latin typeface="Comic Sans MS" pitchFamily="66" charset="0"/>
                  <a:ea typeface="Times New Roman" pitchFamily="18" charset="0"/>
                  <a:cs typeface="Arial" pitchFamily="34" charset="0"/>
                </a:rPr>
                <a:t>-201</a:t>
              </a:r>
              <a:r>
                <a:rPr lang="en-GB" sz="1600" b="1" dirty="0" smtClean="0">
                  <a:solidFill>
                    <a:prstClr val="black"/>
                  </a:solidFill>
                  <a:latin typeface="Comic Sans MS" pitchFamily="66" charset="0"/>
                  <a:ea typeface="Times New Roman" pitchFamily="18" charset="0"/>
                  <a:cs typeface="Arial" pitchFamily="34" charset="0"/>
                </a:rPr>
                <a:t>6</a:t>
              </a:r>
              <a:r>
                <a:rPr lang="ro-RO" sz="1600" b="1" dirty="0" smtClean="0">
                  <a:solidFill>
                    <a:prstClr val="black"/>
                  </a:solidFill>
                  <a:latin typeface="Comic Sans MS" pitchFamily="66" charset="0"/>
                  <a:ea typeface="Times New Roman" pitchFamily="18" charset="0"/>
                  <a:cs typeface="Arial" pitchFamily="34" charset="0"/>
                </a:rPr>
                <a:t>-3-0</a:t>
              </a:r>
              <a:r>
                <a:rPr lang="en-GB" sz="1600" b="1" dirty="0" smtClean="0">
                  <a:solidFill>
                    <a:prstClr val="black"/>
                  </a:solidFill>
                  <a:latin typeface="Comic Sans MS" pitchFamily="66" charset="0"/>
                  <a:ea typeface="Times New Roman" pitchFamily="18" charset="0"/>
                  <a:cs typeface="Arial" pitchFamily="34" charset="0"/>
                </a:rPr>
                <a:t>240</a:t>
              </a:r>
              <a:r>
                <a:rPr lang="ro-RO" sz="1600" b="1" dirty="0" smtClean="0">
                  <a:solidFill>
                    <a:prstClr val="black"/>
                  </a:solidFill>
                  <a:latin typeface="Comic Sans MS" pitchFamily="66" charset="0"/>
                  <a:ea typeface="Times New Roman" pitchFamily="18" charset="0"/>
                  <a:cs typeface="Arial" pitchFamily="34" charset="0"/>
                </a:rPr>
                <a:t> (</a:t>
              </a:r>
              <a:r>
                <a:rPr lang="en-US" sz="1600" b="1" dirty="0" smtClean="0">
                  <a:solidFill>
                    <a:prstClr val="black"/>
                  </a:solidFill>
                  <a:latin typeface="Comic Sans MS" pitchFamily="66" charset="0"/>
                  <a:ea typeface="Times New Roman" pitchFamily="18" charset="0"/>
                  <a:cs typeface="Arial" pitchFamily="34" charset="0"/>
                </a:rPr>
                <a:t>contract </a:t>
              </a:r>
              <a:r>
                <a:rPr lang="ro-RO" sz="1600" b="1" dirty="0" smtClean="0">
                  <a:solidFill>
                    <a:prstClr val="black"/>
                  </a:solidFill>
                  <a:latin typeface="Comic Sans MS" pitchFamily="66" charset="0"/>
                  <a:ea typeface="Times New Roman" pitchFamily="18" charset="0"/>
                  <a:cs typeface="Arial" pitchFamily="34" charset="0"/>
                </a:rPr>
                <a:t>n</a:t>
              </a:r>
              <a:r>
                <a:rPr lang="en-US" sz="1600" b="1" dirty="0" smtClean="0">
                  <a:solidFill>
                    <a:prstClr val="black"/>
                  </a:solidFill>
                  <a:latin typeface="Comic Sans MS" pitchFamily="66" charset="0"/>
                  <a:ea typeface="Times New Roman" pitchFamily="18" charset="0"/>
                  <a:cs typeface="Arial" pitchFamily="34" charset="0"/>
                </a:rPr>
                <a:t>o</a:t>
              </a:r>
              <a:r>
                <a:rPr lang="ro-RO" sz="1600" b="1" dirty="0" smtClean="0">
                  <a:solidFill>
                    <a:prstClr val="black"/>
                  </a:solidFill>
                  <a:latin typeface="Comic Sans MS" pitchFamily="66" charset="0"/>
                  <a:ea typeface="Times New Roman" pitchFamily="18" charset="0"/>
                  <a:cs typeface="Arial" pitchFamily="34" charset="0"/>
                </a:rPr>
                <a:t>. </a:t>
              </a:r>
              <a:r>
                <a:rPr lang="en-GB" sz="1600" b="1" dirty="0" smtClean="0">
                  <a:solidFill>
                    <a:prstClr val="black"/>
                  </a:solidFill>
                  <a:latin typeface="Comic Sans MS" pitchFamily="66" charset="0"/>
                  <a:ea typeface="Times New Roman" pitchFamily="18" charset="0"/>
                  <a:cs typeface="Arial" pitchFamily="34" charset="0"/>
                </a:rPr>
                <a:t>234</a:t>
              </a:r>
              <a:r>
                <a:rPr lang="ro-RO" sz="1600" b="1" dirty="0" smtClean="0">
                  <a:solidFill>
                    <a:prstClr val="black"/>
                  </a:solidFill>
                  <a:latin typeface="Comic Sans MS" pitchFamily="66" charset="0"/>
                  <a:ea typeface="Times New Roman" pitchFamily="18" charset="0"/>
                  <a:cs typeface="Arial" pitchFamily="34" charset="0"/>
                </a:rPr>
                <a:t>/201</a:t>
              </a:r>
              <a:r>
                <a:rPr lang="en-GB" sz="1600" b="1" dirty="0" smtClean="0">
                  <a:solidFill>
                    <a:prstClr val="black"/>
                  </a:solidFill>
                  <a:latin typeface="Comic Sans MS" pitchFamily="66" charset="0"/>
                  <a:ea typeface="Times New Roman" pitchFamily="18" charset="0"/>
                  <a:cs typeface="Arial" pitchFamily="34" charset="0"/>
                </a:rPr>
                <a:t>7</a:t>
              </a:r>
              <a:r>
                <a:rPr lang="ro-RO" sz="1600" b="1" dirty="0" smtClean="0">
                  <a:solidFill>
                    <a:prstClr val="black"/>
                  </a:solidFill>
                  <a:latin typeface="Comic Sans MS" pitchFamily="66" charset="0"/>
                  <a:ea typeface="Times New Roman" pitchFamily="18" charset="0"/>
                  <a:cs typeface="Arial" pitchFamily="34" charset="0"/>
                </a:rPr>
                <a:t>)</a:t>
              </a:r>
              <a:endParaRPr lang="ro-RO" sz="1600" dirty="0">
                <a:solidFill>
                  <a:prstClr val="black"/>
                </a:solidFill>
                <a:latin typeface="Comic Sans MS" pitchFamily="66" charset="0"/>
                <a:cs typeface="Arial" pitchFamily="34" charset="0"/>
              </a:endParaRPr>
            </a:p>
          </p:txBody>
        </p:sp>
      </p:grpSp>
      <p:sp>
        <p:nvSpPr>
          <p:cNvPr id="2" name="TextBox 1"/>
          <p:cNvSpPr txBox="1"/>
          <p:nvPr/>
        </p:nvSpPr>
        <p:spPr>
          <a:xfrm>
            <a:off x="2195736" y="6165304"/>
            <a:ext cx="6429965" cy="646331"/>
          </a:xfrm>
          <a:prstGeom prst="rect">
            <a:avLst/>
          </a:prstGeom>
          <a:noFill/>
        </p:spPr>
        <p:txBody>
          <a:bodyPr wrap="none" rtlCol="0">
            <a:spAutoFit/>
          </a:bodyPr>
          <a:lstStyle/>
          <a:p>
            <a:r>
              <a:rPr lang="en-GB" dirty="0" err="1" smtClean="0">
                <a:latin typeface="Comic Sans MS" panose="030F0702030302020204" pitchFamily="66" charset="0"/>
              </a:rPr>
              <a:t>Coordonator</a:t>
            </a:r>
            <a:r>
              <a:rPr lang="en-GB" dirty="0" smtClean="0">
                <a:latin typeface="Comic Sans MS" panose="030F0702030302020204" pitchFamily="66" charset="0"/>
              </a:rPr>
              <a:t>: </a:t>
            </a:r>
            <a:r>
              <a:rPr lang="en-GB" dirty="0" err="1" smtClean="0">
                <a:latin typeface="Comic Sans MS" panose="030F0702030302020204" pitchFamily="66" charset="0"/>
              </a:rPr>
              <a:t>Institutul</a:t>
            </a:r>
            <a:r>
              <a:rPr lang="en-GB" dirty="0" smtClean="0">
                <a:latin typeface="Comic Sans MS" panose="030F0702030302020204" pitchFamily="66" charset="0"/>
              </a:rPr>
              <a:t> de </a:t>
            </a:r>
            <a:r>
              <a:rPr lang="en-GB" dirty="0" err="1" smtClean="0">
                <a:latin typeface="Comic Sans MS" panose="030F0702030302020204" pitchFamily="66" charset="0"/>
              </a:rPr>
              <a:t>Chimie</a:t>
            </a:r>
            <a:r>
              <a:rPr lang="en-GB" dirty="0" smtClean="0">
                <a:latin typeface="Comic Sans MS" panose="030F0702030302020204" pitchFamily="66" charset="0"/>
              </a:rPr>
              <a:t> </a:t>
            </a:r>
            <a:r>
              <a:rPr lang="en-GB" dirty="0" err="1" smtClean="0">
                <a:latin typeface="Comic Sans MS" panose="030F0702030302020204" pitchFamily="66" charset="0"/>
              </a:rPr>
              <a:t>Fizică</a:t>
            </a:r>
            <a:r>
              <a:rPr lang="en-GB" dirty="0" smtClean="0">
                <a:latin typeface="Comic Sans MS" panose="030F0702030302020204" pitchFamily="66" charset="0"/>
              </a:rPr>
              <a:t> “</a:t>
            </a:r>
            <a:r>
              <a:rPr lang="en-GB" dirty="0" err="1" smtClean="0">
                <a:latin typeface="Comic Sans MS" panose="030F0702030302020204" pitchFamily="66" charset="0"/>
              </a:rPr>
              <a:t>Ilie</a:t>
            </a:r>
            <a:r>
              <a:rPr lang="en-GB" dirty="0" smtClean="0">
                <a:latin typeface="Comic Sans MS" panose="030F0702030302020204" pitchFamily="66" charset="0"/>
              </a:rPr>
              <a:t> </a:t>
            </a:r>
            <a:r>
              <a:rPr lang="en-GB" dirty="0" err="1" smtClean="0">
                <a:latin typeface="Comic Sans MS" panose="030F0702030302020204" pitchFamily="66" charset="0"/>
              </a:rPr>
              <a:t>Murgulescu</a:t>
            </a:r>
            <a:r>
              <a:rPr lang="en-GB" dirty="0" smtClean="0">
                <a:latin typeface="Comic Sans MS" panose="030F0702030302020204" pitchFamily="66" charset="0"/>
              </a:rPr>
              <a:t>”</a:t>
            </a:r>
          </a:p>
          <a:p>
            <a:r>
              <a:rPr lang="en-GB" dirty="0" err="1" smtClean="0">
                <a:latin typeface="Comic Sans MS" panose="030F0702030302020204" pitchFamily="66" charset="0"/>
              </a:rPr>
              <a:t>Partener</a:t>
            </a:r>
            <a:r>
              <a:rPr lang="en-GB" dirty="0" smtClean="0">
                <a:latin typeface="Comic Sans MS" panose="030F0702030302020204" pitchFamily="66" charset="0"/>
              </a:rPr>
              <a:t>: </a:t>
            </a:r>
            <a:r>
              <a:rPr lang="en-GB" dirty="0" err="1" smtClean="0">
                <a:latin typeface="Comic Sans MS" panose="030F0702030302020204" pitchFamily="66" charset="0"/>
              </a:rPr>
              <a:t>Universitatea</a:t>
            </a:r>
            <a:r>
              <a:rPr lang="en-GB" dirty="0" smtClean="0">
                <a:latin typeface="Comic Sans MS" panose="030F0702030302020204" pitchFamily="66" charset="0"/>
              </a:rPr>
              <a:t> </a:t>
            </a:r>
            <a:r>
              <a:rPr lang="en-GB" dirty="0" err="1" smtClean="0">
                <a:latin typeface="Comic Sans MS" panose="030F0702030302020204" pitchFamily="66" charset="0"/>
              </a:rPr>
              <a:t>Bucureşti</a:t>
            </a:r>
            <a:r>
              <a:rPr lang="en-GB" dirty="0" smtClean="0">
                <a:latin typeface="Comic Sans MS" panose="030F0702030302020204" pitchFamily="66" charset="0"/>
              </a:rPr>
              <a:t>, </a:t>
            </a:r>
            <a:r>
              <a:rPr lang="en-GB" dirty="0" err="1" smtClean="0">
                <a:latin typeface="Comic Sans MS" panose="030F0702030302020204" pitchFamily="66" charset="0"/>
              </a:rPr>
              <a:t>Facultatea</a:t>
            </a:r>
            <a:r>
              <a:rPr lang="en-GB" dirty="0" smtClean="0">
                <a:latin typeface="Comic Sans MS" panose="030F0702030302020204" pitchFamily="66" charset="0"/>
              </a:rPr>
              <a:t> de </a:t>
            </a:r>
            <a:r>
              <a:rPr lang="en-GB" dirty="0" err="1" smtClean="0">
                <a:latin typeface="Comic Sans MS" panose="030F0702030302020204" pitchFamily="66" charset="0"/>
              </a:rPr>
              <a:t>Biologie</a:t>
            </a:r>
            <a:endParaRPr lang="ro-RO"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43608" y="1412776"/>
            <a:ext cx="6984776" cy="4418622"/>
            <a:chOff x="1043608" y="1412776"/>
            <a:chExt cx="6984776" cy="4418622"/>
          </a:xfrm>
        </p:grpSpPr>
        <p:grpSp>
          <p:nvGrpSpPr>
            <p:cNvPr id="5" name="Group 4"/>
            <p:cNvGrpSpPr/>
            <p:nvPr/>
          </p:nvGrpSpPr>
          <p:grpSpPr>
            <a:xfrm>
              <a:off x="1331640" y="1412776"/>
              <a:ext cx="6544052" cy="2319139"/>
              <a:chOff x="827584" y="2132856"/>
              <a:chExt cx="6544052" cy="2319139"/>
            </a:xfrm>
          </p:grpSpPr>
          <p:pic>
            <p:nvPicPr>
              <p:cNvPr id="7" name="Imagine 1" descr="mt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32856"/>
                <a:ext cx="3131815" cy="2319139"/>
              </a:xfrm>
              <a:prstGeom prst="rect">
                <a:avLst/>
              </a:prstGeom>
              <a:noFill/>
              <a:ln>
                <a:noFill/>
              </a:ln>
            </p:spPr>
          </p:pic>
          <p:pic>
            <p:nvPicPr>
              <p:cNvPr id="8" name="Imagin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723" y="2142381"/>
                <a:ext cx="3420913" cy="2309614"/>
              </a:xfrm>
              <a:prstGeom prst="rect">
                <a:avLst/>
              </a:prstGeom>
              <a:noFill/>
            </p:spPr>
          </p:pic>
        </p:grpSp>
        <p:sp>
          <p:nvSpPr>
            <p:cNvPr id="6" name="Rectangle 5"/>
            <p:cNvSpPr/>
            <p:nvPr/>
          </p:nvSpPr>
          <p:spPr>
            <a:xfrm>
              <a:off x="1043608" y="4077072"/>
              <a:ext cx="6984776" cy="1754326"/>
            </a:xfrm>
            <a:prstGeom prst="rect">
              <a:avLst/>
            </a:prstGeom>
          </p:spPr>
          <p:txBody>
            <a:bodyPr wrap="square">
              <a:spAutoFit/>
            </a:bodyPr>
            <a:lstStyle/>
            <a:p>
              <a:pPr algn="just">
                <a:lnSpc>
                  <a:spcPct val="150000"/>
                </a:lnSpc>
                <a:spcAft>
                  <a:spcPts val="0"/>
                </a:spcAft>
              </a:pPr>
              <a:r>
                <a:rPr lang="en-GB" b="1" dirty="0" err="1">
                  <a:latin typeface="Comic Sans MS" panose="030F0702030302020204" pitchFamily="66" charset="0"/>
                  <a:ea typeface="Times New Roman" panose="02020603050405020304" pitchFamily="18" charset="0"/>
                  <a:cs typeface="Arial" panose="020B0604020202020204" pitchFamily="34" charset="0"/>
                </a:rPr>
                <a:t>Viabilitatea</a:t>
              </a:r>
              <a:r>
                <a:rPr lang="en-GB" b="1" dirty="0">
                  <a:latin typeface="Comic Sans MS" panose="030F0702030302020204" pitchFamily="66" charset="0"/>
                  <a:ea typeface="Times New Roman" panose="02020603050405020304" pitchFamily="18" charset="0"/>
                  <a:cs typeface="Arial" panose="020B0604020202020204" pitchFamily="34" charset="0"/>
                </a:rPr>
                <a:t> </a:t>
              </a:r>
              <a:r>
                <a:rPr lang="en-GB" b="1" dirty="0" err="1">
                  <a:latin typeface="Comic Sans MS" panose="030F0702030302020204" pitchFamily="66" charset="0"/>
                  <a:ea typeface="Times New Roman" panose="02020603050405020304" pitchFamily="18" charset="0"/>
                  <a:cs typeface="Arial" panose="020B0604020202020204" pitchFamily="34" charset="0"/>
                </a:rPr>
                <a:t>celulelor</a:t>
              </a:r>
              <a:r>
                <a:rPr lang="en-GB" b="1" dirty="0">
                  <a:latin typeface="Comic Sans MS" panose="030F0702030302020204" pitchFamily="66" charset="0"/>
                  <a:ea typeface="Times New Roman" panose="02020603050405020304" pitchFamily="18" charset="0"/>
                  <a:cs typeface="Arial" panose="020B0604020202020204" pitchFamily="34" charset="0"/>
                </a:rPr>
                <a:t> </a:t>
              </a:r>
              <a:r>
                <a:rPr lang="en-GB" b="1" dirty="0" err="1">
                  <a:latin typeface="Comic Sans MS" panose="030F0702030302020204" pitchFamily="66" charset="0"/>
                  <a:ea typeface="Times New Roman" panose="02020603050405020304" pitchFamily="18" charset="0"/>
                  <a:cs typeface="Arial" panose="020B0604020202020204" pitchFamily="34" charset="0"/>
                </a:rPr>
                <a:t>si</a:t>
              </a:r>
              <a:r>
                <a:rPr lang="en-GB" b="1" dirty="0">
                  <a:latin typeface="Comic Sans MS" panose="030F0702030302020204" pitchFamily="66" charset="0"/>
                  <a:ea typeface="Times New Roman" panose="02020603050405020304" pitchFamily="18" charset="0"/>
                  <a:cs typeface="Arial" panose="020B0604020202020204" pitchFamily="34" charset="0"/>
                </a:rPr>
                <a:t> (b) </a:t>
              </a:r>
              <a:r>
                <a:rPr lang="en-GB" b="1" dirty="0" err="1">
                  <a:latin typeface="Comic Sans MS" panose="030F0702030302020204" pitchFamily="66" charset="0"/>
                  <a:ea typeface="Times New Roman" panose="02020603050405020304" pitchFamily="18" charset="0"/>
                  <a:cs typeface="Arial" panose="020B0604020202020204" pitchFamily="34" charset="0"/>
                </a:rPr>
                <a:t>nivelul</a:t>
              </a:r>
              <a:r>
                <a:rPr lang="en-GB" b="1" dirty="0">
                  <a:latin typeface="Comic Sans MS" panose="030F0702030302020204" pitchFamily="66" charset="0"/>
                  <a:ea typeface="Times New Roman" panose="02020603050405020304" pitchFamily="18" charset="0"/>
                  <a:cs typeface="Arial" panose="020B0604020202020204" pitchFamily="34" charset="0"/>
                </a:rPr>
                <a:t> ROS la </a:t>
              </a:r>
              <a:r>
                <a:rPr lang="en-GB" b="1" dirty="0" smtClean="0">
                  <a:latin typeface="Comic Sans MS" panose="030F0702030302020204" pitchFamily="66" charset="0"/>
                  <a:ea typeface="Times New Roman" panose="02020603050405020304" pitchFamily="18" charset="0"/>
                  <a:cs typeface="Arial" panose="020B0604020202020204" pitchFamily="34" charset="0"/>
                </a:rPr>
                <a:t>24 de </a:t>
              </a:r>
              <a:r>
                <a:rPr lang="en-GB" b="1" dirty="0">
                  <a:latin typeface="Comic Sans MS" panose="030F0702030302020204" pitchFamily="66" charset="0"/>
                  <a:ea typeface="Times New Roman" panose="02020603050405020304" pitchFamily="18" charset="0"/>
                  <a:cs typeface="Arial" panose="020B0604020202020204" pitchFamily="34" charset="0"/>
                </a:rPr>
                <a:t>ore de </a:t>
              </a:r>
              <a:r>
                <a:rPr lang="en-GB" b="1" dirty="0" err="1">
                  <a:latin typeface="Comic Sans MS" panose="030F0702030302020204" pitchFamily="66" charset="0"/>
                  <a:ea typeface="Times New Roman" panose="02020603050405020304" pitchFamily="18" charset="0"/>
                  <a:cs typeface="Arial" panose="020B0604020202020204" pitchFamily="34" charset="0"/>
                </a:rPr>
                <a:t>crestere</a:t>
              </a:r>
              <a:r>
                <a:rPr lang="en-GB" b="1" dirty="0">
                  <a:latin typeface="Comic Sans MS" panose="030F0702030302020204" pitchFamily="66" charset="0"/>
                  <a:ea typeface="Times New Roman" panose="02020603050405020304" pitchFamily="18" charset="0"/>
                  <a:cs typeface="Arial" panose="020B0604020202020204" pitchFamily="34" charset="0"/>
                </a:rPr>
                <a:t> a </a:t>
              </a:r>
              <a:r>
                <a:rPr lang="en-GB" b="1" dirty="0" err="1">
                  <a:latin typeface="Comic Sans MS" panose="030F0702030302020204" pitchFamily="66" charset="0"/>
                  <a:ea typeface="Times New Roman" panose="02020603050405020304" pitchFamily="18" charset="0"/>
                  <a:cs typeface="Arial" panose="020B0604020202020204" pitchFamily="34" charset="0"/>
                </a:rPr>
                <a:t>celulelor</a:t>
              </a:r>
              <a:r>
                <a:rPr lang="en-GB" b="1" dirty="0">
                  <a:latin typeface="Comic Sans MS" panose="030F0702030302020204" pitchFamily="66" charset="0"/>
                  <a:ea typeface="Times New Roman" panose="02020603050405020304" pitchFamily="18" charset="0"/>
                  <a:cs typeface="Arial" panose="020B0604020202020204" pitchFamily="34" charset="0"/>
                </a:rPr>
                <a:t> </a:t>
              </a:r>
              <a:r>
                <a:rPr lang="en-GB" b="1" dirty="0" err="1">
                  <a:latin typeface="Comic Sans MS" panose="030F0702030302020204" pitchFamily="66" charset="0"/>
                  <a:ea typeface="Times New Roman" panose="02020603050405020304" pitchFamily="18" charset="0"/>
                  <a:cs typeface="Arial" panose="020B0604020202020204" pitchFamily="34" charset="0"/>
                </a:rPr>
                <a:t>hepatice</a:t>
              </a:r>
              <a:r>
                <a:rPr lang="en-GB" b="1" dirty="0">
                  <a:latin typeface="Comic Sans MS" panose="030F0702030302020204" pitchFamily="66" charset="0"/>
                  <a:ea typeface="Times New Roman" panose="02020603050405020304" pitchFamily="18" charset="0"/>
                  <a:cs typeface="Arial" panose="020B0604020202020204" pitchFamily="34" charset="0"/>
                </a:rPr>
                <a:t> in prezenta </a:t>
              </a:r>
              <a:r>
                <a:rPr lang="en-GB" b="1" dirty="0" err="1">
                  <a:latin typeface="Comic Sans MS" panose="030F0702030302020204" pitchFamily="66" charset="0"/>
                  <a:ea typeface="Times New Roman" panose="02020603050405020304" pitchFamily="18" charset="0"/>
                  <a:cs typeface="Arial" panose="020B0604020202020204" pitchFamily="34" charset="0"/>
                </a:rPr>
                <a:t>nanoparticulelor</a:t>
              </a:r>
              <a:r>
                <a:rPr lang="en-GB" b="1" dirty="0">
                  <a:latin typeface="Comic Sans MS" panose="030F0702030302020204" pitchFamily="66" charset="0"/>
                  <a:ea typeface="Times New Roman" panose="02020603050405020304" pitchFamily="18" charset="0"/>
                  <a:cs typeface="Arial" panose="020B0604020202020204" pitchFamily="34" charset="0"/>
                </a:rPr>
                <a:t> </a:t>
              </a:r>
              <a:r>
                <a:rPr lang="en-GB" b="1" dirty="0" err="1">
                  <a:latin typeface="Comic Sans MS" panose="030F0702030302020204" pitchFamily="66" charset="0"/>
                  <a:ea typeface="Times New Roman" panose="02020603050405020304" pitchFamily="18" charset="0"/>
                  <a:cs typeface="Arial" panose="020B0604020202020204" pitchFamily="34" charset="0"/>
                </a:rPr>
                <a:t>ZnO</a:t>
              </a:r>
              <a:r>
                <a:rPr lang="en-GB" b="1" dirty="0">
                  <a:latin typeface="Comic Sans MS" panose="030F0702030302020204" pitchFamily="66" charset="0"/>
                  <a:ea typeface="Times New Roman" panose="02020603050405020304" pitchFamily="18" charset="0"/>
                  <a:cs typeface="Arial" panose="020B0604020202020204" pitchFamily="34" charset="0"/>
                </a:rPr>
                <a:t> (BD1 </a:t>
              </a:r>
              <a:r>
                <a:rPr lang="en-GB" b="1" dirty="0" err="1">
                  <a:latin typeface="Comic Sans MS" panose="030F0702030302020204" pitchFamily="66" charset="0"/>
                  <a:ea typeface="Times New Roman" panose="02020603050405020304" pitchFamily="18" charset="0"/>
                  <a:cs typeface="Arial" panose="020B0604020202020204" pitchFamily="34" charset="0"/>
                </a:rPr>
                <a:t>si</a:t>
              </a:r>
              <a:r>
                <a:rPr lang="en-GB" b="1" dirty="0">
                  <a:latin typeface="Comic Sans MS" panose="030F0702030302020204" pitchFamily="66" charset="0"/>
                  <a:ea typeface="Times New Roman" panose="02020603050405020304" pitchFamily="18" charset="0"/>
                  <a:cs typeface="Arial" panose="020B0604020202020204" pitchFamily="34" charset="0"/>
                </a:rPr>
                <a:t> BD2). </a:t>
              </a:r>
              <a:r>
                <a:rPr lang="en-GB" b="1" dirty="0" err="1">
                  <a:latin typeface="Comic Sans MS" panose="030F0702030302020204" pitchFamily="66" charset="0"/>
                  <a:ea typeface="Times New Roman" panose="02020603050405020304" pitchFamily="18" charset="0"/>
                  <a:cs typeface="Arial" panose="020B0604020202020204" pitchFamily="34" charset="0"/>
                </a:rPr>
                <a:t>Rezultatele</a:t>
              </a:r>
              <a:r>
                <a:rPr lang="en-GB" b="1" dirty="0">
                  <a:latin typeface="Comic Sans MS" panose="030F0702030302020204" pitchFamily="66" charset="0"/>
                  <a:ea typeface="Times New Roman" panose="02020603050405020304" pitchFamily="18" charset="0"/>
                  <a:cs typeface="Arial" panose="020B0604020202020204" pitchFamily="34" charset="0"/>
                </a:rPr>
                <a:t> </a:t>
              </a:r>
              <a:r>
                <a:rPr lang="en-GB" b="1" dirty="0" err="1">
                  <a:latin typeface="Comic Sans MS" panose="030F0702030302020204" pitchFamily="66" charset="0"/>
                  <a:ea typeface="Times New Roman" panose="02020603050405020304" pitchFamily="18" charset="0"/>
                  <a:cs typeface="Arial" panose="020B0604020202020204" pitchFamily="34" charset="0"/>
                </a:rPr>
                <a:t>obtinute</a:t>
              </a:r>
              <a:r>
                <a:rPr lang="en-GB" b="1" dirty="0">
                  <a:latin typeface="Comic Sans MS" panose="030F0702030302020204" pitchFamily="66" charset="0"/>
                  <a:ea typeface="Times New Roman" panose="02020603050405020304" pitchFamily="18" charset="0"/>
                  <a:cs typeface="Arial" panose="020B0604020202020204" pitchFamily="34" charset="0"/>
                </a:rPr>
                <a:t> ca </a:t>
              </a:r>
              <a:r>
                <a:rPr lang="en-GB" b="1" dirty="0" err="1">
                  <a:latin typeface="Comic Sans MS" panose="030F0702030302020204" pitchFamily="66" charset="0"/>
                  <a:ea typeface="Times New Roman" panose="02020603050405020304" pitchFamily="18" charset="0"/>
                  <a:cs typeface="Arial" panose="020B0604020202020204" pitchFamily="34" charset="0"/>
                </a:rPr>
                <a:t>medie</a:t>
              </a:r>
              <a:r>
                <a:rPr lang="en-GB" b="1" dirty="0">
                  <a:latin typeface="Comic Sans MS" panose="030F0702030302020204" pitchFamily="66" charset="0"/>
                  <a:ea typeface="Times New Roman" panose="02020603050405020304" pitchFamily="18" charset="0"/>
                  <a:cs typeface="Arial" panose="020B0604020202020204" pitchFamily="34" charset="0"/>
                </a:rPr>
                <a:t> ± SD (n = 3) au </a:t>
              </a:r>
              <a:r>
                <a:rPr lang="en-GB" b="1" dirty="0" err="1">
                  <a:latin typeface="Comic Sans MS" panose="030F0702030302020204" pitchFamily="66" charset="0"/>
                  <a:ea typeface="Times New Roman" panose="02020603050405020304" pitchFamily="18" charset="0"/>
                  <a:cs typeface="Arial" panose="020B0604020202020204" pitchFamily="34" charset="0"/>
                </a:rPr>
                <a:t>fost</a:t>
              </a:r>
              <a:r>
                <a:rPr lang="en-GB" b="1" dirty="0">
                  <a:latin typeface="Comic Sans MS" panose="030F0702030302020204" pitchFamily="66" charset="0"/>
                  <a:ea typeface="Times New Roman" panose="02020603050405020304" pitchFamily="18" charset="0"/>
                  <a:cs typeface="Arial" panose="020B0604020202020204" pitchFamily="34" charset="0"/>
                </a:rPr>
                <a:t> </a:t>
              </a:r>
              <a:r>
                <a:rPr lang="en-GB" b="1" dirty="0" err="1">
                  <a:latin typeface="Comic Sans MS" panose="030F0702030302020204" pitchFamily="66" charset="0"/>
                  <a:ea typeface="Times New Roman" panose="02020603050405020304" pitchFamily="18" charset="0"/>
                  <a:cs typeface="Arial" panose="020B0604020202020204" pitchFamily="34" charset="0"/>
                </a:rPr>
                <a:t>prezentate</a:t>
              </a:r>
              <a:r>
                <a:rPr lang="en-GB" b="1" dirty="0">
                  <a:latin typeface="Comic Sans MS" panose="030F0702030302020204" pitchFamily="66" charset="0"/>
                  <a:ea typeface="Times New Roman" panose="02020603050405020304" pitchFamily="18" charset="0"/>
                  <a:cs typeface="Arial" panose="020B0604020202020204" pitchFamily="34" charset="0"/>
                </a:rPr>
                <a:t> ca </a:t>
              </a:r>
              <a:r>
                <a:rPr lang="en-GB" b="1" dirty="0" err="1">
                  <a:latin typeface="Comic Sans MS" panose="030F0702030302020204" pitchFamily="66" charset="0"/>
                  <a:ea typeface="Times New Roman" panose="02020603050405020304" pitchFamily="18" charset="0"/>
                  <a:cs typeface="Arial" panose="020B0604020202020204" pitchFamily="34" charset="0"/>
                </a:rPr>
                <a:t>procent</a:t>
              </a:r>
              <a:r>
                <a:rPr lang="en-GB" b="1" dirty="0">
                  <a:latin typeface="Comic Sans MS" panose="030F0702030302020204" pitchFamily="66" charset="0"/>
                  <a:ea typeface="Times New Roman" panose="02020603050405020304" pitchFamily="18" charset="0"/>
                  <a:cs typeface="Arial" panose="020B0604020202020204" pitchFamily="34" charset="0"/>
                </a:rPr>
                <a:t> din control.</a:t>
              </a:r>
              <a:endParaRPr lang="ro-RO" b="1" dirty="0">
                <a:effectLst/>
                <a:latin typeface="Comic Sans MS" panose="030F0702030302020204" pitchFamily="66"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7897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3485232" y="20099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grpSp>
        <p:nvGrpSpPr>
          <p:cNvPr id="18" name="Group 17"/>
          <p:cNvGrpSpPr/>
          <p:nvPr/>
        </p:nvGrpSpPr>
        <p:grpSpPr>
          <a:xfrm>
            <a:off x="104932" y="188640"/>
            <a:ext cx="9144000" cy="6109647"/>
            <a:chOff x="104932" y="188640"/>
            <a:chExt cx="9144000" cy="6109647"/>
          </a:xfrm>
        </p:grpSpPr>
        <p:sp>
          <p:nvSpPr>
            <p:cNvPr id="2" name="Rectangle 1"/>
            <p:cNvSpPr/>
            <p:nvPr/>
          </p:nvSpPr>
          <p:spPr>
            <a:xfrm>
              <a:off x="106861" y="188640"/>
              <a:ext cx="9036496" cy="707694"/>
            </a:xfrm>
            <a:prstGeom prst="rect">
              <a:avLst/>
            </a:prstGeom>
          </p:spPr>
          <p:txBody>
            <a:bodyPr wrap="square">
              <a:spAutoFit/>
            </a:bodyPr>
            <a:lstStyle/>
            <a:p>
              <a:pPr lvl="1" algn="ctr">
                <a:lnSpc>
                  <a:spcPct val="115000"/>
                </a:lnSpc>
              </a:pPr>
              <a:r>
                <a:rPr lang="ro-RO" b="1" dirty="0">
                  <a:latin typeface="Comic Sans MS" panose="030F0702030302020204" pitchFamily="66" charset="0"/>
                  <a:ea typeface="Calibri" panose="020F0502020204030204" pitchFamily="34" charset="0"/>
                  <a:cs typeface="Arial" panose="020B0604020202020204" pitchFamily="34" charset="0"/>
                </a:rPr>
                <a:t>Obținerea de materiale pe bază de </a:t>
              </a:r>
              <a:r>
                <a:rPr lang="ro-RO" b="1" dirty="0" smtClean="0">
                  <a:latin typeface="Comic Sans MS" panose="030F0702030302020204" pitchFamily="66" charset="0"/>
                  <a:ea typeface="Calibri" panose="020F0502020204030204" pitchFamily="34" charset="0"/>
                  <a:cs typeface="Arial" panose="020B0604020202020204" pitchFamily="34" charset="0"/>
                </a:rPr>
                <a:t>ZnO</a:t>
              </a:r>
              <a:r>
                <a:rPr lang="ro-RO" b="1" dirty="0">
                  <a:latin typeface="Comic Sans MS" panose="030F0702030302020204" pitchFamily="66" charset="0"/>
                  <a:ea typeface="Calibri" panose="020F0502020204030204" pitchFamily="34" charset="0"/>
                  <a:cs typeface="Arial" panose="020B0604020202020204" pitchFamily="34" charset="0"/>
                </a:rPr>
                <a:t>cu activita</a:t>
              </a:r>
              <a:r>
                <a:rPr lang="en-GB" b="1" dirty="0">
                  <a:latin typeface="Comic Sans MS" panose="030F0702030302020204" pitchFamily="66" charset="0"/>
                  <a:ea typeface="Calibri" panose="020F0502020204030204" pitchFamily="34" charset="0"/>
                  <a:cs typeface="Arial" panose="020B0604020202020204" pitchFamily="34" charset="0"/>
                </a:rPr>
                <a:t>t</a:t>
              </a:r>
              <a:r>
                <a:rPr lang="ro-RO" b="1" dirty="0">
                  <a:latin typeface="Comic Sans MS" panose="030F0702030302020204" pitchFamily="66" charset="0"/>
                  <a:ea typeface="Calibri" panose="020F0502020204030204" pitchFamily="34" charset="0"/>
                  <a:cs typeface="Arial" panose="020B0604020202020204" pitchFamily="34" charset="0"/>
                </a:rPr>
                <a:t>e antimicrobiana crescuta si citotoxicitate </a:t>
              </a:r>
              <a:r>
                <a:rPr lang="ro-RO" b="1" dirty="0" smtClean="0">
                  <a:latin typeface="Comic Sans MS" panose="030F0702030302020204" pitchFamily="66" charset="0"/>
                  <a:ea typeface="Calibri" panose="020F0502020204030204" pitchFamily="34" charset="0"/>
                  <a:cs typeface="Arial" panose="020B0604020202020204" pitchFamily="34" charset="0"/>
                </a:rPr>
                <a:t>redusa</a:t>
              </a:r>
              <a:r>
                <a:rPr lang="en-GB" b="1" dirty="0" smtClean="0">
                  <a:latin typeface="Comic Sans MS" panose="030F0702030302020204" pitchFamily="66" charset="0"/>
                  <a:ea typeface="Calibri" panose="020F0502020204030204" pitchFamily="34" charset="0"/>
                  <a:cs typeface="Arial" panose="020B0604020202020204" pitchFamily="34" charset="0"/>
                </a:rPr>
                <a:t> </a:t>
              </a:r>
              <a:r>
                <a:rPr lang="ro-RO" b="1" dirty="0" smtClean="0">
                  <a:latin typeface="Comic Sans MS" panose="030F0702030302020204" pitchFamily="66" charset="0"/>
                  <a:ea typeface="Calibri" panose="020F0502020204030204" pitchFamily="34" charset="0"/>
                  <a:cs typeface="Arial" panose="020B0604020202020204" pitchFamily="34" charset="0"/>
                </a:rPr>
                <a:t>prin </a:t>
              </a:r>
              <a:r>
                <a:rPr lang="ro-RO" b="1" dirty="0">
                  <a:latin typeface="Comic Sans MS" panose="030F0702030302020204" pitchFamily="66" charset="0"/>
                  <a:ea typeface="Calibri" panose="020F0502020204030204" pitchFamily="34" charset="0"/>
                  <a:cs typeface="Arial" panose="020B0604020202020204" pitchFamily="34" charset="0"/>
                </a:rPr>
                <a:t>precipitare în condiţii </a:t>
              </a:r>
              <a:r>
                <a:rPr lang="ro-RO" b="1" dirty="0" smtClean="0">
                  <a:latin typeface="Comic Sans MS" panose="030F0702030302020204" pitchFamily="66" charset="0"/>
                  <a:ea typeface="Calibri" panose="020F0502020204030204" pitchFamily="34" charset="0"/>
                  <a:cs typeface="Arial" panose="020B0604020202020204" pitchFamily="34" charset="0"/>
                </a:rPr>
                <a:t>hidrotermale</a:t>
              </a:r>
              <a:endParaRPr lang="ro-RO" dirty="0">
                <a:latin typeface="Comic Sans MS" panose="030F0702030302020204" pitchFamily="66" charset="0"/>
                <a:ea typeface="Calibri" panose="020F0502020204030204" pitchFamily="34" charset="0"/>
                <a:cs typeface="Arial" panose="020B0604020202020204" pitchFamily="34" charset="0"/>
              </a:endParaRPr>
            </a:p>
          </p:txBody>
        </p:sp>
        <p:sp>
          <p:nvSpPr>
            <p:cNvPr id="3" name="TextBox 2"/>
            <p:cNvSpPr txBox="1"/>
            <p:nvPr/>
          </p:nvSpPr>
          <p:spPr>
            <a:xfrm>
              <a:off x="395536" y="1196752"/>
              <a:ext cx="3645550" cy="338554"/>
            </a:xfrm>
            <a:prstGeom prst="rect">
              <a:avLst/>
            </a:prstGeom>
            <a:noFill/>
          </p:spPr>
          <p:txBody>
            <a:bodyPr wrap="none" rtlCol="0">
              <a:spAutoFit/>
            </a:bodyPr>
            <a:lstStyle/>
            <a:p>
              <a:r>
                <a:rPr lang="en-GB" sz="1600" b="1" dirty="0" smtClean="0">
                  <a:latin typeface="Comic Sans MS" panose="030F0702030302020204" pitchFamily="66" charset="0"/>
                </a:rPr>
                <a:t>A. In prezenta m</a:t>
              </a:r>
              <a:r>
                <a:rPr lang="ro-RO" sz="1600" b="1" dirty="0" smtClean="0">
                  <a:latin typeface="Comic Sans MS" panose="030F0702030302020204" pitchFamily="66" charset="0"/>
                </a:rPr>
                <a:t>etilceluloz</a:t>
              </a:r>
              <a:r>
                <a:rPr lang="en-GB" sz="1600" b="1" dirty="0" err="1" smtClean="0">
                  <a:latin typeface="Comic Sans MS" panose="030F0702030302020204" pitchFamily="66" charset="0"/>
                </a:rPr>
                <a:t>ei</a:t>
              </a:r>
              <a:r>
                <a:rPr lang="ro-RO" sz="1600" b="1" dirty="0" smtClean="0">
                  <a:latin typeface="Comic Sans MS" panose="030F0702030302020204" pitchFamily="66" charset="0"/>
                </a:rPr>
                <a:t> </a:t>
              </a:r>
              <a:r>
                <a:rPr lang="ro-RO" sz="1600" b="1" dirty="0">
                  <a:latin typeface="Comic Sans MS" panose="030F0702030302020204" pitchFamily="66" charset="0"/>
                </a:rPr>
                <a:t>(MC</a:t>
              </a:r>
              <a:r>
                <a:rPr lang="ro-RO" sz="1600" b="1" dirty="0" smtClean="0">
                  <a:latin typeface="Comic Sans MS" panose="030F0702030302020204" pitchFamily="66" charset="0"/>
                </a:rPr>
                <a:t>)</a:t>
              </a:r>
              <a:endParaRPr lang="ro-RO" sz="1600" b="1" dirty="0">
                <a:latin typeface="Comic Sans MS" panose="030F0702030302020204" pitchFamily="66" charset="0"/>
              </a:endParaRPr>
            </a:p>
          </p:txBody>
        </p:sp>
        <p:sp>
          <p:nvSpPr>
            <p:cNvPr id="7" name="Rectangle 5"/>
            <p:cNvSpPr>
              <a:spLocks noChangeArrowheads="1"/>
            </p:cNvSpPr>
            <p:nvPr/>
          </p:nvSpPr>
          <p:spPr bwMode="auto">
            <a:xfrm>
              <a:off x="104932" y="18145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grpSp>
          <p:nvGrpSpPr>
            <p:cNvPr id="12" name="Group 11"/>
            <p:cNvGrpSpPr/>
            <p:nvPr/>
          </p:nvGrpSpPr>
          <p:grpSpPr>
            <a:xfrm>
              <a:off x="539552" y="1323416"/>
              <a:ext cx="6555300" cy="2186558"/>
              <a:chOff x="104932" y="1838696"/>
              <a:chExt cx="5773687" cy="1662312"/>
            </a:xfrm>
          </p:grpSpPr>
          <p:graphicFrame>
            <p:nvGraphicFramePr>
              <p:cNvPr id="8" name="Object 7"/>
              <p:cNvGraphicFramePr>
                <a:graphicFrameLocks noChangeAspect="1"/>
              </p:cNvGraphicFramePr>
              <p:nvPr>
                <p:extLst>
                  <p:ext uri="{D42A27DB-BD31-4B8C-83A1-F6EECF244321}">
                    <p14:modId xmlns:p14="http://schemas.microsoft.com/office/powerpoint/2010/main" val="141021185"/>
                  </p:ext>
                </p:extLst>
              </p:nvPr>
            </p:nvGraphicFramePr>
            <p:xfrm>
              <a:off x="104932" y="1853183"/>
              <a:ext cx="2381250" cy="1647825"/>
            </p:xfrm>
            <a:graphic>
              <a:graphicData uri="http://schemas.openxmlformats.org/presentationml/2006/ole">
                <mc:AlternateContent xmlns:mc="http://schemas.openxmlformats.org/markup-compatibility/2006">
                  <mc:Choice xmlns:v="urn:schemas-microsoft-com:vml" Requires="v">
                    <p:oleObj spid="_x0000_s4153" name="Graph" r:id="rId3" imgW="4184294" imgH="2933395" progId="Origin50.Graph">
                      <p:embed/>
                    </p:oleObj>
                  </mc:Choice>
                  <mc:Fallback>
                    <p:oleObj name="Graph" r:id="rId3" imgW="4184294" imgH="2933395"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32" y="1853183"/>
                            <a:ext cx="2381250" cy="164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0886" y="1838696"/>
                <a:ext cx="1800200" cy="1625553"/>
              </a:xfrm>
              <a:prstGeom prst="rect">
                <a:avLst/>
              </a:prstGeom>
              <a:noFill/>
              <a:ln>
                <a:noFill/>
              </a:ln>
            </p:spPr>
          </p:pic>
          <p:graphicFrame>
            <p:nvGraphicFramePr>
              <p:cNvPr id="11" name="Object 10"/>
              <p:cNvGraphicFramePr>
                <a:graphicFrameLocks noChangeAspect="1"/>
              </p:cNvGraphicFramePr>
              <p:nvPr>
                <p:extLst>
                  <p:ext uri="{D42A27DB-BD31-4B8C-83A1-F6EECF244321}">
                    <p14:modId xmlns:p14="http://schemas.microsoft.com/office/powerpoint/2010/main" val="4224603220"/>
                  </p:ext>
                </p:extLst>
              </p:nvPr>
            </p:nvGraphicFramePr>
            <p:xfrm>
              <a:off x="3600399" y="1848575"/>
              <a:ext cx="2278220" cy="1579871"/>
            </p:xfrm>
            <a:graphic>
              <a:graphicData uri="http://schemas.openxmlformats.org/presentationml/2006/ole">
                <mc:AlternateContent xmlns:mc="http://schemas.openxmlformats.org/markup-compatibility/2006">
                  <mc:Choice xmlns:v="urn:schemas-microsoft-com:vml" Requires="v">
                    <p:oleObj spid="_x0000_s4154" name="Graph" r:id="rId6" imgW="4184294" imgH="2933395" progId="Origin50.Graph">
                      <p:embed/>
                    </p:oleObj>
                  </mc:Choice>
                  <mc:Fallback>
                    <p:oleObj name="Graph" r:id="rId6" imgW="4184294" imgH="2933395" progId="Origin50.Graph">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399" y="1848575"/>
                            <a:ext cx="2278220" cy="1579871"/>
                          </a:xfrm>
                          <a:prstGeom prst="rect">
                            <a:avLst/>
                          </a:prstGeom>
                          <a:noFill/>
                        </p:spPr>
                      </p:pic>
                    </p:oleObj>
                  </mc:Fallback>
                </mc:AlternateContent>
              </a:graphicData>
            </a:graphic>
          </p:graphicFrame>
        </p:grpSp>
        <p:sp>
          <p:nvSpPr>
            <p:cNvPr id="13" name="TextBox 12"/>
            <p:cNvSpPr txBox="1"/>
            <p:nvPr/>
          </p:nvSpPr>
          <p:spPr>
            <a:xfrm>
              <a:off x="835810" y="3526496"/>
              <a:ext cx="7344816" cy="461665"/>
            </a:xfrm>
            <a:prstGeom prst="rect">
              <a:avLst/>
            </a:prstGeom>
            <a:noFill/>
          </p:spPr>
          <p:txBody>
            <a:bodyPr wrap="square" rtlCol="0">
              <a:spAutoFit/>
            </a:bodyPr>
            <a:lstStyle/>
            <a:p>
              <a:r>
                <a:rPr lang="ro-RO" sz="1200" b="1" dirty="0">
                  <a:latin typeface="Comic Sans MS" panose="030F0702030302020204" pitchFamily="66" charset="0"/>
                </a:rPr>
                <a:t>Difractograma de raze X a materialului de ZnO; </a:t>
              </a:r>
              <a:r>
                <a:rPr lang="ro-RO" sz="1200" b="1" dirty="0" smtClean="0">
                  <a:latin typeface="Comic Sans MS" panose="030F0702030302020204" pitchFamily="66" charset="0"/>
                </a:rPr>
                <a:t>spectrul </a:t>
              </a:r>
              <a:r>
                <a:rPr lang="ro-RO" sz="1200" b="1" dirty="0">
                  <a:latin typeface="Comic Sans MS" panose="030F0702030302020204" pitchFamily="66" charset="0"/>
                </a:rPr>
                <a:t>FTIR al metilcelulozei </a:t>
              </a:r>
              <a:r>
                <a:rPr lang="ro-RO" sz="1200" b="1" dirty="0" smtClean="0">
                  <a:latin typeface="Comic Sans MS" panose="030F0702030302020204" pitchFamily="66" charset="0"/>
                </a:rPr>
                <a:t>şi </a:t>
              </a:r>
              <a:r>
                <a:rPr lang="ro-RO" sz="1200" b="1" dirty="0">
                  <a:latin typeface="Comic Sans MS" panose="030F0702030302020204" pitchFamily="66" charset="0"/>
                </a:rPr>
                <a:t>materialului de ZnO </a:t>
              </a:r>
              <a:r>
                <a:rPr lang="ro-RO" sz="1200" b="1" dirty="0" smtClean="0">
                  <a:latin typeface="Comic Sans MS" panose="030F0702030302020204" pitchFamily="66" charset="0"/>
                </a:rPr>
                <a:t>; spectrul </a:t>
              </a:r>
              <a:r>
                <a:rPr lang="ro-RO" sz="1200" b="1" dirty="0">
                  <a:latin typeface="Comic Sans MS" panose="030F0702030302020204" pitchFamily="66" charset="0"/>
                </a:rPr>
                <a:t>de fotoluminescență la temperatura camerei a materialului pe bază de ZnO</a:t>
              </a:r>
            </a:p>
          </p:txBody>
        </p:sp>
        <p:grpSp>
          <p:nvGrpSpPr>
            <p:cNvPr id="16" name="Group 15"/>
            <p:cNvGrpSpPr/>
            <p:nvPr/>
          </p:nvGrpSpPr>
          <p:grpSpPr>
            <a:xfrm>
              <a:off x="2555776" y="4130324"/>
              <a:ext cx="3462020" cy="1601405"/>
              <a:chOff x="1754222" y="4229230"/>
              <a:chExt cx="3462020" cy="1601405"/>
            </a:xfrm>
          </p:grpSpPr>
          <p:pic>
            <p:nvPicPr>
              <p:cNvPr id="20" name="Picture 19" descr="C:\Users\Oana Carp\Documents\OANA\Alina Stan\DATE EXPERIMENTALE\Metilceluloza\SEM 1+_2+_3+_4+\C4+_ Zn_MC_TEA_UREE_1_2_4_5\pulbere Zn_1_2_4_5_11.t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4222" y="4229230"/>
                <a:ext cx="1731010" cy="1594485"/>
              </a:xfrm>
              <a:prstGeom prst="rect">
                <a:avLst/>
              </a:prstGeom>
              <a:noFill/>
              <a:ln>
                <a:noFill/>
              </a:ln>
            </p:spPr>
          </p:pic>
          <p:pic>
            <p:nvPicPr>
              <p:cNvPr id="21" name="Picture 20" descr="C:\Users\Oana Carp\Documents\OANA\Alina Stan\DATE EXPERIMENTALE\Metilceluloza\SEM 1+_2+_3+_4+\C4+_ Zn_MC_TEA_UREE_1_2_4_5\pulbere Zn_1_2_4_5_15.tif"/>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85232" y="4236150"/>
                <a:ext cx="1731010" cy="1594485"/>
              </a:xfrm>
              <a:prstGeom prst="rect">
                <a:avLst/>
              </a:prstGeom>
              <a:noFill/>
              <a:ln>
                <a:noFill/>
              </a:ln>
            </p:spPr>
          </p:pic>
        </p:grpSp>
        <p:sp>
          <p:nvSpPr>
            <p:cNvPr id="17" name="Rectangle 16"/>
            <p:cNvSpPr/>
            <p:nvPr/>
          </p:nvSpPr>
          <p:spPr>
            <a:xfrm>
              <a:off x="2792910" y="6021288"/>
              <a:ext cx="2555508" cy="276999"/>
            </a:xfrm>
            <a:prstGeom prst="rect">
              <a:avLst/>
            </a:prstGeom>
          </p:spPr>
          <p:txBody>
            <a:bodyPr wrap="none">
              <a:spAutoFit/>
            </a:bodyPr>
            <a:lstStyle/>
            <a:p>
              <a:r>
                <a:rPr lang="ro-RO" sz="1200" b="1" dirty="0">
                  <a:latin typeface="Comic Sans MS" panose="030F0702030302020204" pitchFamily="66" charset="0"/>
                  <a:ea typeface="Calibri" panose="020F0502020204030204" pitchFamily="34" charset="0"/>
                </a:rPr>
                <a:t>Imagini SEM ale probei de ZnO</a:t>
              </a:r>
              <a:endParaRPr lang="ro-RO" sz="1200" b="1" dirty="0">
                <a:latin typeface="Comic Sans MS" panose="030F0702030302020204" pitchFamily="66" charset="0"/>
              </a:endParaRPr>
            </a:p>
          </p:txBody>
        </p:sp>
      </p:grpSp>
      <p:pic>
        <p:nvPicPr>
          <p:cNvPr id="409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38125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716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895475"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6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0866989"/>
              </p:ext>
            </p:extLst>
          </p:nvPr>
        </p:nvGraphicFramePr>
        <p:xfrm>
          <a:off x="594995" y="2492897"/>
          <a:ext cx="7954010" cy="1973408"/>
        </p:xfrm>
        <a:graphic>
          <a:graphicData uri="http://schemas.openxmlformats.org/drawingml/2006/table">
            <a:tbl>
              <a:tblPr firstRow="1" firstCol="1" bandRow="1">
                <a:tableStyleId>{5C22544A-7EE6-4342-B048-85BDC9FD1C3A}</a:tableStyleId>
              </a:tblPr>
              <a:tblGrid>
                <a:gridCol w="782320"/>
                <a:gridCol w="636905"/>
                <a:gridCol w="847725"/>
                <a:gridCol w="847725"/>
                <a:gridCol w="1057275"/>
                <a:gridCol w="1057275"/>
                <a:gridCol w="923925"/>
                <a:gridCol w="900430"/>
                <a:gridCol w="900430"/>
              </a:tblGrid>
              <a:tr h="746588">
                <a:tc rowSpan="2">
                  <a:txBody>
                    <a:bodyPr/>
                    <a:lstStyle/>
                    <a:p>
                      <a:pPr algn="ctr">
                        <a:lnSpc>
                          <a:spcPct val="115000"/>
                        </a:lnSpc>
                        <a:spcAft>
                          <a:spcPts val="0"/>
                        </a:spcAft>
                      </a:pPr>
                      <a:r>
                        <a:rPr lang="ro-RO" sz="1000" dirty="0">
                          <a:effectLst/>
                        </a:rPr>
                        <a:t>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4">
                  <a:txBody>
                    <a:bodyPr/>
                    <a:lstStyle/>
                    <a:p>
                      <a:pPr algn="ctr">
                        <a:lnSpc>
                          <a:spcPct val="115000"/>
                        </a:lnSpc>
                        <a:spcAft>
                          <a:spcPts val="0"/>
                        </a:spcAft>
                      </a:pPr>
                      <a:r>
                        <a:rPr lang="ro-RO" sz="1000" dirty="0">
                          <a:effectLst/>
                        </a:rPr>
                        <a:t>Tulpini Gram-pozitive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c gridSpan="4">
                  <a:txBody>
                    <a:bodyPr/>
                    <a:lstStyle/>
                    <a:p>
                      <a:pPr algn="ctr">
                        <a:lnSpc>
                          <a:spcPct val="115000"/>
                        </a:lnSpc>
                        <a:spcAft>
                          <a:spcPts val="0"/>
                        </a:spcAft>
                      </a:pPr>
                      <a:r>
                        <a:rPr lang="ro-RO" sz="1000">
                          <a:effectLst/>
                        </a:rPr>
                        <a:t>Tulpini Gram-negative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r>
              <a:tr h="0">
                <a:tc vMerge="1">
                  <a:txBody>
                    <a:bodyPr/>
                    <a:lstStyle/>
                    <a:p>
                      <a:endParaRPr lang="ro-RO"/>
                    </a:p>
                  </a:txBody>
                  <a:tcPr/>
                </a:tc>
                <a:tc>
                  <a:txBody>
                    <a:bodyPr/>
                    <a:lstStyle/>
                    <a:p>
                      <a:pPr algn="ctr">
                        <a:lnSpc>
                          <a:spcPct val="115000"/>
                        </a:lnSpc>
                        <a:spcAft>
                          <a:spcPts val="0"/>
                        </a:spcAft>
                      </a:pPr>
                      <a:r>
                        <a:rPr lang="ro-RO" sz="1000">
                          <a:effectLst/>
                        </a:rPr>
                        <a:t>S. aureusATCC 6538</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MRSA</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B. subtilisATCC</a:t>
                      </a:r>
                      <a:endParaRPr lang="ro-RO" sz="1100">
                        <a:effectLst/>
                      </a:endParaRPr>
                    </a:p>
                    <a:p>
                      <a:pPr algn="ctr">
                        <a:lnSpc>
                          <a:spcPct val="115000"/>
                        </a:lnSpc>
                        <a:spcAft>
                          <a:spcPts val="0"/>
                        </a:spcAft>
                      </a:pPr>
                      <a:r>
                        <a:rPr lang="ro-RO" sz="1000">
                          <a:effectLst/>
                        </a:rPr>
                        <a:t>12488</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B. subtilis6683</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P. aeruginosaATCC 27853</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P. aeruginosa719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E. coliO26</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K. pneumoniae11</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15000"/>
                        </a:lnSpc>
                        <a:spcAft>
                          <a:spcPts val="0"/>
                        </a:spcAft>
                      </a:pPr>
                      <a:r>
                        <a:rPr lang="ro-RO" sz="1000">
                          <a:effectLst/>
                        </a:rPr>
                        <a:t>CMI</a:t>
                      </a:r>
                      <a:endParaRPr lang="ro-RO" sz="1100">
                        <a:effectLst/>
                      </a:endParaRPr>
                    </a:p>
                    <a:p>
                      <a:pPr algn="ctr">
                        <a:lnSpc>
                          <a:spcPct val="115000"/>
                        </a:lnSpc>
                        <a:spcAft>
                          <a:spcPts val="0"/>
                        </a:spcAft>
                      </a:pPr>
                      <a:r>
                        <a:rPr lang="ro-RO" sz="1000">
                          <a:effectLst/>
                        </a:rPr>
                        <a:t>(µg mL</a:t>
                      </a:r>
                      <a:r>
                        <a:rPr lang="ro-RO" sz="1000" baseline="30000">
                          <a:effectLst/>
                        </a:rPr>
                        <a:t>-1</a:t>
                      </a:r>
                      <a:r>
                        <a:rPr lang="ro-RO" sz="1000">
                          <a:effectLst/>
                        </a:rPr>
                        <a:t>)</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31.25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7.81</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&gt;500</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62.5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62.5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125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0.97</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62.5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15000"/>
                        </a:lnSpc>
                        <a:spcAft>
                          <a:spcPts val="0"/>
                        </a:spcAft>
                      </a:pPr>
                      <a:r>
                        <a:rPr lang="ro-RO" sz="1000">
                          <a:effectLst/>
                        </a:rPr>
                        <a:t>CMEB</a:t>
                      </a:r>
                      <a:endParaRPr lang="ro-RO" sz="1100">
                        <a:effectLst/>
                      </a:endParaRPr>
                    </a:p>
                    <a:p>
                      <a:pPr algn="ctr">
                        <a:lnSpc>
                          <a:spcPct val="115000"/>
                        </a:lnSpc>
                        <a:spcAft>
                          <a:spcPts val="0"/>
                        </a:spcAft>
                      </a:pPr>
                      <a:r>
                        <a:rPr lang="ro-RO" sz="1000">
                          <a:effectLst/>
                        </a:rPr>
                        <a:t>(µg mL</a:t>
                      </a:r>
                      <a:r>
                        <a:rPr lang="ro-RO" sz="1000" baseline="30000">
                          <a:effectLst/>
                        </a:rPr>
                        <a:t>-1</a:t>
                      </a:r>
                      <a:r>
                        <a:rPr lang="ro-RO" sz="1000">
                          <a:effectLst/>
                        </a:rPr>
                        <a:t>)</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62.5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15.62</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125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125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3.9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31.25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a:effectLst/>
                        </a:rPr>
                        <a:t>&gt;500</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0"/>
                        </a:spcAft>
                      </a:pPr>
                      <a:r>
                        <a:rPr lang="ro-RO" sz="1000" dirty="0">
                          <a:effectLst/>
                        </a:rPr>
                        <a:t>15.62</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 name="Rectangle 2"/>
          <p:cNvSpPr/>
          <p:nvPr/>
        </p:nvSpPr>
        <p:spPr>
          <a:xfrm>
            <a:off x="755576" y="1772816"/>
            <a:ext cx="8081460" cy="461665"/>
          </a:xfrm>
          <a:prstGeom prst="rect">
            <a:avLst/>
          </a:prstGeom>
        </p:spPr>
        <p:txBody>
          <a:bodyPr wrap="square">
            <a:spAutoFit/>
          </a:bodyPr>
          <a:lstStyle/>
          <a:p>
            <a:pPr algn="ctr"/>
            <a:r>
              <a:rPr lang="ro-RO" sz="1200" b="1" dirty="0">
                <a:latin typeface="Comic Sans MS" panose="030F0702030302020204" pitchFamily="66" charset="0"/>
                <a:ea typeface="Calibri" panose="020F0502020204030204" pitchFamily="34" charset="0"/>
              </a:rPr>
              <a:t>Valorile </a:t>
            </a:r>
            <a:r>
              <a:rPr lang="ro-RO" sz="1200" b="1" dirty="0">
                <a:latin typeface="Comic Sans MS" panose="030F0702030302020204" pitchFamily="66" charset="0"/>
                <a:ea typeface="AdvGulliv-R"/>
              </a:rPr>
              <a:t>CMI and CMEB (µg mL</a:t>
            </a:r>
            <a:r>
              <a:rPr lang="ro-RO" sz="1200" b="1" baseline="30000" dirty="0">
                <a:latin typeface="Comic Sans MS" panose="030F0702030302020204" pitchFamily="66" charset="0"/>
                <a:ea typeface="AdvGulliv-R"/>
              </a:rPr>
              <a:t>-1</a:t>
            </a:r>
            <a:r>
              <a:rPr lang="ro-RO" sz="1200" b="1" dirty="0">
                <a:latin typeface="Comic Sans MS" panose="030F0702030302020204" pitchFamily="66" charset="0"/>
                <a:ea typeface="AdvGulliv-R"/>
              </a:rPr>
              <a:t>) pe tulpinile de referință și clinice Gram-pozitive și negative în fază de creștere planctonică și aderate sub formă de biofilm ale compusului obținut utilizând MC și uree</a:t>
            </a:r>
            <a:endParaRPr lang="ro-RO" sz="1200" b="1" dirty="0">
              <a:latin typeface="Comic Sans MS" panose="030F0702030302020204" pitchFamily="66" charset="0"/>
            </a:endParaRPr>
          </a:p>
        </p:txBody>
      </p:sp>
    </p:spTree>
    <p:extLst>
      <p:ext uri="{BB962C8B-B14F-4D97-AF65-F5344CB8AC3E}">
        <p14:creationId xmlns:p14="http://schemas.microsoft.com/office/powerpoint/2010/main" val="107691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4971" y="260648"/>
            <a:ext cx="8928992" cy="4106696"/>
            <a:chOff x="204971" y="260648"/>
            <a:chExt cx="8928992" cy="4106696"/>
          </a:xfrm>
        </p:grpSpPr>
        <p:sp>
          <p:nvSpPr>
            <p:cNvPr id="2" name="TextBox 1"/>
            <p:cNvSpPr txBox="1"/>
            <p:nvPr/>
          </p:nvSpPr>
          <p:spPr>
            <a:xfrm>
              <a:off x="755576" y="260648"/>
              <a:ext cx="3672800" cy="369332"/>
            </a:xfrm>
            <a:prstGeom prst="rect">
              <a:avLst/>
            </a:prstGeom>
            <a:noFill/>
          </p:spPr>
          <p:txBody>
            <a:bodyPr wrap="none" rtlCol="0">
              <a:spAutoFit/>
            </a:bodyPr>
            <a:lstStyle/>
            <a:p>
              <a:r>
                <a:rPr lang="en-GB" b="1" dirty="0" smtClean="0">
                  <a:latin typeface="Comic Sans MS" panose="030F0702030302020204" pitchFamily="66" charset="0"/>
                </a:rPr>
                <a:t>B. In prezenta </a:t>
              </a:r>
              <a:r>
                <a:rPr lang="en-GB" b="1" dirty="0" err="1" smtClean="0">
                  <a:latin typeface="Comic Sans MS" panose="030F0702030302020204" pitchFamily="66" charset="0"/>
                </a:rPr>
                <a:t>alginatului</a:t>
              </a:r>
              <a:r>
                <a:rPr lang="en-GB" b="1" dirty="0" smtClean="0">
                  <a:latin typeface="Comic Sans MS" panose="030F0702030302020204" pitchFamily="66" charset="0"/>
                </a:rPr>
                <a:t> (</a:t>
              </a:r>
              <a:r>
                <a:rPr lang="en-GB" b="1" dirty="0" err="1" smtClean="0">
                  <a:latin typeface="Comic Sans MS" panose="030F0702030302020204" pitchFamily="66" charset="0"/>
                </a:rPr>
                <a:t>Alg</a:t>
              </a:r>
              <a:r>
                <a:rPr lang="en-GB" b="1" dirty="0" smtClean="0">
                  <a:latin typeface="Comic Sans MS" panose="030F0702030302020204" pitchFamily="66" charset="0"/>
                </a:rPr>
                <a:t>)</a:t>
              </a:r>
              <a:endParaRPr lang="ro-RO" b="1" dirty="0">
                <a:latin typeface="Comic Sans MS" panose="030F0702030302020204" pitchFamily="66" charset="0"/>
              </a:endParaRPr>
            </a:p>
          </p:txBody>
        </p:sp>
        <p:grpSp>
          <p:nvGrpSpPr>
            <p:cNvPr id="8" name="Group 7"/>
            <p:cNvGrpSpPr/>
            <p:nvPr/>
          </p:nvGrpSpPr>
          <p:grpSpPr>
            <a:xfrm>
              <a:off x="204971" y="1340768"/>
              <a:ext cx="8928992" cy="2160240"/>
              <a:chOff x="539552" y="1480972"/>
              <a:chExt cx="5757750" cy="1058547"/>
            </a:xfrm>
          </p:grpSpPr>
          <p:pic>
            <p:nvPicPr>
              <p:cNvPr id="3" name="Picture 2" descr="C:\Users\Oana Carp\Documents\OANA\Paula\Hidrotermal\TEM_SEM\SEM\ZnO19\ZnO_19_100\ZnO-19_100_15\ZnO19 _100_15 _9.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1137285" cy="1050925"/>
              </a:xfrm>
              <a:prstGeom prst="rect">
                <a:avLst/>
              </a:prstGeom>
              <a:noFill/>
              <a:ln>
                <a:noFill/>
              </a:ln>
            </p:spPr>
          </p:pic>
          <p:pic>
            <p:nvPicPr>
              <p:cNvPr id="4" name="Picture 3" descr="C:\Users\Oana Carp\Documents\OANA\Paula\Hidrotermal\SEM\ZnO-19_100_30 min\ZnO 19 _100_30min _8.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5019" y="1484784"/>
                <a:ext cx="1141095" cy="1054735"/>
              </a:xfrm>
              <a:prstGeom prst="rect">
                <a:avLst/>
              </a:prstGeom>
              <a:noFill/>
              <a:ln>
                <a:noFill/>
              </a:ln>
            </p:spPr>
          </p:pic>
          <p:pic>
            <p:nvPicPr>
              <p:cNvPr id="5" name="Picture 4" descr="C:\Users\Oana Carp\Documents\OANA\Paula\Hidrotermal\TEM_SEM\SEM\7.06.2017\ZnO-19_100_1 h\ZnO19 _1h _100_8.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4296" y="1484783"/>
                <a:ext cx="1144270" cy="1050925"/>
              </a:xfrm>
              <a:prstGeom prst="rect">
                <a:avLst/>
              </a:prstGeom>
              <a:noFill/>
              <a:ln>
                <a:noFill/>
              </a:ln>
            </p:spPr>
          </p:pic>
          <p:pic>
            <p:nvPicPr>
              <p:cNvPr id="6" name="Picture 5" descr="C:\Users\Oana Carp\Documents\OANA\Paula\Hidrotermal\SEM\ZnO_19\ZnO _ 19_10.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930" y="1480973"/>
                <a:ext cx="1141095" cy="1054735"/>
              </a:xfrm>
              <a:prstGeom prst="rect">
                <a:avLst/>
              </a:prstGeom>
              <a:noFill/>
              <a:ln>
                <a:noFill/>
              </a:ln>
            </p:spPr>
          </p:pic>
          <p:pic>
            <p:nvPicPr>
              <p:cNvPr id="7" name="Picture 6" descr="C:\Users\Oana Carp\Documents\OANA\Paula\Hidrotermal\SEM\ZnO-19_100_120 h\ZnO 19 _100_120h _13.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6207" y="1480972"/>
                <a:ext cx="1141095" cy="1054735"/>
              </a:xfrm>
              <a:prstGeom prst="rect">
                <a:avLst/>
              </a:prstGeom>
              <a:noFill/>
              <a:ln>
                <a:noFill/>
              </a:ln>
            </p:spPr>
          </p:pic>
        </p:grpSp>
        <p:sp>
          <p:nvSpPr>
            <p:cNvPr id="9" name="Rectangle 8"/>
            <p:cNvSpPr/>
            <p:nvPr/>
          </p:nvSpPr>
          <p:spPr>
            <a:xfrm>
              <a:off x="204971" y="4077072"/>
              <a:ext cx="8928991" cy="290272"/>
            </a:xfrm>
            <a:prstGeom prst="rect">
              <a:avLst/>
            </a:prstGeom>
          </p:spPr>
          <p:txBody>
            <a:bodyPr wrap="square">
              <a:spAutoFit/>
            </a:bodyPr>
            <a:lstStyle/>
            <a:p>
              <a:pPr algn="ctr">
                <a:lnSpc>
                  <a:spcPct val="115000"/>
                </a:lnSpc>
                <a:spcAft>
                  <a:spcPts val="0"/>
                </a:spcAft>
              </a:pPr>
              <a:r>
                <a:rPr lang="ro-RO" sz="1200" b="1" dirty="0">
                  <a:latin typeface="Comic Sans MS" panose="030F0702030302020204" pitchFamily="66" charset="0"/>
                  <a:ea typeface="Calibri" panose="020F0502020204030204" pitchFamily="34" charset="0"/>
                  <a:cs typeface="Arial" panose="020B0604020202020204" pitchFamily="34" charset="0"/>
                </a:rPr>
                <a:t>Imagini SEM ale probei Zn3 obtinute la </a:t>
              </a:r>
              <a:r>
                <a:rPr lang="ro-RO" sz="1200" b="1" dirty="0" smtClean="0">
                  <a:latin typeface="Comic Sans MS" panose="030F0702030302020204" pitchFamily="66" charset="0"/>
                  <a:ea typeface="Calibri" panose="020F0502020204030204" pitchFamily="34" charset="0"/>
                  <a:cs typeface="Arial" panose="020B0604020202020204" pitchFamily="34" charset="0"/>
                </a:rPr>
                <a:t>100</a:t>
              </a:r>
              <a:r>
                <a:rPr lang="ro-RO" sz="1200" b="1" baseline="30000" dirty="0" smtClean="0">
                  <a:latin typeface="Comic Sans MS" panose="030F0702030302020204" pitchFamily="66" charset="0"/>
                  <a:ea typeface="Calibri" panose="020F0502020204030204" pitchFamily="34" charset="0"/>
                  <a:cs typeface="Arial" panose="020B0604020202020204" pitchFamily="34" charset="0"/>
                </a:rPr>
                <a:t>o</a:t>
              </a:r>
              <a:r>
                <a:rPr lang="ro-RO" sz="1200" b="1" dirty="0" smtClean="0">
                  <a:latin typeface="Comic Sans MS" panose="030F0702030302020204" pitchFamily="66" charset="0"/>
                  <a:ea typeface="Calibri" panose="020F0502020204030204" pitchFamily="34" charset="0"/>
                  <a:cs typeface="Arial" panose="020B0604020202020204" pitchFamily="34" charset="0"/>
                </a:rPr>
                <a:t>C</a:t>
              </a:r>
              <a:r>
                <a:rPr lang="en-GB" sz="1200" b="1" dirty="0" smtClean="0">
                  <a:latin typeface="Comic Sans MS" panose="030F0702030302020204" pitchFamily="66" charset="0"/>
                  <a:ea typeface="Calibri" panose="020F0502020204030204" pitchFamily="34" charset="0"/>
                  <a:cs typeface="Arial" panose="020B0604020202020204" pitchFamily="34" charset="0"/>
                </a:rPr>
                <a:t> </a:t>
              </a:r>
              <a:r>
                <a:rPr lang="en-GB" sz="1200" b="1" dirty="0" err="1" smtClean="0">
                  <a:latin typeface="Comic Sans MS" panose="030F0702030302020204" pitchFamily="66" charset="0"/>
                  <a:ea typeface="Calibri" panose="020F0502020204030204" pitchFamily="34" charset="0"/>
                  <a:cs typeface="Arial" panose="020B0604020202020204" pitchFamily="34" charset="0"/>
                </a:rPr>
                <a:t>timp</a:t>
              </a:r>
              <a:r>
                <a:rPr lang="en-GB" sz="1200" b="1" dirty="0" smtClean="0">
                  <a:latin typeface="Comic Sans MS" panose="030F0702030302020204" pitchFamily="66" charset="0"/>
                  <a:ea typeface="Calibri" panose="020F0502020204030204" pitchFamily="34" charset="0"/>
                  <a:cs typeface="Arial" panose="020B0604020202020204" pitchFamily="34" charset="0"/>
                </a:rPr>
                <a:t> de </a:t>
              </a:r>
              <a:r>
                <a:rPr lang="ro-RO" sz="1200" b="1" dirty="0" smtClean="0">
                  <a:latin typeface="Comic Sans MS" panose="030F0702030302020204" pitchFamily="66" charset="0"/>
                  <a:ea typeface="Calibri" panose="020F0502020204030204" pitchFamily="34" charset="0"/>
                  <a:cs typeface="Arial" panose="020B0604020202020204" pitchFamily="34" charset="0"/>
                </a:rPr>
                <a:t>15 </a:t>
              </a:r>
              <a:r>
                <a:rPr lang="ro-RO" sz="1200" b="1" dirty="0">
                  <a:latin typeface="Comic Sans MS" panose="030F0702030302020204" pitchFamily="66" charset="0"/>
                  <a:ea typeface="Calibri" panose="020F0502020204030204" pitchFamily="34" charset="0"/>
                  <a:cs typeface="Arial" panose="020B0604020202020204" pitchFamily="34" charset="0"/>
                </a:rPr>
                <a:t>min</a:t>
              </a:r>
              <a:r>
                <a:rPr lang="ro-RO" sz="1200" b="1" dirty="0" smtClean="0">
                  <a:latin typeface="Comic Sans MS" panose="030F0702030302020204" pitchFamily="66" charset="0"/>
                  <a:ea typeface="Calibri" panose="020F0502020204030204" pitchFamily="34" charset="0"/>
                  <a:cs typeface="Arial" panose="020B0604020202020204" pitchFamily="34" charset="0"/>
                </a:rPr>
                <a:t>; </a:t>
              </a:r>
              <a:r>
                <a:rPr lang="ro-RO" sz="1200" b="1" dirty="0">
                  <a:latin typeface="Comic Sans MS" panose="030F0702030302020204" pitchFamily="66" charset="0"/>
                  <a:ea typeface="Calibri" panose="020F0502020204030204" pitchFamily="34" charset="0"/>
                  <a:cs typeface="Arial" panose="020B0604020202020204" pitchFamily="34" charset="0"/>
                </a:rPr>
                <a:t>30 min</a:t>
              </a:r>
              <a:r>
                <a:rPr lang="ro-RO" sz="1200" b="1" dirty="0" smtClean="0">
                  <a:latin typeface="Comic Sans MS" panose="030F0702030302020204" pitchFamily="66" charset="0"/>
                  <a:ea typeface="Calibri" panose="020F0502020204030204" pitchFamily="34" charset="0"/>
                  <a:cs typeface="Arial" panose="020B0604020202020204" pitchFamily="34" charset="0"/>
                </a:rPr>
                <a:t>; </a:t>
              </a:r>
              <a:r>
                <a:rPr lang="ro-RO" sz="1200" b="1" dirty="0">
                  <a:latin typeface="Comic Sans MS" panose="030F0702030302020204" pitchFamily="66" charset="0"/>
                  <a:ea typeface="Calibri" panose="020F0502020204030204" pitchFamily="34" charset="0"/>
                  <a:cs typeface="Arial" panose="020B0604020202020204" pitchFamily="34" charset="0"/>
                </a:rPr>
                <a:t>1h; </a:t>
              </a:r>
              <a:r>
                <a:rPr lang="ro-RO" sz="1200" b="1" dirty="0" smtClean="0">
                  <a:latin typeface="Comic Sans MS" panose="030F0702030302020204" pitchFamily="66" charset="0"/>
                  <a:ea typeface="Calibri" panose="020F0502020204030204" pitchFamily="34" charset="0"/>
                  <a:cs typeface="Arial" panose="020B0604020202020204" pitchFamily="34" charset="0"/>
                </a:rPr>
                <a:t>2h şi </a:t>
              </a:r>
              <a:r>
                <a:rPr lang="ro-RO" sz="1200" b="1" dirty="0">
                  <a:latin typeface="Comic Sans MS" panose="030F0702030302020204" pitchFamily="66" charset="0"/>
                  <a:ea typeface="Calibri" panose="020F0502020204030204" pitchFamily="34" charset="0"/>
                  <a:cs typeface="Arial" panose="020B0604020202020204" pitchFamily="34" charset="0"/>
                </a:rPr>
                <a:t>120 h.</a:t>
              </a:r>
              <a:endParaRPr lang="ro-RO" sz="1200" b="1" dirty="0">
                <a:effectLst/>
                <a:latin typeface="Comic Sans MS" panose="030F0702030302020204" pitchFamily="66"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0890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199" y="2723991"/>
          <a:ext cx="8229603" cy="2278380"/>
        </p:xfrm>
        <a:graphic>
          <a:graphicData uri="http://schemas.openxmlformats.org/drawingml/2006/table">
            <a:tbl>
              <a:tblPr firstRow="1" firstCol="1" bandRow="1">
                <a:tableStyleId>{5C22544A-7EE6-4342-B048-85BDC9FD1C3A}</a:tableStyleId>
              </a:tblPr>
              <a:tblGrid>
                <a:gridCol w="1079724"/>
                <a:gridCol w="1079724"/>
                <a:gridCol w="1079724"/>
                <a:gridCol w="1079724"/>
                <a:gridCol w="1063264"/>
                <a:gridCol w="1079724"/>
                <a:gridCol w="1079724"/>
                <a:gridCol w="687995"/>
              </a:tblGrid>
              <a:tr h="525780">
                <a:tc rowSpan="2" gridSpan="2">
                  <a:txBody>
                    <a:bodyPr/>
                    <a:lstStyle/>
                    <a:p>
                      <a:pPr algn="ctr">
                        <a:lnSpc>
                          <a:spcPct val="115000"/>
                        </a:lnSpc>
                        <a:spcAft>
                          <a:spcPts val="0"/>
                        </a:spcAft>
                      </a:pPr>
                      <a:r>
                        <a:rPr lang="ro-RO" sz="1000">
                          <a:effectLst/>
                        </a:rPr>
                        <a:t>Tulpini microbiene</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rowSpan="2" hMerge="1">
                  <a:txBody>
                    <a:bodyPr/>
                    <a:lstStyle/>
                    <a:p>
                      <a:endParaRPr lang="ro-RO"/>
                    </a:p>
                  </a:txBody>
                  <a:tcPr/>
                </a:tc>
                <a:tc gridSpan="3">
                  <a:txBody>
                    <a:bodyPr/>
                    <a:lstStyle/>
                    <a:p>
                      <a:pPr algn="ctr">
                        <a:lnSpc>
                          <a:spcPct val="115000"/>
                        </a:lnSpc>
                        <a:spcAft>
                          <a:spcPts val="0"/>
                        </a:spcAft>
                      </a:pPr>
                      <a:r>
                        <a:rPr lang="ro-RO" sz="1000">
                          <a:effectLst/>
                        </a:rPr>
                        <a:t>Fază de creștere planctonică</a:t>
                      </a:r>
                      <a:endParaRPr lang="ro-RO" sz="1100">
                        <a:effectLst/>
                      </a:endParaRPr>
                    </a:p>
                    <a:p>
                      <a:pPr algn="ctr">
                        <a:lnSpc>
                          <a:spcPct val="115000"/>
                        </a:lnSpc>
                        <a:spcAft>
                          <a:spcPts val="0"/>
                        </a:spcAft>
                      </a:pPr>
                      <a:r>
                        <a:rPr lang="ro-RO" sz="1000">
                          <a:effectLst/>
                        </a:rPr>
                        <a:t> CMI</a:t>
                      </a:r>
                      <a:endParaRPr lang="ro-RO" sz="1100">
                        <a:effectLst/>
                      </a:endParaRPr>
                    </a:p>
                    <a:p>
                      <a:pPr algn="ctr">
                        <a:lnSpc>
                          <a:spcPct val="115000"/>
                        </a:lnSpc>
                        <a:spcAft>
                          <a:spcPts val="0"/>
                        </a:spcAft>
                      </a:pPr>
                      <a:r>
                        <a:rPr lang="ro-RO" sz="1000">
                          <a:effectLst/>
                        </a:rPr>
                        <a:t>(μg·mL</a:t>
                      </a:r>
                      <a:r>
                        <a:rPr lang="ro-RO" sz="1000" baseline="30000">
                          <a:effectLst/>
                        </a:rPr>
                        <a:t>-1</a:t>
                      </a:r>
                      <a:r>
                        <a:rPr lang="ro-RO" sz="1000">
                          <a:effectLst/>
                        </a:rPr>
                        <a:t>)</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ro-RO"/>
                    </a:p>
                  </a:txBody>
                  <a:tcPr/>
                </a:tc>
                <a:tc hMerge="1">
                  <a:txBody>
                    <a:bodyPr/>
                    <a:lstStyle/>
                    <a:p>
                      <a:endParaRPr lang="ro-RO"/>
                    </a:p>
                  </a:txBody>
                  <a:tcPr/>
                </a:tc>
                <a:tc gridSpan="3">
                  <a:txBody>
                    <a:bodyPr/>
                    <a:lstStyle/>
                    <a:p>
                      <a:pPr algn="ctr">
                        <a:lnSpc>
                          <a:spcPct val="115000"/>
                        </a:lnSpc>
                        <a:spcAft>
                          <a:spcPts val="0"/>
                        </a:spcAft>
                      </a:pPr>
                      <a:r>
                        <a:rPr lang="ro-RO" sz="1000">
                          <a:effectLst/>
                        </a:rPr>
                        <a:t>Biofilm </a:t>
                      </a:r>
                      <a:endParaRPr lang="ro-RO" sz="1100">
                        <a:effectLst/>
                      </a:endParaRPr>
                    </a:p>
                    <a:p>
                      <a:pPr algn="ctr">
                        <a:lnSpc>
                          <a:spcPct val="115000"/>
                        </a:lnSpc>
                        <a:spcAft>
                          <a:spcPts val="0"/>
                        </a:spcAft>
                      </a:pPr>
                      <a:r>
                        <a:rPr lang="ro-RO" sz="1000">
                          <a:effectLst/>
                        </a:rPr>
                        <a:t> CMEB</a:t>
                      </a:r>
                      <a:endParaRPr lang="ro-RO" sz="1100">
                        <a:effectLst/>
                      </a:endParaRPr>
                    </a:p>
                    <a:p>
                      <a:pPr algn="ctr">
                        <a:lnSpc>
                          <a:spcPct val="115000"/>
                        </a:lnSpc>
                        <a:spcAft>
                          <a:spcPts val="0"/>
                        </a:spcAft>
                      </a:pPr>
                      <a:r>
                        <a:rPr lang="ro-RO" sz="1000">
                          <a:effectLst/>
                        </a:rPr>
                        <a:t>(μg·mL</a:t>
                      </a:r>
                      <a:r>
                        <a:rPr lang="ro-RO" sz="1000" baseline="30000">
                          <a:effectLst/>
                        </a:rPr>
                        <a:t>-1</a:t>
                      </a:r>
                      <a:r>
                        <a:rPr lang="ro-RO" sz="1000">
                          <a:effectLst/>
                        </a:rPr>
                        <a:t>)</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ro-RO"/>
                    </a:p>
                  </a:txBody>
                  <a:tcPr/>
                </a:tc>
                <a:tc hMerge="1">
                  <a:txBody>
                    <a:bodyPr/>
                    <a:lstStyle/>
                    <a:p>
                      <a:endParaRPr lang="ro-RO"/>
                    </a:p>
                  </a:txBody>
                  <a:tcPr/>
                </a:tc>
              </a:tr>
              <a:tr h="350520">
                <a:tc gridSpan="2" vMerge="1">
                  <a:txBody>
                    <a:bodyPr/>
                    <a:lstStyle/>
                    <a:p>
                      <a:endParaRPr lang="ro-RO"/>
                    </a:p>
                  </a:txBody>
                  <a:tcPr/>
                </a:tc>
                <a:tc hMerge="1" vMerge="1">
                  <a:txBody>
                    <a:bodyPr/>
                    <a:lstStyle/>
                    <a:p>
                      <a:endParaRPr lang="ro-RO"/>
                    </a:p>
                  </a:txBody>
                  <a:tcPr/>
                </a:tc>
                <a:tc>
                  <a:txBody>
                    <a:bodyPr/>
                    <a:lstStyle/>
                    <a:p>
                      <a:pPr algn="ctr">
                        <a:lnSpc>
                          <a:spcPct val="115000"/>
                        </a:lnSpc>
                        <a:spcAft>
                          <a:spcPts val="0"/>
                        </a:spcAft>
                      </a:pPr>
                      <a:r>
                        <a:rPr lang="ro-RO" sz="1000">
                          <a:effectLst/>
                        </a:rPr>
                        <a:t>Zn3_80_2h</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Zn3_100_2h</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Zn1_100_2h</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Zn3_80_2h</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Zn3_100_2h</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Zn1_100_2h</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0520">
                <a:tc rowSpan="2">
                  <a:txBody>
                    <a:bodyPr/>
                    <a:lstStyle/>
                    <a:p>
                      <a:pPr algn="just">
                        <a:lnSpc>
                          <a:spcPct val="115000"/>
                        </a:lnSpc>
                        <a:spcAft>
                          <a:spcPts val="0"/>
                        </a:spcAft>
                      </a:pPr>
                      <a:r>
                        <a:rPr lang="ro-RO" sz="1000">
                          <a:effectLst/>
                        </a:rPr>
                        <a:t>Gram-</a:t>
                      </a:r>
                      <a:endParaRPr lang="ro-RO" sz="1100">
                        <a:effectLst/>
                      </a:endParaRPr>
                    </a:p>
                    <a:p>
                      <a:pPr algn="just">
                        <a:lnSpc>
                          <a:spcPct val="115000"/>
                        </a:lnSpc>
                        <a:spcAft>
                          <a:spcPts val="0"/>
                        </a:spcAft>
                      </a:pPr>
                      <a:r>
                        <a:rPr lang="ro-RO" sz="1000">
                          <a:effectLst/>
                        </a:rPr>
                        <a:t>pozitive </a:t>
                      </a:r>
                      <a:endParaRPr lang="ro-RO" sz="1100">
                        <a:effectLst/>
                      </a:endParaRPr>
                    </a:p>
                    <a:p>
                      <a:pPr>
                        <a:lnSpc>
                          <a:spcPct val="115000"/>
                        </a:lnSpc>
                        <a:spcAft>
                          <a:spcPts val="0"/>
                        </a:spcAft>
                      </a:pPr>
                      <a:r>
                        <a:rPr lang="ro-RO" sz="1000">
                          <a:effectLst/>
                        </a:rPr>
                        <a:t>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ro-RO" sz="1000">
                          <a:effectLst/>
                        </a:rPr>
                        <a:t>S. aureusATCC 6538</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39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312</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625</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156</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0520">
                <a:tc vMerge="1">
                  <a:txBody>
                    <a:bodyPr/>
                    <a:lstStyle/>
                    <a:p>
                      <a:endParaRPr lang="ro-RO"/>
                    </a:p>
                  </a:txBody>
                  <a:tcPr/>
                </a:tc>
                <a:tc>
                  <a:txBody>
                    <a:bodyPr/>
                    <a:lstStyle/>
                    <a:p>
                      <a:pPr>
                        <a:lnSpc>
                          <a:spcPct val="115000"/>
                        </a:lnSpc>
                        <a:spcAft>
                          <a:spcPts val="0"/>
                        </a:spcAft>
                      </a:pPr>
                      <a:r>
                        <a:rPr lang="ro-RO" sz="1000">
                          <a:effectLst/>
                        </a:rPr>
                        <a:t>Ent. fecalis ATTC 29212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2</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156</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156</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0520">
                <a:tc rowSpan="2">
                  <a:txBody>
                    <a:bodyPr/>
                    <a:lstStyle/>
                    <a:p>
                      <a:pPr algn="just">
                        <a:lnSpc>
                          <a:spcPct val="115000"/>
                        </a:lnSpc>
                        <a:spcAft>
                          <a:spcPts val="0"/>
                        </a:spcAft>
                      </a:pPr>
                      <a:r>
                        <a:rPr lang="ro-RO" sz="1000">
                          <a:effectLst/>
                        </a:rPr>
                        <a:t>Gram-</a:t>
                      </a:r>
                      <a:endParaRPr lang="ro-RO" sz="1100">
                        <a:effectLst/>
                      </a:endParaRPr>
                    </a:p>
                    <a:p>
                      <a:pPr algn="just">
                        <a:lnSpc>
                          <a:spcPct val="115000"/>
                        </a:lnSpc>
                        <a:spcAft>
                          <a:spcPts val="0"/>
                        </a:spcAft>
                      </a:pPr>
                      <a:r>
                        <a:rPr lang="ro-RO" sz="1000">
                          <a:effectLst/>
                        </a:rPr>
                        <a:t>negative </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ro-RO" sz="1000">
                          <a:effectLst/>
                        </a:rPr>
                        <a:t>P. aeruginosa ATCC 27853</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78</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39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312</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156</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0520">
                <a:tc vMerge="1">
                  <a:txBody>
                    <a:bodyPr/>
                    <a:lstStyle/>
                    <a:p>
                      <a:endParaRPr lang="ro-RO"/>
                    </a:p>
                  </a:txBody>
                  <a:tcPr/>
                </a:tc>
                <a:tc>
                  <a:txBody>
                    <a:bodyPr/>
                    <a:lstStyle/>
                    <a:p>
                      <a:pPr>
                        <a:lnSpc>
                          <a:spcPct val="115000"/>
                        </a:lnSpc>
                        <a:spcAft>
                          <a:spcPts val="0"/>
                        </a:spcAft>
                      </a:pPr>
                      <a:r>
                        <a:rPr lang="ro-RO" sz="1000">
                          <a:effectLst/>
                        </a:rPr>
                        <a:t>E. coli ATCC 25922</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4</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39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a:effectLst/>
                        </a:rPr>
                        <a:t>39</a:t>
                      </a:r>
                      <a:endParaRPr lang="ro-RO"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ro-RO" sz="1000" dirty="0">
                          <a:effectLst/>
                        </a:rPr>
                        <a:t>78</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 name="Rectangle 2"/>
          <p:cNvSpPr/>
          <p:nvPr/>
        </p:nvSpPr>
        <p:spPr>
          <a:xfrm>
            <a:off x="480459" y="1844824"/>
            <a:ext cx="8363274" cy="461665"/>
          </a:xfrm>
          <a:prstGeom prst="rect">
            <a:avLst/>
          </a:prstGeom>
        </p:spPr>
        <p:txBody>
          <a:bodyPr wrap="square">
            <a:spAutoFit/>
          </a:bodyPr>
          <a:lstStyle/>
          <a:p>
            <a:r>
              <a:rPr lang="ro-RO" sz="1200" b="1" dirty="0">
                <a:latin typeface="Comic Sans MS" panose="030F0702030302020204" pitchFamily="66" charset="0"/>
                <a:ea typeface="Calibri" panose="020F0502020204030204" pitchFamily="34" charset="0"/>
              </a:rPr>
              <a:t>Valorile </a:t>
            </a:r>
            <a:r>
              <a:rPr lang="ro-RO" sz="1200" b="1" dirty="0">
                <a:latin typeface="Comic Sans MS" panose="030F0702030302020204" pitchFamily="66" charset="0"/>
                <a:ea typeface="AdvGulliv-R"/>
              </a:rPr>
              <a:t>CMI and CMEB (µg mL</a:t>
            </a:r>
            <a:r>
              <a:rPr lang="ro-RO" sz="1200" b="1" baseline="30000" dirty="0">
                <a:latin typeface="Comic Sans MS" panose="030F0702030302020204" pitchFamily="66" charset="0"/>
                <a:ea typeface="AdvGulliv-R"/>
              </a:rPr>
              <a:t>-1</a:t>
            </a:r>
            <a:r>
              <a:rPr lang="ro-RO" sz="1200" b="1" dirty="0">
                <a:latin typeface="Comic Sans MS" panose="030F0702030302020204" pitchFamily="66" charset="0"/>
                <a:ea typeface="AdvGulliv-R"/>
              </a:rPr>
              <a:t>) față de tulpinile de referință și clinice, Gram-pozitive și negative, în fază de creștere planctonică și aderată, sub formă de biofilm ale compusului obținut utilizând TEA și alginat</a:t>
            </a:r>
            <a:endParaRPr lang="ro-RO" sz="1200" b="1" dirty="0">
              <a:latin typeface="Comic Sans MS" panose="030F0702030302020204" pitchFamily="66" charset="0"/>
            </a:endParaRPr>
          </a:p>
        </p:txBody>
      </p:sp>
    </p:spTree>
    <p:extLst>
      <p:ext uri="{BB962C8B-B14F-4D97-AF65-F5344CB8AC3E}">
        <p14:creationId xmlns:p14="http://schemas.microsoft.com/office/powerpoint/2010/main" val="138296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260648"/>
            <a:ext cx="11549361" cy="5818880"/>
            <a:chOff x="0" y="260648"/>
            <a:chExt cx="11549361" cy="5818880"/>
          </a:xfrm>
        </p:grpSpPr>
        <p:sp>
          <p:nvSpPr>
            <p:cNvPr id="2" name="Rectangle 1"/>
            <p:cNvSpPr/>
            <p:nvPr/>
          </p:nvSpPr>
          <p:spPr>
            <a:xfrm>
              <a:off x="0" y="260648"/>
              <a:ext cx="9144000" cy="646331"/>
            </a:xfrm>
            <a:prstGeom prst="rect">
              <a:avLst/>
            </a:prstGeom>
          </p:spPr>
          <p:txBody>
            <a:bodyPr wrap="square">
              <a:spAutoFit/>
            </a:bodyPr>
            <a:lstStyle/>
            <a:p>
              <a:pPr algn="ctr"/>
              <a:r>
                <a:rPr lang="en-GB" b="1" dirty="0">
                  <a:latin typeface="Comic Sans MS" panose="030F0702030302020204" pitchFamily="66" charset="0"/>
                  <a:ea typeface="Calibri" panose="020F0502020204030204" pitchFamily="34" charset="0"/>
                  <a:cs typeface="Arial" panose="020B0604020202020204" pitchFamily="34" charset="0"/>
                </a:rPr>
                <a:t>O</a:t>
              </a:r>
              <a:r>
                <a:rPr lang="ro-RO" b="1" dirty="0">
                  <a:latin typeface="Comic Sans MS" panose="030F0702030302020204" pitchFamily="66" charset="0"/>
                  <a:ea typeface="Calibri" panose="020F0502020204030204" pitchFamily="34" charset="0"/>
                  <a:cs typeface="Arial" panose="020B0604020202020204" pitchFamily="34" charset="0"/>
                </a:rPr>
                <a:t>btiner</a:t>
              </a:r>
              <a:r>
                <a:rPr lang="en-GB" b="1" dirty="0" err="1">
                  <a:latin typeface="Comic Sans MS" panose="030F0702030302020204" pitchFamily="66" charset="0"/>
                  <a:ea typeface="Calibri" panose="020F0502020204030204" pitchFamily="34" charset="0"/>
                  <a:cs typeface="Arial" panose="020B0604020202020204" pitchFamily="34" charset="0"/>
                </a:rPr>
                <a:t>ea</a:t>
              </a:r>
              <a:r>
                <a:rPr lang="ro-RO" b="1" dirty="0">
                  <a:latin typeface="Comic Sans MS" panose="030F0702030302020204" pitchFamily="66" charset="0"/>
                  <a:ea typeface="Calibri" panose="020F0502020204030204" pitchFamily="34" charset="0"/>
                  <a:cs typeface="Arial" panose="020B0604020202020204" pitchFamily="34" charset="0"/>
                </a:rPr>
                <a:t> prin </a:t>
              </a:r>
              <a:r>
                <a:rPr lang="en-GB" b="1" dirty="0" err="1" smtClean="0">
                  <a:latin typeface="Comic Sans MS" panose="030F0702030302020204" pitchFamily="66" charset="0"/>
                  <a:ea typeface="Calibri" panose="020F0502020204030204" pitchFamily="34" charset="0"/>
                  <a:cs typeface="Arial" panose="020B0604020202020204" pitchFamily="34" charset="0"/>
                </a:rPr>
                <a:t>carbonizare</a:t>
              </a:r>
              <a:r>
                <a:rPr lang="en-GB" b="1" dirty="0" smtClean="0">
                  <a:latin typeface="Comic Sans MS" panose="030F0702030302020204" pitchFamily="66" charset="0"/>
                  <a:ea typeface="Calibri" panose="020F0502020204030204" pitchFamily="34" charset="0"/>
                  <a:cs typeface="Arial" panose="020B0604020202020204" pitchFamily="34" charset="0"/>
                </a:rPr>
                <a:t> </a:t>
              </a:r>
              <a:r>
                <a:rPr lang="en-GB" b="1" dirty="0" err="1" smtClean="0">
                  <a:latin typeface="Comic Sans MS" panose="030F0702030302020204" pitchFamily="66" charset="0"/>
                  <a:ea typeface="Calibri" panose="020F0502020204030204" pitchFamily="34" charset="0"/>
                  <a:cs typeface="Arial" panose="020B0604020202020204" pitchFamily="34" charset="0"/>
                </a:rPr>
                <a:t>hidrotermala</a:t>
              </a:r>
              <a:r>
                <a:rPr lang="en-GB" b="1" dirty="0" smtClean="0">
                  <a:latin typeface="Comic Sans MS" panose="030F0702030302020204" pitchFamily="66" charset="0"/>
                  <a:ea typeface="Calibri" panose="020F0502020204030204" pitchFamily="34" charset="0"/>
                  <a:cs typeface="Arial" panose="020B0604020202020204" pitchFamily="34" charset="0"/>
                </a:rPr>
                <a:t> </a:t>
              </a:r>
              <a:r>
                <a:rPr lang="ro-RO" b="1" dirty="0" smtClean="0">
                  <a:latin typeface="Comic Sans MS" panose="030F0702030302020204" pitchFamily="66" charset="0"/>
                  <a:ea typeface="Calibri" panose="020F0502020204030204" pitchFamily="34" charset="0"/>
                  <a:cs typeface="Arial" panose="020B0604020202020204" pitchFamily="34" charset="0"/>
                </a:rPr>
                <a:t>a </a:t>
              </a:r>
              <a:r>
                <a:rPr lang="ro-RO" b="1" dirty="0">
                  <a:latin typeface="Comic Sans MS" panose="030F0702030302020204" pitchFamily="66" charset="0"/>
                  <a:ea typeface="Calibri" panose="020F0502020204030204" pitchFamily="34" charset="0"/>
                  <a:cs typeface="Arial" panose="020B0604020202020204" pitchFamily="34" charset="0"/>
                </a:rPr>
                <a:t>unor materiale de ZnO cu activita</a:t>
              </a:r>
              <a:r>
                <a:rPr lang="en-GB" b="1" dirty="0">
                  <a:latin typeface="Comic Sans MS" panose="030F0702030302020204" pitchFamily="66" charset="0"/>
                  <a:ea typeface="Calibri" panose="020F0502020204030204" pitchFamily="34" charset="0"/>
                  <a:cs typeface="Arial" panose="020B0604020202020204" pitchFamily="34" charset="0"/>
                </a:rPr>
                <a:t>t</a:t>
              </a:r>
              <a:r>
                <a:rPr lang="ro-RO" b="1" dirty="0">
                  <a:latin typeface="Comic Sans MS" panose="030F0702030302020204" pitchFamily="66" charset="0"/>
                  <a:ea typeface="Calibri" panose="020F0502020204030204" pitchFamily="34" charset="0"/>
                  <a:cs typeface="Arial" panose="020B0604020202020204" pitchFamily="34" charset="0"/>
                </a:rPr>
                <a:t>e antimicrobiana crescuta si citotoxicitate redusa</a:t>
              </a:r>
              <a:endParaRPr lang="ro-RO" b="1" dirty="0">
                <a:latin typeface="Comic Sans MS" panose="030F0702030302020204" pitchFamily="66" charset="0"/>
              </a:endParaRPr>
            </a:p>
          </p:txBody>
        </p:sp>
        <p:sp>
          <p:nvSpPr>
            <p:cNvPr id="8" name="Rectangle 7"/>
            <p:cNvSpPr>
              <a:spLocks noChangeArrowheads="1"/>
            </p:cNvSpPr>
            <p:nvPr/>
          </p:nvSpPr>
          <p:spPr bwMode="auto">
            <a:xfrm>
              <a:off x="683568" y="1558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10" name="Rectangle 9"/>
            <p:cNvSpPr>
              <a:spLocks noChangeArrowheads="1"/>
            </p:cNvSpPr>
            <p:nvPr/>
          </p:nvSpPr>
          <p:spPr bwMode="auto">
            <a:xfrm>
              <a:off x="2405361"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12" name="Rectangle 11"/>
            <p:cNvSpPr>
              <a:spLocks noChangeArrowheads="1"/>
            </p:cNvSpPr>
            <p:nvPr/>
          </p:nvSpPr>
          <p:spPr bwMode="auto">
            <a:xfrm>
              <a:off x="712093" y="29249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grpSp>
          <p:nvGrpSpPr>
            <p:cNvPr id="14" name="Group 13"/>
            <p:cNvGrpSpPr/>
            <p:nvPr/>
          </p:nvGrpSpPr>
          <p:grpSpPr>
            <a:xfrm>
              <a:off x="1475656" y="1362075"/>
              <a:ext cx="6408712" cy="3886456"/>
              <a:chOff x="683568" y="1558768"/>
              <a:chExt cx="3888432" cy="2928276"/>
            </a:xfrm>
          </p:grpSpPr>
          <p:graphicFrame>
            <p:nvGraphicFramePr>
              <p:cNvPr id="9" name="Object 8"/>
              <p:cNvGraphicFramePr>
                <a:graphicFrameLocks noChangeAspect="1"/>
              </p:cNvGraphicFramePr>
              <p:nvPr>
                <p:extLst>
                  <p:ext uri="{D42A27DB-BD31-4B8C-83A1-F6EECF244321}">
                    <p14:modId xmlns:p14="http://schemas.microsoft.com/office/powerpoint/2010/main" val="3456704243"/>
                  </p:ext>
                </p:extLst>
              </p:nvPr>
            </p:nvGraphicFramePr>
            <p:xfrm>
              <a:off x="683568" y="1558768"/>
              <a:ext cx="2057400" cy="1628775"/>
            </p:xfrm>
            <a:graphic>
              <a:graphicData uri="http://schemas.openxmlformats.org/presentationml/2006/ole">
                <mc:AlternateContent xmlns:mc="http://schemas.openxmlformats.org/markup-compatibility/2006">
                  <mc:Choice xmlns:v="urn:schemas-microsoft-com:vml" Requires="v">
                    <p:oleObj spid="_x0000_s7216" name="Graph" r:id="rId3" imgW="3792931" imgH="3017520" progId="Origin50.Graph">
                      <p:embed/>
                    </p:oleObj>
                  </mc:Choice>
                  <mc:Fallback>
                    <p:oleObj name="Graph" r:id="rId3" imgW="3792931" imgH="3017520" progId="Origin50.Graph">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58768"/>
                            <a:ext cx="2057400"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26566110"/>
                  </p:ext>
                </p:extLst>
              </p:nvPr>
            </p:nvGraphicFramePr>
            <p:xfrm>
              <a:off x="2533650" y="1584951"/>
              <a:ext cx="2038350" cy="1562100"/>
            </p:xfrm>
            <a:graphic>
              <a:graphicData uri="http://schemas.openxmlformats.org/presentationml/2006/ole">
                <mc:AlternateContent xmlns:mc="http://schemas.openxmlformats.org/markup-compatibility/2006">
                  <mc:Choice xmlns:v="urn:schemas-microsoft-com:vml" Requires="v">
                    <p:oleObj spid="_x0000_s7217" name="Graph" r:id="rId5" imgW="3877056" imgH="2973629" progId="Origin50.Graph">
                      <p:embed/>
                    </p:oleObj>
                  </mc:Choice>
                  <mc:Fallback>
                    <p:oleObj name="Graph" r:id="rId5" imgW="3877056" imgH="2973629" progId="Origin50.Graph">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650" y="1584951"/>
                            <a:ext cx="203835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26700020"/>
                  </p:ext>
                </p:extLst>
              </p:nvPr>
            </p:nvGraphicFramePr>
            <p:xfrm>
              <a:off x="712093" y="2924944"/>
              <a:ext cx="2057400" cy="1562100"/>
            </p:xfrm>
            <a:graphic>
              <a:graphicData uri="http://schemas.openxmlformats.org/presentationml/2006/ole">
                <mc:AlternateContent xmlns:mc="http://schemas.openxmlformats.org/markup-compatibility/2006">
                  <mc:Choice xmlns:v="urn:schemas-microsoft-com:vml" Requires="v">
                    <p:oleObj spid="_x0000_s7218" name="Graph" r:id="rId7" imgW="3901440" imgH="2987040" progId="Origin50.Graph">
                      <p:embed/>
                    </p:oleObj>
                  </mc:Choice>
                  <mc:Fallback>
                    <p:oleObj name="Graph" r:id="rId7" imgW="3901440" imgH="2987040" progId="Origin50.Graph">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093" y="2924944"/>
                            <a:ext cx="205740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descr="PL color paint.tif"/>
              <p:cNvPicPr/>
              <p:nvPr/>
            </p:nvPicPr>
            <p:blipFill>
              <a:blip r:embed="rId9" cstate="print"/>
              <a:srcRect r="25988" b="7080"/>
              <a:stretch>
                <a:fillRect/>
              </a:stretch>
            </p:blipFill>
            <p:spPr>
              <a:xfrm>
                <a:off x="2646657" y="3025591"/>
                <a:ext cx="1924050" cy="1360805"/>
              </a:xfrm>
              <a:prstGeom prst="rect">
                <a:avLst/>
              </a:prstGeom>
            </p:spPr>
          </p:pic>
        </p:grpSp>
        <p:sp>
          <p:nvSpPr>
            <p:cNvPr id="16" name="Rectangle 15"/>
            <p:cNvSpPr/>
            <p:nvPr/>
          </p:nvSpPr>
          <p:spPr>
            <a:xfrm>
              <a:off x="114300" y="5248531"/>
              <a:ext cx="9029700" cy="830997"/>
            </a:xfrm>
            <a:prstGeom prst="rect">
              <a:avLst/>
            </a:prstGeom>
          </p:spPr>
          <p:txBody>
            <a:bodyPr wrap="square">
              <a:spAutoFit/>
            </a:bodyPr>
            <a:lstStyle/>
            <a:p>
              <a:r>
                <a:rPr lang="ro-RO" sz="1200" b="1" dirty="0">
                  <a:latin typeface="Comic Sans MS" panose="030F0702030302020204" pitchFamily="66" charset="0"/>
                  <a:ea typeface="AdvGulliv-R"/>
                </a:rPr>
                <a:t>Curbele de analiză termică (TG, DTG and DSC) ale precursorului ZnO_C0.04; </a:t>
              </a:r>
              <a:r>
                <a:rPr lang="ro-RO" sz="1200" b="1" dirty="0" smtClean="0">
                  <a:latin typeface="Comic Sans MS" panose="030F0702030302020204" pitchFamily="66" charset="0"/>
                  <a:ea typeface="AdvGulliv-R"/>
                </a:rPr>
                <a:t>difractogramele </a:t>
              </a:r>
              <a:r>
                <a:rPr lang="ro-RO" sz="1200" b="1" dirty="0">
                  <a:latin typeface="Comic Sans MS" panose="030F0702030302020204" pitchFamily="66" charset="0"/>
                  <a:ea typeface="AdvGulliv-R"/>
                </a:rPr>
                <a:t>de raze X ale morfologiilor sferice obţinute dupa calcinare, la 600</a:t>
              </a:r>
              <a:r>
                <a:rPr lang="ro-RO" sz="1200" b="1" baseline="30000" dirty="0">
                  <a:latin typeface="Comic Sans MS" panose="030F0702030302020204" pitchFamily="66" charset="0"/>
                  <a:ea typeface="Calibri" panose="020F0502020204030204" pitchFamily="34" charset="0"/>
                </a:rPr>
                <a:t>o</a:t>
              </a:r>
              <a:r>
                <a:rPr lang="ro-RO" sz="1200" b="1" dirty="0">
                  <a:latin typeface="Comic Sans MS" panose="030F0702030302020204" pitchFamily="66" charset="0"/>
                  <a:ea typeface="AdvGulliv-R"/>
                </a:rPr>
                <a:t>C/1 h:(negru) ZnO_0.04 şi (albastru) ZnO_0.06; </a:t>
              </a:r>
              <a:r>
                <a:rPr lang="ro-RO" sz="1200" b="1" dirty="0" smtClean="0">
                  <a:latin typeface="Comic Sans MS" panose="030F0702030302020204" pitchFamily="66" charset="0"/>
                  <a:ea typeface="AdvGulliv-R"/>
                </a:rPr>
                <a:t>spectrele </a:t>
              </a:r>
              <a:r>
                <a:rPr lang="ro-RO" sz="1200" b="1" dirty="0">
                  <a:solidFill>
                    <a:srgbClr val="000000"/>
                  </a:solidFill>
                  <a:latin typeface="Comic Sans MS" panose="030F0702030302020204" pitchFamily="66" charset="0"/>
                  <a:ea typeface="AdvGulliv-R"/>
                </a:rPr>
                <a:t>UV-Vis</a:t>
              </a:r>
              <a:r>
                <a:rPr lang="ro-RO" sz="1200" b="1" dirty="0">
                  <a:latin typeface="Comic Sans MS" panose="030F0702030302020204" pitchFamily="66" charset="0"/>
                  <a:ea typeface="Calibri" panose="020F0502020204030204" pitchFamily="34" charset="0"/>
                </a:rPr>
                <a:t> ale </a:t>
              </a:r>
              <a:r>
                <a:rPr lang="ro-RO" sz="1200" b="1" dirty="0">
                  <a:solidFill>
                    <a:srgbClr val="000000"/>
                  </a:solidFill>
                  <a:latin typeface="Comic Sans MS" panose="030F0702030302020204" pitchFamily="66" charset="0"/>
                  <a:ea typeface="AdvGulliv-R"/>
                </a:rPr>
                <a:t>(negru) ZnO_0.04 si (albastru) ZnO_0.06: </a:t>
              </a:r>
              <a:r>
                <a:rPr lang="ro-RO" sz="1200" b="1" dirty="0" smtClean="0">
                  <a:latin typeface="Comic Sans MS" panose="030F0702030302020204" pitchFamily="66" charset="0"/>
                  <a:ea typeface="Calibri" panose="020F0502020204030204" pitchFamily="34" charset="0"/>
                </a:rPr>
                <a:t>spectrele </a:t>
              </a:r>
              <a:r>
                <a:rPr lang="ro-RO" sz="1200" b="1" dirty="0">
                  <a:latin typeface="Comic Sans MS" panose="030F0702030302020204" pitchFamily="66" charset="0"/>
                  <a:ea typeface="Calibri" panose="020F0502020204030204" pitchFamily="34" charset="0"/>
                </a:rPr>
                <a:t>de fotoluminescenţă la temperatura camerei ale </a:t>
              </a:r>
              <a:r>
                <a:rPr lang="ro-RO" sz="1200" b="1" dirty="0">
                  <a:solidFill>
                    <a:srgbClr val="000000"/>
                  </a:solidFill>
                  <a:latin typeface="Comic Sans MS" panose="030F0702030302020204" pitchFamily="66" charset="0"/>
                  <a:ea typeface="AdvGulliv-R"/>
                </a:rPr>
                <a:t>(negru) ZnO_0.04 si (albastru) ZnO_0.06</a:t>
              </a:r>
              <a:endParaRPr lang="ro-RO" sz="1200" b="1" dirty="0">
                <a:latin typeface="Comic Sans MS" panose="030F0702030302020204" pitchFamily="66" charset="0"/>
              </a:endParaRPr>
            </a:p>
          </p:txBody>
        </p:sp>
      </p:grpSp>
      <p:pic>
        <p:nvPicPr>
          <p:cNvPr id="717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20574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20383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20574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descr="PL color paint.tif"/>
          <p:cNvPicPr>
            <a:picLocks noChangeAspect="1" noChangeArrowheads="1"/>
          </p:cNvPicPr>
          <p:nvPr/>
        </p:nvPicPr>
        <p:blipFill>
          <a:blip r:embed="rId13" cstate="print">
            <a:extLst>
              <a:ext uri="{28A0092B-C50C-407E-A947-70E740481C1C}">
                <a14:useLocalDpi xmlns:a14="http://schemas.microsoft.com/office/drawing/2010/main" val="0"/>
              </a:ext>
            </a:extLst>
          </a:blip>
          <a:srcRect r="25987" b="7080"/>
          <a:stretch>
            <a:fillRect/>
          </a:stretch>
        </p:blipFill>
        <p:spPr bwMode="auto">
          <a:xfrm>
            <a:off x="0" y="0"/>
            <a:ext cx="192405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5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49" y="620688"/>
            <a:ext cx="9036496" cy="5790257"/>
            <a:chOff x="19849" y="620688"/>
            <a:chExt cx="9036496" cy="5790257"/>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620688"/>
              <a:ext cx="3744416" cy="4752528"/>
            </a:xfrm>
            <a:prstGeom prst="rect">
              <a:avLst/>
            </a:prstGeom>
            <a:noFill/>
            <a:ln>
              <a:noFill/>
            </a:ln>
          </p:spPr>
        </p:pic>
        <p:sp>
          <p:nvSpPr>
            <p:cNvPr id="3" name="Rectangle 2"/>
            <p:cNvSpPr/>
            <p:nvPr/>
          </p:nvSpPr>
          <p:spPr>
            <a:xfrm>
              <a:off x="19849" y="5949280"/>
              <a:ext cx="9036496" cy="461665"/>
            </a:xfrm>
            <a:prstGeom prst="rect">
              <a:avLst/>
            </a:prstGeom>
          </p:spPr>
          <p:txBody>
            <a:bodyPr wrap="square">
              <a:spAutoFit/>
            </a:bodyPr>
            <a:lstStyle/>
            <a:p>
              <a:pPr algn="ctr"/>
              <a:r>
                <a:rPr lang="ro-RO" sz="1200" b="1" dirty="0">
                  <a:latin typeface="Comic Sans MS" panose="030F0702030302020204" pitchFamily="66" charset="0"/>
                  <a:ea typeface="AdvGulliv-R"/>
                </a:rPr>
                <a:t>Imagini SEM ale sferelor de ZnO obtinute dupa calcinarea precursorilor la  600</a:t>
              </a:r>
              <a:r>
                <a:rPr lang="ro-RO" sz="1200" b="1" baseline="30000" dirty="0">
                  <a:latin typeface="Comic Sans MS" panose="030F0702030302020204" pitchFamily="66" charset="0"/>
                  <a:ea typeface="AdvGulliv-R"/>
                </a:rPr>
                <a:t>o</a:t>
              </a:r>
              <a:r>
                <a:rPr lang="ro-RO" sz="1200" b="1" dirty="0">
                  <a:latin typeface="Comic Sans MS" panose="030F0702030302020204" pitchFamily="66" charset="0"/>
                  <a:ea typeface="AdvGulliv-R"/>
                </a:rPr>
                <a:t>/1 h: (a - c) ZnO_0.04 and (d-f) </a:t>
              </a:r>
              <a:r>
                <a:rPr lang="ro-RO" sz="1200" b="1" dirty="0" smtClean="0">
                  <a:latin typeface="Comic Sans MS" panose="030F0702030302020204" pitchFamily="66" charset="0"/>
                  <a:ea typeface="AdvGulliv-R"/>
                </a:rPr>
                <a:t>ZnO_0.06</a:t>
              </a:r>
              <a:endParaRPr lang="ro-RO" sz="1200" b="1" dirty="0">
                <a:latin typeface="Comic Sans MS" panose="030F0702030302020204" pitchFamily="66" charset="0"/>
              </a:endParaRPr>
            </a:p>
          </p:txBody>
        </p:sp>
      </p:grpSp>
    </p:spTree>
    <p:extLst>
      <p:ext uri="{BB962C8B-B14F-4D97-AF65-F5344CB8AC3E}">
        <p14:creationId xmlns:p14="http://schemas.microsoft.com/office/powerpoint/2010/main" val="61321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3554582"/>
              </p:ext>
            </p:extLst>
          </p:nvPr>
        </p:nvGraphicFramePr>
        <p:xfrm>
          <a:off x="323528" y="743797"/>
          <a:ext cx="8064896" cy="6093296"/>
        </p:xfrm>
        <a:graphic>
          <a:graphicData uri="http://schemas.openxmlformats.org/drawingml/2006/table">
            <a:tbl>
              <a:tblPr firstRow="1" firstCol="1" bandRow="1" bandCol="1">
                <a:tableStyleId>{5C22544A-7EE6-4342-B048-85BDC9FD1C3A}</a:tableStyleId>
              </a:tblPr>
              <a:tblGrid>
                <a:gridCol w="1129085"/>
                <a:gridCol w="959723"/>
                <a:gridCol w="2256558"/>
                <a:gridCol w="1129085"/>
                <a:gridCol w="1129085"/>
                <a:gridCol w="1129085"/>
                <a:gridCol w="332275"/>
              </a:tblGrid>
              <a:tr h="320195">
                <a:tc rowSpan="2">
                  <a:txBody>
                    <a:bodyPr/>
                    <a:lstStyle/>
                    <a:p>
                      <a:pPr algn="ctr">
                        <a:lnSpc>
                          <a:spcPct val="115000"/>
                        </a:lnSpc>
                        <a:spcAft>
                          <a:spcPts val="0"/>
                        </a:spcAft>
                      </a:pPr>
                      <a:r>
                        <a:rPr lang="ro-RO" sz="700" dirty="0">
                          <a:effectLst/>
                        </a:rPr>
                        <a:t>S.N</a:t>
                      </a:r>
                      <a:endParaRPr lang="ro-RO" sz="700" dirty="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vert="vert"/>
                </a:tc>
                <a:tc rowSpan="2" gridSpan="2">
                  <a:txBody>
                    <a:bodyPr/>
                    <a:lstStyle/>
                    <a:p>
                      <a:pPr algn="ctr">
                        <a:lnSpc>
                          <a:spcPct val="115000"/>
                        </a:lnSpc>
                        <a:spcAft>
                          <a:spcPts val="0"/>
                        </a:spcAft>
                      </a:pPr>
                      <a:r>
                        <a:rPr lang="ro-RO" sz="700">
                          <a:effectLst/>
                        </a:rPr>
                        <a:t> </a:t>
                      </a:r>
                    </a:p>
                    <a:p>
                      <a:pPr algn="ctr">
                        <a:lnSpc>
                          <a:spcPct val="115000"/>
                        </a:lnSpc>
                        <a:spcAft>
                          <a:spcPts val="0"/>
                        </a:spcAft>
                      </a:pPr>
                      <a:r>
                        <a:rPr lang="ro-RO" sz="700">
                          <a:effectLst/>
                        </a:rPr>
                        <a:t>Tulpini microbiene</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rowSpan="2" hMerge="1">
                  <a:txBody>
                    <a:bodyPr/>
                    <a:lstStyle/>
                    <a:p>
                      <a:endParaRPr lang="ro-RO"/>
                    </a:p>
                  </a:txBody>
                  <a:tcPr/>
                </a:tc>
                <a:tc gridSpan="2">
                  <a:txBody>
                    <a:bodyPr/>
                    <a:lstStyle/>
                    <a:p>
                      <a:pPr algn="ctr">
                        <a:lnSpc>
                          <a:spcPct val="115000"/>
                        </a:lnSpc>
                        <a:spcAft>
                          <a:spcPts val="0"/>
                        </a:spcAft>
                      </a:pPr>
                      <a:r>
                        <a:rPr lang="ro-RO" sz="700">
                          <a:effectLst/>
                        </a:rPr>
                        <a:t>CMI</a:t>
                      </a:r>
                    </a:p>
                    <a:p>
                      <a:pPr algn="ctr">
                        <a:lnSpc>
                          <a:spcPct val="115000"/>
                        </a:lnSpc>
                        <a:spcAft>
                          <a:spcPts val="0"/>
                        </a:spcAft>
                      </a:pPr>
                      <a:r>
                        <a:rPr lang="ro-RO" sz="700">
                          <a:effectLst/>
                        </a:rPr>
                        <a:t>µg/mL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hMerge="1">
                  <a:txBody>
                    <a:bodyPr/>
                    <a:lstStyle/>
                    <a:p>
                      <a:endParaRPr lang="ro-RO"/>
                    </a:p>
                  </a:txBody>
                  <a:tcPr/>
                </a:tc>
                <a:tc gridSpan="2">
                  <a:txBody>
                    <a:bodyPr/>
                    <a:lstStyle/>
                    <a:p>
                      <a:pPr algn="ctr">
                        <a:lnSpc>
                          <a:spcPct val="115000"/>
                        </a:lnSpc>
                        <a:spcAft>
                          <a:spcPts val="0"/>
                        </a:spcAft>
                      </a:pPr>
                      <a:r>
                        <a:rPr lang="ro-RO" sz="700">
                          <a:effectLst/>
                        </a:rPr>
                        <a:t>CMEB</a:t>
                      </a:r>
                    </a:p>
                    <a:p>
                      <a:pPr algn="ctr">
                        <a:lnSpc>
                          <a:spcPct val="115000"/>
                        </a:lnSpc>
                        <a:spcAft>
                          <a:spcPts val="0"/>
                        </a:spcAft>
                      </a:pPr>
                      <a:r>
                        <a:rPr lang="ro-RO" sz="700">
                          <a:effectLst/>
                        </a:rPr>
                        <a:t>µg/mL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hMerge="1">
                  <a:txBody>
                    <a:bodyPr/>
                    <a:lstStyle/>
                    <a:p>
                      <a:endParaRPr lang="ro-RO"/>
                    </a:p>
                  </a:txBody>
                  <a:tcPr/>
                </a:tc>
              </a:tr>
              <a:tr h="649981">
                <a:tc vMerge="1">
                  <a:txBody>
                    <a:bodyPr/>
                    <a:lstStyle/>
                    <a:p>
                      <a:endParaRPr lang="ro-RO"/>
                    </a:p>
                  </a:txBody>
                  <a:tcPr/>
                </a:tc>
                <a:tc gridSpan="2" vMerge="1">
                  <a:txBody>
                    <a:bodyPr/>
                    <a:lstStyle/>
                    <a:p>
                      <a:endParaRPr lang="ro-RO"/>
                    </a:p>
                  </a:txBody>
                  <a:tcPr/>
                </a:tc>
                <a:tc hMerge="1" vMerge="1">
                  <a:txBody>
                    <a:bodyPr/>
                    <a:lstStyle/>
                    <a:p>
                      <a:endParaRPr lang="ro-RO"/>
                    </a:p>
                  </a:txBody>
                  <a:tcPr/>
                </a:tc>
                <a:tc>
                  <a:txBody>
                    <a:bodyPr/>
                    <a:lstStyle/>
                    <a:p>
                      <a:pPr algn="ctr">
                        <a:lnSpc>
                          <a:spcPct val="115000"/>
                        </a:lnSpc>
                        <a:spcAft>
                          <a:spcPts val="0"/>
                        </a:spcAft>
                      </a:pPr>
                      <a:r>
                        <a:rPr lang="ro-RO" sz="700">
                          <a:effectLst/>
                        </a:rPr>
                        <a:t>ZnO 0.04</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ZnO 0.06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ZnO 0.04</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ZnO 0.06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dirty="0">
                          <a:effectLst/>
                        </a:rPr>
                        <a:t>1</a:t>
                      </a:r>
                      <a:endParaRPr lang="ro-RO" sz="700" dirty="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rowSpan="5">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Gram-</a:t>
                      </a:r>
                    </a:p>
                    <a:p>
                      <a:pPr algn="just">
                        <a:lnSpc>
                          <a:spcPct val="115000"/>
                        </a:lnSpc>
                        <a:spcAft>
                          <a:spcPts val="0"/>
                        </a:spcAft>
                      </a:pPr>
                      <a:r>
                        <a:rPr lang="ro-RO" sz="700">
                          <a:effectLst/>
                        </a:rPr>
                        <a:t>negative </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l">
                        <a:lnSpc>
                          <a:spcPct val="115000"/>
                        </a:lnSpc>
                        <a:spcAft>
                          <a:spcPts val="0"/>
                        </a:spcAft>
                      </a:pPr>
                      <a:r>
                        <a:rPr lang="ro-RO" sz="700">
                          <a:effectLst/>
                        </a:rPr>
                        <a:t>Pseudomonas aeruginosa ATCC 27853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Acinetobacter baumannii 230 (tulpină multirezistentă)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3</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Escherichia coli ATCC 8739 (tulpină sensibil)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4</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K. pneumoniae 40 (tulpină multirezistentă)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Enerobacter  cloacae 56 (tulpină multirezistentă)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rowSpan="9">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 </a:t>
                      </a:r>
                    </a:p>
                    <a:p>
                      <a:pPr algn="just">
                        <a:lnSpc>
                          <a:spcPct val="115000"/>
                        </a:lnSpc>
                        <a:spcAft>
                          <a:spcPts val="0"/>
                        </a:spcAft>
                      </a:pPr>
                      <a:r>
                        <a:rPr lang="ro-RO" sz="700">
                          <a:effectLst/>
                        </a:rPr>
                        <a:t>Gram</a:t>
                      </a:r>
                    </a:p>
                    <a:p>
                      <a:pPr algn="just">
                        <a:lnSpc>
                          <a:spcPct val="115000"/>
                        </a:lnSpc>
                        <a:spcAft>
                          <a:spcPts val="0"/>
                        </a:spcAft>
                      </a:pPr>
                      <a:r>
                        <a:rPr lang="ro-RO" sz="700">
                          <a:effectLst/>
                        </a:rPr>
                        <a:t>pozitive</a:t>
                      </a:r>
                    </a:p>
                    <a:p>
                      <a:pPr algn="just">
                        <a:lnSpc>
                          <a:spcPct val="115000"/>
                        </a:lnSpc>
                        <a:spcAft>
                          <a:spcPts val="0"/>
                        </a:spcAft>
                      </a:pPr>
                      <a:r>
                        <a:rPr lang="ro-RO" sz="700">
                          <a:effectLst/>
                        </a:rPr>
                        <a:t> </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l">
                        <a:lnSpc>
                          <a:spcPct val="115000"/>
                        </a:lnSpc>
                        <a:spcAft>
                          <a:spcPts val="0"/>
                        </a:spcAft>
                      </a:pPr>
                      <a:r>
                        <a:rPr lang="ro-RO" sz="700">
                          <a:effectLst/>
                        </a:rPr>
                        <a:t>Staphylococcus aureus ATCC  25925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7</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S. aureusICUB 1(tulpină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8</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S. aureus ATCC BAA -1026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9</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S. aureus ATCC 6538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3.90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S. aureusICUB 2 (tulpină rezistentă la meticilină –MRSA )</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3.90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S. saprophyticus ATCC 15305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Enterococcus faecalis  ATCC 29212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13</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Ent.faecium VA-R17 (tulpină rezistentă la vancomicină) </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3.90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14</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Bacillus subtilis ATCC 6633 (tulpină sensibilăsusceptible strain)</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rowSpan="2">
                  <a:txBody>
                    <a:bodyPr/>
                    <a:lstStyle/>
                    <a:p>
                      <a:pPr algn="just">
                        <a:lnSpc>
                          <a:spcPct val="115000"/>
                        </a:lnSpc>
                        <a:spcAft>
                          <a:spcPts val="0"/>
                        </a:spcAft>
                      </a:pPr>
                      <a:r>
                        <a:rPr lang="ro-RO" sz="700">
                          <a:effectLst/>
                        </a:rPr>
                        <a:t> </a:t>
                      </a:r>
                    </a:p>
                    <a:p>
                      <a:pPr algn="just">
                        <a:lnSpc>
                          <a:spcPct val="115000"/>
                        </a:lnSpc>
                        <a:spcAft>
                          <a:spcPts val="0"/>
                        </a:spcAft>
                      </a:pPr>
                      <a:r>
                        <a:rPr lang="ro-RO" sz="700">
                          <a:effectLst/>
                        </a:rPr>
                        <a:t>fungice</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l">
                        <a:lnSpc>
                          <a:spcPct val="115000"/>
                        </a:lnSpc>
                        <a:spcAft>
                          <a:spcPts val="0"/>
                        </a:spcAft>
                      </a:pPr>
                      <a:r>
                        <a:rPr lang="ro-RO" sz="700">
                          <a:effectLst/>
                        </a:rPr>
                        <a:t>Candida  albicans ATCC 26790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r h="320195">
                <a:tc>
                  <a:txBody>
                    <a:bodyPr/>
                    <a:lstStyle/>
                    <a:p>
                      <a:pPr algn="ctr">
                        <a:lnSpc>
                          <a:spcPct val="115000"/>
                        </a:lnSpc>
                        <a:spcAft>
                          <a:spcPts val="0"/>
                        </a:spcAft>
                      </a:pPr>
                      <a:r>
                        <a:rPr lang="ro-RO" sz="700">
                          <a:effectLst/>
                        </a:rPr>
                        <a:t>16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vMerge="1">
                  <a:txBody>
                    <a:bodyPr/>
                    <a:lstStyle/>
                    <a:p>
                      <a:endParaRPr lang="ro-RO"/>
                    </a:p>
                  </a:txBody>
                  <a:tcPr/>
                </a:tc>
                <a:tc>
                  <a:txBody>
                    <a:bodyPr/>
                    <a:lstStyle/>
                    <a:p>
                      <a:pPr algn="l">
                        <a:lnSpc>
                          <a:spcPct val="115000"/>
                        </a:lnSpc>
                        <a:spcAft>
                          <a:spcPts val="0"/>
                        </a:spcAft>
                      </a:pPr>
                      <a:r>
                        <a:rPr lang="ro-RO" sz="700">
                          <a:effectLst/>
                        </a:rPr>
                        <a:t>Cryptococcus neoformans ATCC 204092 (tulpină sensibilă)</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c>
                  <a:txBody>
                    <a:bodyPr/>
                    <a:lstStyle/>
                    <a:p>
                      <a:pPr algn="ctr">
                        <a:lnSpc>
                          <a:spcPct val="115000"/>
                        </a:lnSpc>
                        <a:spcAft>
                          <a:spcPts val="0"/>
                        </a:spcAft>
                      </a:pPr>
                      <a:r>
                        <a:rPr lang="ro-RO"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nchor="ctr"/>
                </a:tc>
                <a:tc>
                  <a:txBody>
                    <a:bodyPr/>
                    <a:lstStyle/>
                    <a:p>
                      <a:pPr algn="ctr">
                        <a:lnSpc>
                          <a:spcPct val="115000"/>
                        </a:lnSpc>
                        <a:spcAft>
                          <a:spcPts val="0"/>
                        </a:spcAft>
                      </a:pPr>
                      <a:r>
                        <a:rPr lang="ro-RO" sz="700" dirty="0">
                          <a:effectLst/>
                        </a:rPr>
                        <a:t>1000</a:t>
                      </a:r>
                      <a:endParaRPr lang="ro-RO" sz="700" dirty="0">
                        <a:effectLst/>
                        <a:latin typeface="Calibri" panose="020F0502020204030204" pitchFamily="34" charset="0"/>
                        <a:ea typeface="Calibri" panose="020F0502020204030204" pitchFamily="34" charset="0"/>
                        <a:cs typeface="Arial" panose="020B0604020202020204" pitchFamily="34" charset="0"/>
                      </a:endParaRPr>
                    </a:p>
                  </a:txBody>
                  <a:tcPr marL="46606" marR="46606" marT="0" marB="0"/>
                </a:tc>
              </a:tr>
            </a:tbl>
          </a:graphicData>
        </a:graphic>
      </p:graphicFrame>
      <p:sp>
        <p:nvSpPr>
          <p:cNvPr id="3" name="Rectangle 1"/>
          <p:cNvSpPr>
            <a:spLocks noChangeArrowheads="1"/>
          </p:cNvSpPr>
          <p:nvPr/>
        </p:nvSpPr>
        <p:spPr bwMode="auto">
          <a:xfrm>
            <a:off x="1235475" y="260648"/>
            <a:ext cx="5497019"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Valorile CMI and CMEB (µg/mL) pentru probeleZnO_0.04 și ZnO_0.06</a:t>
            </a:r>
            <a:endParaRPr kumimoji="0" lang="ro-RO" altLang="ro-RO" sz="1800" b="1" i="0" u="none" strike="noStrike" cap="none" normalizeH="0" baseline="0" dirty="0" smtClean="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261143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236353"/>
            <a:chOff x="0" y="0"/>
            <a:chExt cx="9144000" cy="6236353"/>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92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5306"/>
              <a:ext cx="7200800" cy="5339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6386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3"/>
            <p:cNvSpPr/>
            <p:nvPr/>
          </p:nvSpPr>
          <p:spPr>
            <a:xfrm>
              <a:off x="467544" y="5774688"/>
              <a:ext cx="8676456" cy="461665"/>
            </a:xfrm>
            <a:prstGeom prst="rect">
              <a:avLst/>
            </a:prstGeom>
          </p:spPr>
          <p:txBody>
            <a:bodyPr wrap="square">
              <a:spAutoFit/>
            </a:bodyPr>
            <a:lstStyle/>
            <a:p>
              <a:pPr algn="ctr"/>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Imaginile de fluorescen</a:t>
              </a:r>
              <a:r>
                <a:rPr lang="ro-RO" sz="1200" b="1" dirty="0">
                  <a:solidFill>
                    <a:srgbClr val="000000"/>
                  </a:solidFill>
                  <a:latin typeface="Comic Sans MS" panose="030F0702030302020204" pitchFamily="66" charset="0"/>
                  <a:ea typeface="Calibri" panose="020F0502020204030204" pitchFamily="34" charset="0"/>
                </a:rPr>
                <a:t>ţă</a:t>
              </a:r>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 care prezintă analiza celulelor vii/moarte la 24 de h după tratament cu concentrații de ZnO variind de la 5 la 100 </a:t>
              </a:r>
              <a:r>
                <a:rPr lang="ro-RO" sz="1200" b="1" dirty="0">
                  <a:latin typeface="Comic Sans MS" panose="030F0702030302020204" pitchFamily="66" charset="0"/>
                  <a:ea typeface="Calibri" panose="020F0502020204030204" pitchFamily="34" charset="0"/>
                  <a:cs typeface="Arial" panose="020B0604020202020204" pitchFamily="34" charset="0"/>
                </a:rPr>
                <a:t>µg</a:t>
              </a:r>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/mL. Verde = celule vii; Roșu = celule </a:t>
              </a:r>
              <a:r>
                <a:rPr lang="ro-RO" sz="1200" b="1" dirty="0" smtClean="0">
                  <a:solidFill>
                    <a:srgbClr val="000000"/>
                  </a:solidFill>
                  <a:latin typeface="Comic Sans MS" panose="030F0702030302020204" pitchFamily="66" charset="0"/>
                  <a:ea typeface="Calibri" panose="020F0502020204030204" pitchFamily="34" charset="0"/>
                  <a:cs typeface="Arial" panose="020B0604020202020204" pitchFamily="34" charset="0"/>
                </a:rPr>
                <a:t>moarte</a:t>
              </a:r>
              <a:endParaRPr lang="ro-RO" sz="1200" b="1" dirty="0">
                <a:latin typeface="Comic Sans MS" panose="030F0702030302020204" pitchFamily="66" charset="0"/>
              </a:endParaRPr>
            </a:p>
          </p:txBody>
        </p:sp>
      </p:grpSp>
    </p:spTree>
    <p:extLst>
      <p:ext uri="{BB962C8B-B14F-4D97-AF65-F5344CB8AC3E}">
        <p14:creationId xmlns:p14="http://schemas.microsoft.com/office/powerpoint/2010/main" val="88985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528" y="980728"/>
            <a:ext cx="8820472" cy="4354454"/>
            <a:chOff x="323528" y="980728"/>
            <a:chExt cx="8820472" cy="4354454"/>
          </a:xfrm>
        </p:grpSpPr>
        <p:graphicFrame>
          <p:nvGraphicFramePr>
            <p:cNvPr id="3" name="Object 2"/>
            <p:cNvGraphicFramePr>
              <a:graphicFrameLocks noChangeAspect="1"/>
            </p:cNvGraphicFramePr>
            <p:nvPr>
              <p:extLst>
                <p:ext uri="{D42A27DB-BD31-4B8C-83A1-F6EECF244321}">
                  <p14:modId xmlns:p14="http://schemas.microsoft.com/office/powerpoint/2010/main" val="3050848244"/>
                </p:ext>
              </p:extLst>
            </p:nvPr>
          </p:nvGraphicFramePr>
          <p:xfrm>
            <a:off x="971600" y="980728"/>
            <a:ext cx="7063046" cy="3888432"/>
          </p:xfrm>
          <a:graphic>
            <a:graphicData uri="http://schemas.openxmlformats.org/presentationml/2006/ole">
              <mc:AlternateContent xmlns:mc="http://schemas.openxmlformats.org/markup-compatibility/2006">
                <mc:Choice xmlns:v="urn:schemas-microsoft-com:vml" Requires="v">
                  <p:oleObj spid="_x0000_s10248" r:id="rId3" imgW="4645152" imgH="2564892" progId="Prism.Document">
                    <p:embed/>
                  </p:oleObj>
                </mc:Choice>
                <mc:Fallback>
                  <p:oleObj r:id="rId3" imgW="4645152" imgH="2564892" progId="Prism.Document">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980728"/>
                          <a:ext cx="7063046" cy="3888432"/>
                        </a:xfrm>
                        <a:prstGeom prst="rect">
                          <a:avLst/>
                        </a:prstGeom>
                        <a:noFill/>
                      </p:spPr>
                    </p:pic>
                  </p:oleObj>
                </mc:Fallback>
              </mc:AlternateContent>
            </a:graphicData>
          </a:graphic>
        </p:graphicFrame>
        <p:sp>
          <p:nvSpPr>
            <p:cNvPr id="4" name="Rectangle 3"/>
            <p:cNvSpPr/>
            <p:nvPr/>
          </p:nvSpPr>
          <p:spPr>
            <a:xfrm>
              <a:off x="323528" y="4873517"/>
              <a:ext cx="8820472" cy="461665"/>
            </a:xfrm>
            <a:prstGeom prst="rect">
              <a:avLst/>
            </a:prstGeom>
          </p:spPr>
          <p:txBody>
            <a:bodyPr wrap="square">
              <a:spAutoFit/>
            </a:bodyPr>
            <a:lstStyle/>
            <a:p>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Viabilitatea/proliferarea celulelor Vero tratate cu ZnO timp de 24 de h, determinate prin analiza MTT (n = 3, medie ± deviație standard), ••• p</a:t>
              </a:r>
              <a:r>
                <a:rPr lang="ro-RO" sz="1200" b="1" dirty="0">
                  <a:latin typeface="Comic Sans MS" panose="030F0702030302020204" pitchFamily="66" charset="0"/>
                  <a:ea typeface="Calibri" panose="020F0502020204030204" pitchFamily="34" charset="0"/>
                </a:rPr>
                <a:t>˂</a:t>
              </a:r>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0.001 versus control, 5 </a:t>
              </a:r>
              <a:r>
                <a:rPr lang="ro-RO" sz="1200" b="1" dirty="0">
                  <a:latin typeface="Comic Sans MS" panose="030F0702030302020204" pitchFamily="66" charset="0"/>
                  <a:ea typeface="Calibri" panose="020F0502020204030204" pitchFamily="34" charset="0"/>
                </a:rPr>
                <a:t>μg/mL</a:t>
              </a:r>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 și 10 </a:t>
              </a:r>
              <a:r>
                <a:rPr lang="ro-RO" sz="1200" b="1" dirty="0">
                  <a:latin typeface="Comic Sans MS" panose="030F0702030302020204" pitchFamily="66" charset="0"/>
                  <a:ea typeface="Calibri" panose="020F0502020204030204" pitchFamily="34" charset="0"/>
                </a:rPr>
                <a:t>μg/mL</a:t>
              </a:r>
              <a:r>
                <a:rPr lang="ro-RO" sz="1200" b="1" dirty="0">
                  <a:solidFill>
                    <a:srgbClr val="000000"/>
                  </a:solidFill>
                  <a:latin typeface="Comic Sans MS" panose="030F0702030302020204" pitchFamily="66" charset="0"/>
                  <a:ea typeface="Calibri" panose="020F0502020204030204" pitchFamily="34" charset="0"/>
                  <a:cs typeface="Arial" panose="020B0604020202020204" pitchFamily="34" charset="0"/>
                </a:rPr>
                <a:t> de probe tratate</a:t>
              </a:r>
              <a:endParaRPr lang="ro-RO" sz="1200" b="1" dirty="0">
                <a:latin typeface="Comic Sans MS" panose="030F0702030302020204" pitchFamily="66" charset="0"/>
              </a:endParaRPr>
            </a:p>
          </p:txBody>
        </p:sp>
      </p:grpSp>
    </p:spTree>
    <p:extLst>
      <p:ext uri="{BB962C8B-B14F-4D97-AF65-F5344CB8AC3E}">
        <p14:creationId xmlns:p14="http://schemas.microsoft.com/office/powerpoint/2010/main" val="110017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7108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err="1" smtClean="0">
                <a:solidFill>
                  <a:srgbClr val="FF0000"/>
                </a:solidFill>
                <a:latin typeface="Comic Sans MS" pitchFamily="66" charset="0"/>
              </a:rPr>
              <a:t>Echipa</a:t>
            </a:r>
            <a:endParaRPr lang="en-US" b="1" dirty="0" smtClean="0">
              <a:solidFill>
                <a:srgbClr val="FF0000"/>
              </a:solidFill>
              <a:latin typeface="Comic Sans MS" pitchFamily="66" charset="0"/>
            </a:endParaRPr>
          </a:p>
          <a:p>
            <a:r>
              <a:rPr lang="en-US" sz="1600" dirty="0" smtClean="0">
                <a:latin typeface="Comic Sans MS" pitchFamily="66" charset="0"/>
              </a:rPr>
              <a:t>Director </a:t>
            </a:r>
            <a:r>
              <a:rPr lang="en-US" sz="1600" dirty="0" err="1" smtClean="0">
                <a:latin typeface="Comic Sans MS" pitchFamily="66" charset="0"/>
              </a:rPr>
              <a:t>proiect</a:t>
            </a:r>
            <a:r>
              <a:rPr lang="en-US" sz="1600" dirty="0" smtClean="0">
                <a:latin typeface="Comic Sans MS" pitchFamily="66" charset="0"/>
              </a:rPr>
              <a:t>: </a:t>
            </a:r>
          </a:p>
          <a:p>
            <a:r>
              <a:rPr lang="en-US" sz="1600" dirty="0">
                <a:latin typeface="Comic Sans MS" pitchFamily="66" charset="0"/>
              </a:rPr>
              <a:t>	</a:t>
            </a:r>
            <a:r>
              <a:rPr lang="en-US" sz="1600" dirty="0" smtClean="0">
                <a:latin typeface="Comic Sans MS" pitchFamily="66" charset="0"/>
              </a:rPr>
              <a:t>Dr. Oana Carp- </a:t>
            </a:r>
            <a:r>
              <a:rPr lang="en-US" sz="1600" dirty="0" err="1" smtClean="0">
                <a:latin typeface="Comic Sans MS" pitchFamily="66" charset="0"/>
              </a:rPr>
              <a:t>Institutul</a:t>
            </a:r>
            <a:r>
              <a:rPr lang="en-US" sz="1600" dirty="0" smtClean="0">
                <a:latin typeface="Comic Sans MS" pitchFamily="66" charset="0"/>
              </a:rPr>
              <a:t> de </a:t>
            </a:r>
            <a:r>
              <a:rPr lang="en-US" sz="1600" dirty="0" err="1" smtClean="0">
                <a:latin typeface="Comic Sans MS" pitchFamily="66" charset="0"/>
              </a:rPr>
              <a:t>Chimie</a:t>
            </a:r>
            <a:r>
              <a:rPr lang="en-US" sz="1600" dirty="0" smtClean="0">
                <a:latin typeface="Comic Sans MS" pitchFamily="66" charset="0"/>
              </a:rPr>
              <a:t> </a:t>
            </a:r>
            <a:r>
              <a:rPr lang="en-US" sz="1600" dirty="0" err="1" smtClean="0">
                <a:latin typeface="Comic Sans MS" pitchFamily="66" charset="0"/>
              </a:rPr>
              <a:t>Fizică</a:t>
            </a:r>
            <a:r>
              <a:rPr lang="en-US" sz="1600" dirty="0" smtClean="0">
                <a:latin typeface="Comic Sans MS" pitchFamily="66" charset="0"/>
              </a:rPr>
              <a:t> “</a:t>
            </a:r>
            <a:r>
              <a:rPr lang="en-US" sz="1600" dirty="0" err="1" smtClean="0">
                <a:latin typeface="Comic Sans MS" pitchFamily="66" charset="0"/>
              </a:rPr>
              <a:t>Ilie</a:t>
            </a:r>
            <a:r>
              <a:rPr lang="en-US" sz="1600" dirty="0" smtClean="0">
                <a:latin typeface="Comic Sans MS" pitchFamily="66" charset="0"/>
              </a:rPr>
              <a:t> </a:t>
            </a:r>
            <a:r>
              <a:rPr lang="en-US" sz="1600" dirty="0" err="1" smtClean="0">
                <a:latin typeface="Comic Sans MS" pitchFamily="66" charset="0"/>
              </a:rPr>
              <a:t>Murgulescu</a:t>
            </a:r>
            <a:r>
              <a:rPr lang="en-US" sz="1600" dirty="0" smtClean="0">
                <a:latin typeface="Comic Sans MS" pitchFamily="66" charset="0"/>
              </a:rPr>
              <a:t>” </a:t>
            </a:r>
          </a:p>
          <a:p>
            <a:endParaRPr lang="en-US" sz="1600" b="1" dirty="0" smtClean="0">
              <a:latin typeface="Comic Sans MS" pitchFamily="66" charset="0"/>
            </a:endParaRPr>
          </a:p>
          <a:p>
            <a:r>
              <a:rPr lang="en-US" sz="1600" b="1" dirty="0" err="1" smtClean="0">
                <a:latin typeface="Comic Sans MS" pitchFamily="66" charset="0"/>
              </a:rPr>
              <a:t>Echipa</a:t>
            </a:r>
            <a:r>
              <a:rPr lang="en-US" sz="1600" b="1" dirty="0" smtClean="0">
                <a:latin typeface="Comic Sans MS" pitchFamily="66" charset="0"/>
              </a:rPr>
              <a:t> </a:t>
            </a:r>
            <a:r>
              <a:rPr lang="en-US" sz="1600" b="1" dirty="0" err="1">
                <a:latin typeface="Comic Sans MS" pitchFamily="66" charset="0"/>
              </a:rPr>
              <a:t>Institutul</a:t>
            </a:r>
            <a:r>
              <a:rPr lang="en-US" sz="1600" b="1" dirty="0">
                <a:latin typeface="Comic Sans MS" pitchFamily="66" charset="0"/>
              </a:rPr>
              <a:t> de </a:t>
            </a:r>
            <a:r>
              <a:rPr lang="en-US" sz="1600" b="1" dirty="0" err="1">
                <a:latin typeface="Comic Sans MS" pitchFamily="66" charset="0"/>
              </a:rPr>
              <a:t>Chimie</a:t>
            </a:r>
            <a:r>
              <a:rPr lang="en-US" sz="1600" b="1" dirty="0">
                <a:latin typeface="Comic Sans MS" pitchFamily="66" charset="0"/>
              </a:rPr>
              <a:t> </a:t>
            </a:r>
            <a:r>
              <a:rPr lang="en-US" sz="1600" b="1" dirty="0" err="1">
                <a:latin typeface="Comic Sans MS" pitchFamily="66" charset="0"/>
              </a:rPr>
              <a:t>Fizică</a:t>
            </a:r>
            <a:r>
              <a:rPr lang="en-US" sz="1600" b="1" dirty="0">
                <a:latin typeface="Comic Sans MS" pitchFamily="66" charset="0"/>
              </a:rPr>
              <a:t> “</a:t>
            </a:r>
            <a:r>
              <a:rPr lang="en-US" sz="1600" b="1" dirty="0" err="1">
                <a:latin typeface="Comic Sans MS" pitchFamily="66" charset="0"/>
              </a:rPr>
              <a:t>Ilie</a:t>
            </a:r>
            <a:r>
              <a:rPr lang="en-US" sz="1600" b="1" dirty="0">
                <a:latin typeface="Comic Sans MS" pitchFamily="66" charset="0"/>
              </a:rPr>
              <a:t> </a:t>
            </a:r>
            <a:r>
              <a:rPr lang="en-US" sz="1600" b="1" dirty="0" err="1">
                <a:latin typeface="Comic Sans MS" pitchFamily="66" charset="0"/>
              </a:rPr>
              <a:t>Murgulescu</a:t>
            </a:r>
            <a:r>
              <a:rPr lang="en-US" sz="1600" b="1" dirty="0">
                <a:latin typeface="Comic Sans MS" pitchFamily="66" charset="0"/>
              </a:rPr>
              <a:t>” </a:t>
            </a:r>
            <a:r>
              <a:rPr lang="en-US" sz="1600" dirty="0" smtClean="0">
                <a:latin typeface="Comic Sans MS" pitchFamily="66" charset="0"/>
              </a:rPr>
              <a:t>:</a:t>
            </a:r>
          </a:p>
          <a:p>
            <a:r>
              <a:rPr lang="en-US" sz="1600" dirty="0" smtClean="0">
                <a:latin typeface="Comic Sans MS" pitchFamily="66" charset="0"/>
              </a:rPr>
              <a:t> </a:t>
            </a:r>
          </a:p>
          <a:p>
            <a:r>
              <a:rPr lang="en-US" sz="1600" dirty="0">
                <a:latin typeface="Comic Sans MS" pitchFamily="66" charset="0"/>
              </a:rPr>
              <a:t>Dr. Diana </a:t>
            </a:r>
            <a:r>
              <a:rPr lang="en-US" sz="1600" dirty="0" err="1" smtClean="0">
                <a:latin typeface="Comic Sans MS" pitchFamily="66" charset="0"/>
              </a:rPr>
              <a:t>Visinescu</a:t>
            </a:r>
            <a:endParaRPr lang="en-US" sz="1600" dirty="0" smtClean="0">
              <a:latin typeface="Comic Sans MS" pitchFamily="66" charset="0"/>
            </a:endParaRPr>
          </a:p>
          <a:p>
            <a:r>
              <a:rPr lang="en-US" sz="1600" dirty="0" smtClean="0">
                <a:latin typeface="Comic Sans MS" pitchFamily="66" charset="0"/>
              </a:rPr>
              <a:t>Dr. Greta </a:t>
            </a:r>
            <a:r>
              <a:rPr lang="en-US" sz="1600" dirty="0" err="1" smtClean="0">
                <a:latin typeface="Comic Sans MS" pitchFamily="66" charset="0"/>
              </a:rPr>
              <a:t>Socoteanu</a:t>
            </a:r>
            <a:r>
              <a:rPr lang="en-US" sz="1600" dirty="0" smtClean="0">
                <a:latin typeface="Comic Sans MS" pitchFamily="66" charset="0"/>
              </a:rPr>
              <a:t> (</a:t>
            </a:r>
            <a:r>
              <a:rPr lang="en-US" sz="1600" dirty="0" err="1" smtClean="0">
                <a:latin typeface="Comic Sans MS" pitchFamily="66" charset="0"/>
              </a:rPr>
              <a:t>Patrinoiu</a:t>
            </a:r>
            <a:r>
              <a:rPr lang="en-US" sz="1600" dirty="0" smtClean="0">
                <a:latin typeface="Comic Sans MS" pitchFamily="66" charset="0"/>
              </a:rPr>
              <a:t>)</a:t>
            </a:r>
          </a:p>
          <a:p>
            <a:r>
              <a:rPr lang="en-US" sz="1600" dirty="0" smtClean="0">
                <a:latin typeface="Comic Sans MS" pitchFamily="66" charset="0"/>
              </a:rPr>
              <a:t>Dr. Cristian </a:t>
            </a:r>
            <a:r>
              <a:rPr lang="en-US" sz="1600" dirty="0" err="1" smtClean="0">
                <a:latin typeface="Comic Sans MS" pitchFamily="66" charset="0"/>
              </a:rPr>
              <a:t>Dumitru</a:t>
            </a:r>
            <a:r>
              <a:rPr lang="en-US" sz="1600" dirty="0" smtClean="0">
                <a:latin typeface="Comic Sans MS" pitchFamily="66" charset="0"/>
              </a:rPr>
              <a:t> </a:t>
            </a:r>
            <a:r>
              <a:rPr lang="en-US" sz="1600" dirty="0" err="1" smtClean="0">
                <a:latin typeface="Comic Sans MS" pitchFamily="66" charset="0"/>
              </a:rPr>
              <a:t>Ene</a:t>
            </a:r>
            <a:endParaRPr lang="en-US" sz="1600" dirty="0" smtClean="0">
              <a:latin typeface="Comic Sans MS" pitchFamily="66" charset="0"/>
            </a:endParaRPr>
          </a:p>
          <a:p>
            <a:r>
              <a:rPr lang="en-US" sz="1600" dirty="0" smtClean="0">
                <a:latin typeface="Comic Sans MS" pitchFamily="66" charset="0"/>
              </a:rPr>
              <a:t>Dr</a:t>
            </a:r>
            <a:r>
              <a:rPr lang="en-US" sz="1600" dirty="0" smtClean="0">
                <a:latin typeface="Comic Sans MS" pitchFamily="66" charset="0"/>
              </a:rPr>
              <a:t>. Paula </a:t>
            </a:r>
            <a:r>
              <a:rPr lang="en-US" sz="1600" dirty="0" err="1" smtClean="0">
                <a:latin typeface="Comic Sans MS" pitchFamily="66" charset="0"/>
              </a:rPr>
              <a:t>Cucos</a:t>
            </a:r>
            <a:endParaRPr lang="en-US" sz="1600" dirty="0">
              <a:latin typeface="Comic Sans MS" pitchFamily="66" charset="0"/>
            </a:endParaRPr>
          </a:p>
          <a:p>
            <a:r>
              <a:rPr lang="en-US" sz="1600" dirty="0" smtClean="0">
                <a:latin typeface="Comic Sans MS" pitchFamily="66" charset="0"/>
              </a:rPr>
              <a:t>Dr. Jose Maria Calderon-Moreno</a:t>
            </a:r>
          </a:p>
          <a:p>
            <a:endParaRPr lang="en-US" sz="1600" dirty="0">
              <a:latin typeface="Comic Sans MS" pitchFamily="66" charset="0"/>
            </a:endParaRPr>
          </a:p>
          <a:p>
            <a:r>
              <a:rPr lang="en-US" sz="1600" dirty="0" err="1" smtClean="0">
                <a:latin typeface="Comic Sans MS" pitchFamily="66" charset="0"/>
              </a:rPr>
              <a:t>Responsabil</a:t>
            </a:r>
            <a:r>
              <a:rPr lang="en-US" sz="1600" dirty="0" smtClean="0">
                <a:latin typeface="Comic Sans MS" pitchFamily="66" charset="0"/>
              </a:rPr>
              <a:t> </a:t>
            </a:r>
            <a:r>
              <a:rPr lang="en-US" sz="1600" dirty="0" err="1" smtClean="0">
                <a:latin typeface="Comic Sans MS" pitchFamily="66" charset="0"/>
              </a:rPr>
              <a:t>partener</a:t>
            </a:r>
            <a:r>
              <a:rPr lang="en-US" sz="1600" dirty="0" smtClean="0">
                <a:latin typeface="Comic Sans MS" pitchFamily="66" charset="0"/>
              </a:rPr>
              <a:t>: Prof. Carmen Mariana </a:t>
            </a:r>
            <a:r>
              <a:rPr lang="en-US" sz="1600" dirty="0" err="1" smtClean="0">
                <a:latin typeface="Comic Sans MS" pitchFamily="66" charset="0"/>
              </a:rPr>
              <a:t>Chifiriuc-Universitatea</a:t>
            </a:r>
            <a:r>
              <a:rPr lang="en-US" sz="1600" dirty="0" smtClean="0">
                <a:latin typeface="Comic Sans MS" pitchFamily="66" charset="0"/>
              </a:rPr>
              <a:t> </a:t>
            </a:r>
            <a:r>
              <a:rPr lang="en-US" sz="1600" dirty="0" err="1" smtClean="0">
                <a:latin typeface="Comic Sans MS" pitchFamily="66" charset="0"/>
              </a:rPr>
              <a:t>Bucuresti</a:t>
            </a:r>
            <a:r>
              <a:rPr lang="en-US" sz="1600" dirty="0" smtClean="0">
                <a:latin typeface="Comic Sans MS" pitchFamily="66" charset="0"/>
              </a:rPr>
              <a:t>, </a:t>
            </a:r>
            <a:r>
              <a:rPr lang="en-US" sz="1600" dirty="0" err="1" smtClean="0">
                <a:latin typeface="Comic Sans MS" pitchFamily="66" charset="0"/>
              </a:rPr>
              <a:t>Facultatea</a:t>
            </a:r>
            <a:r>
              <a:rPr lang="en-US" sz="1600" dirty="0" smtClean="0">
                <a:latin typeface="Comic Sans MS" pitchFamily="66" charset="0"/>
              </a:rPr>
              <a:t> de </a:t>
            </a:r>
            <a:r>
              <a:rPr lang="en-US" sz="1600" dirty="0" err="1" smtClean="0">
                <a:latin typeface="Comic Sans MS" pitchFamily="66" charset="0"/>
              </a:rPr>
              <a:t>Biologie</a:t>
            </a:r>
            <a:endParaRPr lang="en-US" sz="1600" dirty="0" smtClean="0">
              <a:latin typeface="Comic Sans MS" pitchFamily="66" charset="0"/>
            </a:endParaRPr>
          </a:p>
          <a:p>
            <a:endParaRPr lang="en-US" sz="1600" b="1" dirty="0" smtClean="0">
              <a:latin typeface="Comic Sans MS" pitchFamily="66" charset="0"/>
            </a:endParaRPr>
          </a:p>
          <a:p>
            <a:r>
              <a:rPr lang="en-US" sz="1600" b="1" dirty="0" err="1" smtClean="0">
                <a:latin typeface="Comic Sans MS" pitchFamily="66" charset="0"/>
              </a:rPr>
              <a:t>Echipa</a:t>
            </a:r>
            <a:r>
              <a:rPr lang="en-US" sz="1600" b="1" dirty="0" smtClean="0">
                <a:latin typeface="Comic Sans MS" pitchFamily="66" charset="0"/>
              </a:rPr>
              <a:t>  </a:t>
            </a:r>
            <a:r>
              <a:rPr lang="en-US" sz="1600" b="1" dirty="0" err="1" smtClean="0">
                <a:latin typeface="Comic Sans MS" pitchFamily="66" charset="0"/>
              </a:rPr>
              <a:t>Universitatea</a:t>
            </a:r>
            <a:r>
              <a:rPr lang="en-US" sz="1600" b="1" dirty="0" smtClean="0">
                <a:latin typeface="Comic Sans MS" pitchFamily="66" charset="0"/>
              </a:rPr>
              <a:t> </a:t>
            </a:r>
            <a:r>
              <a:rPr lang="en-US" sz="1600" b="1" dirty="0" err="1">
                <a:latin typeface="Comic Sans MS" pitchFamily="66" charset="0"/>
              </a:rPr>
              <a:t>Bucuresti</a:t>
            </a:r>
            <a:r>
              <a:rPr lang="en-US" sz="1600" b="1" dirty="0">
                <a:latin typeface="Comic Sans MS" pitchFamily="66" charset="0"/>
              </a:rPr>
              <a:t>, </a:t>
            </a:r>
            <a:r>
              <a:rPr lang="en-US" sz="1600" b="1" dirty="0" err="1">
                <a:latin typeface="Comic Sans MS" pitchFamily="66" charset="0"/>
              </a:rPr>
              <a:t>Facultatea</a:t>
            </a:r>
            <a:r>
              <a:rPr lang="en-US" sz="1600" b="1" dirty="0">
                <a:latin typeface="Comic Sans MS" pitchFamily="66" charset="0"/>
              </a:rPr>
              <a:t> de </a:t>
            </a:r>
            <a:r>
              <a:rPr lang="en-US" sz="1600" b="1" dirty="0" err="1" smtClean="0">
                <a:latin typeface="Comic Sans MS" pitchFamily="66" charset="0"/>
              </a:rPr>
              <a:t>Biologie</a:t>
            </a:r>
            <a:r>
              <a:rPr lang="en-US" sz="1600" dirty="0" smtClean="0">
                <a:latin typeface="Comic Sans MS" pitchFamily="66" charset="0"/>
              </a:rPr>
              <a:t>:</a:t>
            </a:r>
          </a:p>
          <a:p>
            <a:endParaRPr lang="en-US" sz="1600" dirty="0" smtClean="0">
              <a:latin typeface="Comic Sans MS" pitchFamily="66" charset="0"/>
            </a:endParaRPr>
          </a:p>
          <a:p>
            <a:r>
              <a:rPr lang="en-US" sz="1600" dirty="0" smtClean="0">
                <a:latin typeface="Comic Sans MS" pitchFamily="66" charset="0"/>
              </a:rPr>
              <a:t>Prof. Veronica </a:t>
            </a:r>
            <a:r>
              <a:rPr lang="en-US" sz="1600" dirty="0" err="1" smtClean="0">
                <a:latin typeface="Comic Sans MS" pitchFamily="66" charset="0"/>
              </a:rPr>
              <a:t>Lazăr</a:t>
            </a:r>
            <a:endParaRPr lang="en-US" sz="1600" dirty="0" smtClean="0">
              <a:latin typeface="Comic Sans MS" pitchFamily="66" charset="0"/>
            </a:endParaRPr>
          </a:p>
          <a:p>
            <a:r>
              <a:rPr lang="en-US" sz="1600" dirty="0" smtClean="0">
                <a:latin typeface="Comic Sans MS" pitchFamily="66" charset="0"/>
              </a:rPr>
              <a:t>Conf. Liliana </a:t>
            </a:r>
            <a:r>
              <a:rPr lang="en-US" sz="1600" dirty="0" err="1" smtClean="0">
                <a:latin typeface="Comic Sans MS" pitchFamily="66" charset="0"/>
              </a:rPr>
              <a:t>Bulibaşa</a:t>
            </a:r>
            <a:endParaRPr lang="en-US" sz="1600" dirty="0" smtClean="0">
              <a:latin typeface="Comic Sans MS" pitchFamily="66" charset="0"/>
            </a:endParaRPr>
          </a:p>
          <a:p>
            <a:r>
              <a:rPr lang="en-US" sz="1600" dirty="0" smtClean="0">
                <a:latin typeface="Comic Sans MS" pitchFamily="66" charset="0"/>
              </a:rPr>
              <a:t>Dr. </a:t>
            </a:r>
            <a:r>
              <a:rPr lang="en-US" sz="1600" dirty="0" err="1" smtClean="0">
                <a:latin typeface="Comic Sans MS" pitchFamily="66" charset="0"/>
              </a:rPr>
              <a:t>Coralia</a:t>
            </a:r>
            <a:r>
              <a:rPr lang="en-US" sz="1600" dirty="0" smtClean="0">
                <a:latin typeface="Comic Sans MS" pitchFamily="66" charset="0"/>
              </a:rPr>
              <a:t> </a:t>
            </a:r>
            <a:r>
              <a:rPr lang="en-US" sz="1600" dirty="0" err="1" smtClean="0">
                <a:latin typeface="Comic Sans MS" pitchFamily="66" charset="0"/>
              </a:rPr>
              <a:t>Bleoţu</a:t>
            </a:r>
            <a:endParaRPr lang="en-US" sz="1600" dirty="0" smtClean="0">
              <a:latin typeface="Comic Sans MS" pitchFamily="66" charset="0"/>
            </a:endParaRPr>
          </a:p>
          <a:p>
            <a:r>
              <a:rPr lang="en-US" sz="1600" dirty="0" smtClean="0">
                <a:latin typeface="Comic Sans MS" pitchFamily="66" charset="0"/>
              </a:rPr>
              <a:t>Dr. Marcela </a:t>
            </a:r>
            <a:r>
              <a:rPr lang="en-US" sz="1600" dirty="0" err="1" smtClean="0">
                <a:latin typeface="Comic Sans MS" pitchFamily="66" charset="0"/>
              </a:rPr>
              <a:t>Popa</a:t>
            </a:r>
            <a:r>
              <a:rPr lang="en-US" sz="1600" dirty="0" smtClean="0">
                <a:latin typeface="Comic Sans MS" pitchFamily="66" charset="0"/>
              </a:rPr>
              <a:t> (</a:t>
            </a:r>
            <a:r>
              <a:rPr lang="en-US" sz="1600" dirty="0" err="1" smtClean="0">
                <a:latin typeface="Comic Sans MS" pitchFamily="66" charset="0"/>
              </a:rPr>
              <a:t>Bucur</a:t>
            </a:r>
            <a:r>
              <a:rPr lang="en-US" sz="1600" dirty="0" smtClean="0">
                <a:latin typeface="Comic Sans MS" pitchFamily="66" charset="0"/>
              </a:rPr>
              <a:t>)</a:t>
            </a:r>
          </a:p>
          <a:p>
            <a:r>
              <a:rPr lang="en-US" sz="1600" dirty="0" smtClean="0">
                <a:latin typeface="Comic Sans MS" pitchFamily="66" charset="0"/>
              </a:rPr>
              <a:t>Dr. </a:t>
            </a:r>
            <a:r>
              <a:rPr lang="en-US" sz="1600" dirty="0" err="1" smtClean="0">
                <a:latin typeface="Comic Sans MS" pitchFamily="66" charset="0"/>
              </a:rPr>
              <a:t>Graţiela</a:t>
            </a:r>
            <a:r>
              <a:rPr lang="en-US" sz="1600" dirty="0" smtClean="0">
                <a:latin typeface="Comic Sans MS" pitchFamily="66" charset="0"/>
              </a:rPr>
              <a:t> </a:t>
            </a:r>
            <a:r>
              <a:rPr lang="en-US" sz="1600" dirty="0" err="1" smtClean="0">
                <a:latin typeface="Comic Sans MS" pitchFamily="66" charset="0"/>
              </a:rPr>
              <a:t>Grădişteanu</a:t>
            </a:r>
            <a:r>
              <a:rPr lang="en-US" sz="1600" dirty="0" smtClean="0">
                <a:latin typeface="Comic Sans MS" pitchFamily="66" charset="0"/>
              </a:rPr>
              <a:t> (</a:t>
            </a:r>
            <a:r>
              <a:rPr lang="en-US" sz="1600" dirty="0" err="1" smtClean="0">
                <a:latin typeface="Comic Sans MS" pitchFamily="66" charset="0"/>
              </a:rPr>
              <a:t>P</a:t>
            </a:r>
            <a:r>
              <a:rPr lang="en-US" sz="1600" dirty="0" err="1" smtClean="0">
                <a:latin typeface="Times New Roman" panose="02020603050405020304" pitchFamily="18" charset="0"/>
                <a:cs typeface="Times New Roman" panose="02020603050405020304" pitchFamily="18" charset="0"/>
              </a:rPr>
              <a:t>ȃ</a:t>
            </a:r>
            <a:r>
              <a:rPr lang="en-US" sz="1600" dirty="0" err="1" smtClean="0">
                <a:latin typeface="Comic Sans MS" pitchFamily="66" charset="0"/>
              </a:rPr>
              <a:t>rcălăboiu</a:t>
            </a:r>
            <a:r>
              <a:rPr lang="en-US" sz="1600" dirty="0" smtClean="0">
                <a:latin typeface="Comic Sans MS" pitchFamily="66" charset="0"/>
              </a:rPr>
              <a:t>)</a:t>
            </a:r>
          </a:p>
          <a:p>
            <a:r>
              <a:rPr lang="en-US" sz="1600" dirty="0" smtClean="0">
                <a:latin typeface="Comic Sans MS" pitchFamily="66" charset="0"/>
              </a:rPr>
              <a:t>Dr. </a:t>
            </a:r>
            <a:r>
              <a:rPr lang="en-US" sz="1600" dirty="0" err="1" smtClean="0">
                <a:latin typeface="Comic Sans MS" pitchFamily="66" charset="0"/>
              </a:rPr>
              <a:t>Ecaterina</a:t>
            </a:r>
            <a:r>
              <a:rPr lang="en-US" sz="1600" dirty="0" smtClean="0">
                <a:latin typeface="Comic Sans MS" pitchFamily="66" charset="0"/>
              </a:rPr>
              <a:t>-Monica </a:t>
            </a:r>
            <a:r>
              <a:rPr lang="en-US" sz="1600" dirty="0" err="1" smtClean="0">
                <a:latin typeface="Comic Sans MS" pitchFamily="66" charset="0"/>
              </a:rPr>
              <a:t>S</a:t>
            </a:r>
            <a:r>
              <a:rPr lang="en-US" sz="1600" dirty="0" err="1" smtClean="0">
                <a:latin typeface="Times New Roman" panose="02020603050405020304" pitchFamily="18" charset="0"/>
                <a:cs typeface="Times New Roman" panose="02020603050405020304" pitchFamily="18" charset="0"/>
              </a:rPr>
              <a:t>ȃ</a:t>
            </a:r>
            <a:r>
              <a:rPr lang="en-US" sz="1600" dirty="0" err="1" smtClean="0">
                <a:latin typeface="Comic Sans MS" pitchFamily="66" charset="0"/>
              </a:rPr>
              <a:t>rbu</a:t>
            </a:r>
            <a:endParaRPr lang="en-US" sz="1600" dirty="0">
              <a:latin typeface="Comic Sans MS" pitchFamily="66" charset="0"/>
            </a:endParaRPr>
          </a:p>
          <a:p>
            <a:endParaRPr lang="en-US" sz="1600" dirty="0" smtClean="0">
              <a:latin typeface="Comic Sans MS" pitchFamily="66" charset="0"/>
            </a:endParaRPr>
          </a:p>
          <a:p>
            <a:r>
              <a:rPr lang="en-US" sz="1600" dirty="0" smtClean="0">
                <a:solidFill>
                  <a:srgbClr val="FF0000"/>
                </a:solidFill>
                <a:latin typeface="Comic Sans MS" pitchFamily="66" charset="0"/>
              </a:rPr>
              <a:t>                                  </a:t>
            </a:r>
          </a:p>
          <a:p>
            <a:r>
              <a:rPr lang="en-US" sz="1600" dirty="0" smtClean="0"/>
              <a:t> </a:t>
            </a:r>
          </a:p>
          <a:p>
            <a:r>
              <a:rPr lang="en-US" sz="1600" dirty="0"/>
              <a:t>	</a:t>
            </a:r>
            <a:r>
              <a:rPr lang="en-US" sz="1600" dirty="0" smtClean="0"/>
              <a:t>	</a:t>
            </a:r>
            <a:endParaRPr lang="ro-RO"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132856"/>
            <a:ext cx="7560840" cy="1077218"/>
          </a:xfrm>
          <a:prstGeom prst="rect">
            <a:avLst/>
          </a:prstGeom>
          <a:noFill/>
        </p:spPr>
        <p:txBody>
          <a:bodyPr wrap="square" rtlCol="0">
            <a:spAutoFit/>
          </a:bodyPr>
          <a:lstStyle/>
          <a:p>
            <a:pPr algn="ctr"/>
            <a:r>
              <a:rPr lang="en-US" sz="3200" b="1" dirty="0" err="1" smtClean="0">
                <a:solidFill>
                  <a:srgbClr val="0070C0"/>
                </a:solidFill>
                <a:latin typeface="Comic Sans MS" pitchFamily="66" charset="0"/>
              </a:rPr>
              <a:t>Diseminarea</a:t>
            </a:r>
            <a:r>
              <a:rPr lang="en-US" sz="3200" b="1" dirty="0" smtClean="0">
                <a:solidFill>
                  <a:srgbClr val="0070C0"/>
                </a:solidFill>
                <a:latin typeface="Comic Sans MS" pitchFamily="66" charset="0"/>
              </a:rPr>
              <a:t> </a:t>
            </a:r>
            <a:r>
              <a:rPr lang="en-US" sz="3200" b="1" dirty="0" err="1" smtClean="0">
                <a:solidFill>
                  <a:srgbClr val="0070C0"/>
                </a:solidFill>
                <a:latin typeface="Comic Sans MS" pitchFamily="66" charset="0"/>
              </a:rPr>
              <a:t>rezultatelor</a:t>
            </a:r>
            <a:r>
              <a:rPr lang="en-US" sz="3200" b="1" dirty="0" smtClean="0">
                <a:solidFill>
                  <a:srgbClr val="0070C0"/>
                </a:solidFill>
                <a:latin typeface="Comic Sans MS" pitchFamily="66" charset="0"/>
              </a:rPr>
              <a:t> </a:t>
            </a:r>
            <a:r>
              <a:rPr lang="en-US" sz="3200" b="1" dirty="0" err="1" smtClean="0">
                <a:solidFill>
                  <a:srgbClr val="0070C0"/>
                </a:solidFill>
                <a:latin typeface="Comic Sans MS" pitchFamily="66" charset="0"/>
              </a:rPr>
              <a:t>ştiinţifice</a:t>
            </a:r>
            <a:r>
              <a:rPr lang="en-US" sz="3200" b="1" dirty="0" smtClean="0">
                <a:solidFill>
                  <a:srgbClr val="0070C0"/>
                </a:solidFill>
                <a:latin typeface="Comic Sans MS" pitchFamily="66" charset="0"/>
              </a:rPr>
              <a:t> ale </a:t>
            </a:r>
            <a:r>
              <a:rPr lang="en-US" sz="3200" b="1" dirty="0" err="1" smtClean="0">
                <a:solidFill>
                  <a:srgbClr val="0070C0"/>
                </a:solidFill>
                <a:latin typeface="Comic Sans MS" pitchFamily="66" charset="0"/>
              </a:rPr>
              <a:t>proiectului</a:t>
            </a:r>
            <a:endParaRPr lang="ro-RO" sz="3200" b="1"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9512" y="260648"/>
            <a:ext cx="8964488" cy="4928195"/>
            <a:chOff x="179512" y="260648"/>
            <a:chExt cx="8964488" cy="4928195"/>
          </a:xfrm>
        </p:grpSpPr>
        <p:sp>
          <p:nvSpPr>
            <p:cNvPr id="2" name="Rectangle 1"/>
            <p:cNvSpPr/>
            <p:nvPr/>
          </p:nvSpPr>
          <p:spPr>
            <a:xfrm>
              <a:off x="179512" y="260648"/>
              <a:ext cx="8964488" cy="1384995"/>
            </a:xfrm>
            <a:prstGeom prst="rect">
              <a:avLst/>
            </a:prstGeom>
          </p:spPr>
          <p:txBody>
            <a:bodyPr wrap="square">
              <a:spAutoFit/>
            </a:bodyPr>
            <a:lstStyle/>
            <a:p>
              <a:pPr algn="ctr"/>
              <a:r>
                <a:rPr lang="en-GB" sz="2800" b="1" dirty="0">
                  <a:latin typeface="Comic Sans MS" panose="030F0702030302020204" pitchFamily="66" charset="0"/>
                </a:rPr>
                <a:t>Multifunctional </a:t>
              </a:r>
              <a:r>
                <a:rPr lang="en-GB" sz="2800" b="1" dirty="0" err="1">
                  <a:latin typeface="Comic Sans MS" panose="030F0702030302020204" pitchFamily="66" charset="0"/>
                </a:rPr>
                <a:t>ZnO</a:t>
              </a:r>
              <a:r>
                <a:rPr lang="en-GB" sz="2800" b="1" dirty="0">
                  <a:latin typeface="Comic Sans MS" panose="030F0702030302020204" pitchFamily="66" charset="0"/>
                </a:rPr>
                <a:t> materials prepared by </a:t>
              </a:r>
              <a:r>
                <a:rPr lang="en-GB" sz="2800" b="1" dirty="0" smtClean="0">
                  <a:latin typeface="Comic Sans MS" panose="030F0702030302020204" pitchFamily="66" charset="0"/>
                </a:rPr>
                <a:t>a versatile </a:t>
              </a:r>
              <a:r>
                <a:rPr lang="en-GB" sz="2800" b="1" dirty="0">
                  <a:latin typeface="Comic Sans MS" panose="030F0702030302020204" pitchFamily="66" charset="0"/>
                </a:rPr>
                <a:t>green </a:t>
              </a:r>
              <a:r>
                <a:rPr lang="en-GB" sz="2800" b="1" dirty="0" smtClean="0">
                  <a:latin typeface="Comic Sans MS" panose="030F0702030302020204" pitchFamily="66" charset="0"/>
                </a:rPr>
                <a:t>carbohydrate assisted combustion </a:t>
              </a:r>
              <a:r>
                <a:rPr lang="en-GB" sz="2800" b="1" dirty="0">
                  <a:latin typeface="Comic Sans MS" panose="030F0702030302020204" pitchFamily="66" charset="0"/>
                </a:rPr>
                <a:t>method for </a:t>
              </a:r>
              <a:r>
                <a:rPr lang="en-GB" sz="2800" b="1" dirty="0" smtClean="0">
                  <a:latin typeface="Comic Sans MS" panose="030F0702030302020204" pitchFamily="66" charset="0"/>
                </a:rPr>
                <a:t>environmental remediation </a:t>
              </a:r>
              <a:r>
                <a:rPr lang="en-GB" sz="2800" b="1" dirty="0">
                  <a:latin typeface="Comic Sans MS" panose="030F0702030302020204" pitchFamily="66" charset="0"/>
                </a:rPr>
                <a:t>applications </a:t>
              </a:r>
              <a:endParaRPr lang="ro-RO" sz="2800" b="1" dirty="0">
                <a:latin typeface="Comic Sans MS" panose="030F0702030302020204" pitchFamily="66" charset="0"/>
              </a:endParaRPr>
            </a:p>
          </p:txBody>
        </p:sp>
        <p:sp>
          <p:nvSpPr>
            <p:cNvPr id="3" name="TextBox 2"/>
            <p:cNvSpPr txBox="1"/>
            <p:nvPr/>
          </p:nvSpPr>
          <p:spPr>
            <a:xfrm>
              <a:off x="576825" y="1962260"/>
              <a:ext cx="7656263" cy="369332"/>
            </a:xfrm>
            <a:prstGeom prst="rect">
              <a:avLst/>
            </a:prstGeom>
            <a:noFill/>
          </p:spPr>
          <p:txBody>
            <a:bodyPr wrap="none" rtlCol="0">
              <a:spAutoFit/>
            </a:bodyPr>
            <a:lstStyle/>
            <a:p>
              <a:r>
                <a:rPr lang="it-IT" dirty="0" smtClean="0">
                  <a:latin typeface="Comic Sans MS" panose="030F0702030302020204" pitchFamily="66" charset="0"/>
                </a:rPr>
                <a:t>C. </a:t>
              </a:r>
              <a:r>
                <a:rPr lang="it-IT" dirty="0">
                  <a:latin typeface="Comic Sans MS" panose="030F0702030302020204" pitchFamily="66" charset="0"/>
                </a:rPr>
                <a:t>D. </a:t>
              </a:r>
              <a:r>
                <a:rPr lang="it-IT" dirty="0" smtClean="0">
                  <a:latin typeface="Comic Sans MS" panose="030F0702030302020204" pitchFamily="66" charset="0"/>
                </a:rPr>
                <a:t>Ene, G. Patrinoiu, C. Munteanu </a:t>
              </a:r>
              <a:r>
                <a:rPr lang="it-IT" dirty="0">
                  <a:latin typeface="Comic Sans MS" panose="030F0702030302020204" pitchFamily="66" charset="0"/>
                </a:rPr>
                <a:t>, </a:t>
              </a:r>
              <a:r>
                <a:rPr lang="it-IT" dirty="0" smtClean="0">
                  <a:latin typeface="Comic Sans MS" panose="030F0702030302020204" pitchFamily="66" charset="0"/>
                </a:rPr>
                <a:t>R. Ene </a:t>
              </a:r>
              <a:r>
                <a:rPr lang="it-IT" dirty="0">
                  <a:latin typeface="Comic Sans MS" panose="030F0702030302020204" pitchFamily="66" charset="0"/>
                </a:rPr>
                <a:t>, </a:t>
              </a:r>
              <a:r>
                <a:rPr lang="it-IT" dirty="0" smtClean="0">
                  <a:latin typeface="Comic Sans MS" panose="030F0702030302020204" pitchFamily="66" charset="0"/>
                </a:rPr>
                <a:t>M. C. Chifiriuc </a:t>
              </a:r>
              <a:r>
                <a:rPr lang="it-IT" dirty="0">
                  <a:latin typeface="Comic Sans MS" panose="030F0702030302020204" pitchFamily="66" charset="0"/>
                </a:rPr>
                <a:t>, </a:t>
              </a:r>
              <a:r>
                <a:rPr lang="it-IT" dirty="0" smtClean="0">
                  <a:latin typeface="Comic Sans MS" panose="030F0702030302020204" pitchFamily="66" charset="0"/>
                </a:rPr>
                <a:t>O. Carp</a:t>
              </a:r>
              <a:endParaRPr lang="ro-RO" dirty="0">
                <a:latin typeface="Comic Sans MS" panose="030F0702030302020204" pitchFamily="66" charset="0"/>
              </a:endParaRPr>
            </a:p>
          </p:txBody>
        </p:sp>
        <p:sp>
          <p:nvSpPr>
            <p:cNvPr id="4" name="TextBox 3"/>
            <p:cNvSpPr txBox="1"/>
            <p:nvPr/>
          </p:nvSpPr>
          <p:spPr>
            <a:xfrm>
              <a:off x="389379" y="2638005"/>
              <a:ext cx="6702476" cy="369332"/>
            </a:xfrm>
            <a:prstGeom prst="rect">
              <a:avLst/>
            </a:prstGeom>
            <a:noFill/>
          </p:spPr>
          <p:txBody>
            <a:bodyPr wrap="none" rtlCol="0">
              <a:spAutoFit/>
            </a:bodyPr>
            <a:lstStyle/>
            <a:p>
              <a:r>
                <a:rPr lang="en-GB" b="1" dirty="0" smtClean="0">
                  <a:latin typeface="Comic Sans MS" panose="030F0702030302020204" pitchFamily="66" charset="0"/>
                </a:rPr>
                <a:t>Ceramics </a:t>
              </a:r>
              <a:r>
                <a:rPr lang="en-GB" b="1" dirty="0" smtClean="0">
                  <a:latin typeface="Comic Sans MS" panose="030F0702030302020204" pitchFamily="66" charset="0"/>
                </a:rPr>
                <a:t>International,45, 2019, 2295-2302, </a:t>
              </a:r>
              <a:r>
                <a:rPr lang="en-GB" b="1" dirty="0" smtClean="0">
                  <a:solidFill>
                    <a:srgbClr val="FF0000"/>
                  </a:solidFill>
                  <a:latin typeface="Comic Sans MS" panose="030F0702030302020204" pitchFamily="66" charset="0"/>
                </a:rPr>
                <a:t>FI=3.057</a:t>
              </a:r>
              <a:r>
                <a:rPr lang="en-GB" b="1" dirty="0" smtClean="0">
                  <a:latin typeface="Comic Sans MS" panose="030F0702030302020204" pitchFamily="66" charset="0"/>
                </a:rPr>
                <a:t> </a:t>
              </a:r>
              <a:endParaRPr lang="ro-RO" b="1" dirty="0">
                <a:latin typeface="Comic Sans MS" panose="030F0702030302020204" pitchFamily="66" charset="0"/>
              </a:endParaRPr>
            </a:p>
          </p:txBody>
        </p:sp>
        <p:sp>
          <p:nvSpPr>
            <p:cNvPr id="5" name="TextBox 4"/>
            <p:cNvSpPr txBox="1"/>
            <p:nvPr/>
          </p:nvSpPr>
          <p:spPr>
            <a:xfrm>
              <a:off x="576825" y="3573016"/>
              <a:ext cx="8360299" cy="1615827"/>
            </a:xfrm>
            <a:prstGeom prst="rect">
              <a:avLst/>
            </a:prstGeom>
            <a:noFill/>
          </p:spPr>
          <p:txBody>
            <a:bodyPr wrap="square" rtlCol="0">
              <a:spAutoFit/>
            </a:bodyPr>
            <a:lstStyle/>
            <a:p>
              <a:pPr algn="just"/>
              <a:r>
                <a:rPr lang="en-GB" sz="1100" dirty="0" err="1">
                  <a:latin typeface="Comic Sans MS" panose="030F0702030302020204" pitchFamily="66" charset="0"/>
                </a:rPr>
                <a:t>Nanosized</a:t>
              </a:r>
              <a:r>
                <a:rPr lang="en-GB" sz="1100" dirty="0">
                  <a:latin typeface="Comic Sans MS" panose="030F0702030302020204" pitchFamily="66" charset="0"/>
                </a:rPr>
                <a:t> </a:t>
              </a:r>
              <a:r>
                <a:rPr lang="en-GB" sz="1100" dirty="0" err="1">
                  <a:latin typeface="Comic Sans MS" panose="030F0702030302020204" pitchFamily="66" charset="0"/>
                </a:rPr>
                <a:t>ZnO</a:t>
              </a:r>
              <a:r>
                <a:rPr lang="en-GB" sz="1100" dirty="0">
                  <a:latin typeface="Comic Sans MS" panose="030F0702030302020204" pitchFamily="66" charset="0"/>
                </a:rPr>
                <a:t> has been prepared following a non-polluting, straightforward, and flexible combustion </a:t>
              </a:r>
              <a:r>
                <a:rPr lang="en-GB" sz="1100" dirty="0" smtClean="0">
                  <a:latin typeface="Comic Sans MS" panose="030F0702030302020204" pitchFamily="66" charset="0"/>
                </a:rPr>
                <a:t>synthesis method</a:t>
              </a:r>
              <a:r>
                <a:rPr lang="en-GB" sz="1100" dirty="0">
                  <a:latin typeface="Comic Sans MS" panose="030F0702030302020204" pitchFamily="66" charset="0"/>
                </a:rPr>
                <a:t>, using as biofuels starch and cellulose, and as zinc source nitrate and acetate. While the crystallite </a:t>
              </a:r>
              <a:r>
                <a:rPr lang="en-GB" sz="1100" dirty="0" smtClean="0">
                  <a:latin typeface="Comic Sans MS" panose="030F0702030302020204" pitchFamily="66" charset="0"/>
                </a:rPr>
                <a:t>size and </a:t>
              </a:r>
              <a:r>
                <a:rPr lang="en-GB" sz="1100" dirty="0">
                  <a:latin typeface="Comic Sans MS" panose="030F0702030302020204" pitchFamily="66" charset="0"/>
                </a:rPr>
                <a:t>the surface area of the </a:t>
              </a:r>
              <a:r>
                <a:rPr lang="en-GB" sz="1100" dirty="0" err="1">
                  <a:latin typeface="Comic Sans MS" panose="030F0702030302020204" pitchFamily="66" charset="0"/>
                </a:rPr>
                <a:t>ZnO</a:t>
              </a:r>
              <a:r>
                <a:rPr lang="en-GB" sz="1100" dirty="0">
                  <a:latin typeface="Comic Sans MS" panose="030F0702030302020204" pitchFamily="66" charset="0"/>
                </a:rPr>
                <a:t> materials are to a certain extent sensible of the post-thermal processing </a:t>
              </a:r>
              <a:r>
                <a:rPr lang="en-GB" sz="1100" dirty="0" smtClean="0">
                  <a:latin typeface="Comic Sans MS" panose="030F0702030302020204" pitchFamily="66" charset="0"/>
                </a:rPr>
                <a:t>temperature, the </a:t>
              </a:r>
              <a:r>
                <a:rPr lang="en-GB" sz="1100" dirty="0">
                  <a:latin typeface="Comic Sans MS" panose="030F0702030302020204" pitchFamily="66" charset="0"/>
                </a:rPr>
                <a:t>defect chemistry is dependent on reductant/oxidant ratio. The obtained </a:t>
              </a:r>
              <a:r>
                <a:rPr lang="en-GB" sz="1100" dirty="0" err="1">
                  <a:latin typeface="Comic Sans MS" panose="030F0702030302020204" pitchFamily="66" charset="0"/>
                </a:rPr>
                <a:t>ZnO</a:t>
              </a:r>
              <a:r>
                <a:rPr lang="en-GB" sz="1100" dirty="0">
                  <a:latin typeface="Comic Sans MS" panose="030F0702030302020204" pitchFamily="66" charset="0"/>
                </a:rPr>
                <a:t> materials, </a:t>
              </a:r>
              <a:r>
                <a:rPr lang="en-GB" sz="1100" dirty="0" smtClean="0">
                  <a:latin typeface="Comic Sans MS" panose="030F0702030302020204" pitchFamily="66" charset="0"/>
                </a:rPr>
                <a:t>particularly the </a:t>
              </a:r>
              <a:r>
                <a:rPr lang="en-GB" sz="1100" dirty="0">
                  <a:latin typeface="Comic Sans MS" panose="030F0702030302020204" pitchFamily="66" charset="0"/>
                </a:rPr>
                <a:t>oxides obtained from carbohydrate-nitrate precursors present considerable </a:t>
              </a:r>
              <a:r>
                <a:rPr lang="en-GB" sz="1100" dirty="0" err="1">
                  <a:latin typeface="Comic Sans MS" panose="030F0702030302020204" pitchFamily="66" charset="0"/>
                </a:rPr>
                <a:t>photodegradation</a:t>
              </a:r>
              <a:r>
                <a:rPr lang="en-GB" sz="1100" dirty="0">
                  <a:latin typeface="Comic Sans MS" panose="030F0702030302020204" pitchFamily="66" charset="0"/>
                </a:rPr>
                <a:t> activity </a:t>
              </a:r>
              <a:r>
                <a:rPr lang="en-GB" sz="1100" dirty="0" smtClean="0">
                  <a:latin typeface="Comic Sans MS" panose="030F0702030302020204" pitchFamily="66" charset="0"/>
                </a:rPr>
                <a:t>upon two </a:t>
              </a:r>
              <a:r>
                <a:rPr lang="en-GB" sz="1100" dirty="0">
                  <a:latin typeface="Comic Sans MS" panose="030F0702030302020204" pitchFamily="66" charset="0"/>
                </a:rPr>
                <a:t>hazardous EDCs phenolic wastes and excellent antimicrobial efficiency against planktonic Gram </a:t>
              </a:r>
              <a:r>
                <a:rPr lang="en-GB" sz="1100" dirty="0" smtClean="0">
                  <a:latin typeface="Comic Sans MS" panose="030F0702030302020204" pitchFamily="66" charset="0"/>
                </a:rPr>
                <a:t>negative and </a:t>
              </a:r>
              <a:r>
                <a:rPr lang="en-GB" sz="1100" dirty="0">
                  <a:latin typeface="Comic Sans MS" panose="030F0702030302020204" pitchFamily="66" charset="0"/>
                </a:rPr>
                <a:t>positive strains. Both results can be explained by an optimum defects configuration of these oxides. </a:t>
              </a:r>
              <a:r>
                <a:rPr lang="en-GB" sz="1100" dirty="0" smtClean="0">
                  <a:latin typeface="Comic Sans MS" panose="030F0702030302020204" pitchFamily="66" charset="0"/>
                </a:rPr>
                <a:t>The photocatalytic </a:t>
              </a:r>
              <a:r>
                <a:rPr lang="en-GB" sz="1100" dirty="0">
                  <a:latin typeface="Comic Sans MS" panose="030F0702030302020204" pitchFamily="66" charset="0"/>
                </a:rPr>
                <a:t>and biocidal efficiency associated with the easy and complete recovery from the treated </a:t>
              </a:r>
              <a:r>
                <a:rPr lang="en-GB" sz="1100" dirty="0" smtClean="0">
                  <a:latin typeface="Comic Sans MS" panose="030F0702030302020204" pitchFamily="66" charset="0"/>
                </a:rPr>
                <a:t>wastewaters proves </a:t>
              </a:r>
              <a:r>
                <a:rPr lang="en-GB" sz="1100" dirty="0">
                  <a:latin typeface="Comic Sans MS" panose="030F0702030302020204" pitchFamily="66" charset="0"/>
                </a:rPr>
                <a:t>the potential toward environmental remediation applications of these “two in one“ formulations.</a:t>
              </a:r>
              <a:endParaRPr lang="ro-RO" sz="1100" dirty="0">
                <a:latin typeface="Comic Sans MS" panose="030F0702030302020204" pitchFamily="66" charset="0"/>
              </a:endParaRPr>
            </a:p>
          </p:txBody>
        </p:sp>
      </p:grpSp>
    </p:spTree>
    <p:extLst>
      <p:ext uri="{BB962C8B-B14F-4D97-AF65-F5344CB8AC3E}">
        <p14:creationId xmlns:p14="http://schemas.microsoft.com/office/powerpoint/2010/main" val="56255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4325" y="260648"/>
            <a:ext cx="8989675" cy="5266749"/>
            <a:chOff x="154325" y="260648"/>
            <a:chExt cx="8989675" cy="5266749"/>
          </a:xfrm>
        </p:grpSpPr>
        <p:grpSp>
          <p:nvGrpSpPr>
            <p:cNvPr id="2" name="Group 1"/>
            <p:cNvGrpSpPr/>
            <p:nvPr/>
          </p:nvGrpSpPr>
          <p:grpSpPr>
            <a:xfrm>
              <a:off x="154325" y="260648"/>
              <a:ext cx="8989675" cy="3573978"/>
              <a:chOff x="154325" y="260648"/>
              <a:chExt cx="8989675" cy="3573978"/>
            </a:xfrm>
          </p:grpSpPr>
          <p:sp>
            <p:nvSpPr>
              <p:cNvPr id="3" name="Rectangle 2"/>
              <p:cNvSpPr/>
              <p:nvPr/>
            </p:nvSpPr>
            <p:spPr>
              <a:xfrm>
                <a:off x="179512" y="260648"/>
                <a:ext cx="8964488" cy="1384995"/>
              </a:xfrm>
              <a:prstGeom prst="rect">
                <a:avLst/>
              </a:prstGeom>
            </p:spPr>
            <p:txBody>
              <a:bodyPr wrap="square">
                <a:spAutoFit/>
              </a:bodyPr>
              <a:lstStyle/>
              <a:p>
                <a:pPr algn="ctr"/>
                <a:r>
                  <a:rPr lang="en-GB" sz="2800" b="1" dirty="0">
                    <a:latin typeface="Comic Sans MS" panose="030F0702030302020204" pitchFamily="66" charset="0"/>
                  </a:rPr>
                  <a:t>Zinc Oxide Spherical-Shaped Nanostructures: Investigation </a:t>
                </a:r>
                <a:r>
                  <a:rPr lang="en-GB" sz="2800" b="1" dirty="0" smtClean="0">
                    <a:latin typeface="Comic Sans MS" panose="030F0702030302020204" pitchFamily="66" charset="0"/>
                  </a:rPr>
                  <a:t>of Surface </a:t>
                </a:r>
                <a:r>
                  <a:rPr lang="en-GB" sz="2800" b="1" dirty="0">
                    <a:latin typeface="Comic Sans MS" panose="030F0702030302020204" pitchFamily="66" charset="0"/>
                  </a:rPr>
                  <a:t>Reactivity and Interactions with Microbial and </a:t>
                </a:r>
                <a:r>
                  <a:rPr lang="en-GB" sz="2800" b="1" dirty="0" smtClean="0">
                    <a:latin typeface="Comic Sans MS" panose="030F0702030302020204" pitchFamily="66" charset="0"/>
                  </a:rPr>
                  <a:t>Mammalian </a:t>
                </a:r>
                <a:r>
                  <a:rPr lang="ro-RO" sz="2800" b="1" dirty="0" smtClean="0">
                    <a:latin typeface="Comic Sans MS" panose="030F0702030302020204" pitchFamily="66" charset="0"/>
                  </a:rPr>
                  <a:t>Cells</a:t>
                </a:r>
                <a:endParaRPr lang="ro-RO" sz="2800" b="1" dirty="0">
                  <a:latin typeface="Comic Sans MS" panose="030F0702030302020204" pitchFamily="66" charset="0"/>
                </a:endParaRPr>
              </a:p>
            </p:txBody>
          </p:sp>
          <p:sp>
            <p:nvSpPr>
              <p:cNvPr id="4" name="TextBox 3"/>
              <p:cNvSpPr txBox="1"/>
              <p:nvPr/>
            </p:nvSpPr>
            <p:spPr>
              <a:xfrm>
                <a:off x="154325" y="1749657"/>
                <a:ext cx="8782800" cy="646331"/>
              </a:xfrm>
              <a:prstGeom prst="rect">
                <a:avLst/>
              </a:prstGeom>
              <a:noFill/>
            </p:spPr>
            <p:txBody>
              <a:bodyPr wrap="square" rtlCol="0">
                <a:spAutoFit/>
              </a:bodyPr>
              <a:lstStyle/>
              <a:p>
                <a:pPr algn="ctr"/>
                <a:r>
                  <a:rPr lang="ro-RO" dirty="0" smtClean="0">
                    <a:latin typeface="Comic Sans MS" panose="030F0702030302020204" pitchFamily="66" charset="0"/>
                  </a:rPr>
                  <a:t>D</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Visinescu</a:t>
                </a:r>
                <a:r>
                  <a:rPr lang="ro-RO" dirty="0" smtClean="0">
                    <a:latin typeface="Comic Sans MS" panose="030F0702030302020204" pitchFamily="66" charset="0"/>
                  </a:rPr>
                  <a:t>, M</a:t>
                </a:r>
                <a:r>
                  <a:rPr lang="en-GB" dirty="0" smtClean="0">
                    <a:latin typeface="Comic Sans MS" panose="030F0702030302020204" pitchFamily="66" charset="0"/>
                  </a:rPr>
                  <a:t>.</a:t>
                </a:r>
                <a:r>
                  <a:rPr lang="ro-RO" dirty="0" smtClean="0">
                    <a:latin typeface="Comic Sans MS" panose="030F0702030302020204" pitchFamily="66" charset="0"/>
                  </a:rPr>
                  <a:t> D</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Hussien</a:t>
                </a:r>
                <a:r>
                  <a:rPr lang="ro-RO" dirty="0" smtClean="0">
                    <a:latin typeface="Comic Sans MS" panose="030F0702030302020204" pitchFamily="66" charset="0"/>
                  </a:rPr>
                  <a:t>, J</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Calderon Moreno</a:t>
                </a:r>
                <a:r>
                  <a:rPr lang="ro-RO" dirty="0" smtClean="0">
                    <a:latin typeface="Comic Sans MS" panose="030F0702030302020204" pitchFamily="66" charset="0"/>
                  </a:rPr>
                  <a:t>, R</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Negrea</a:t>
                </a:r>
                <a:r>
                  <a:rPr lang="ro-RO" dirty="0" smtClean="0">
                    <a:latin typeface="Comic Sans MS" panose="030F0702030302020204" pitchFamily="66" charset="0"/>
                  </a:rPr>
                  <a:t>, R</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Birjega</a:t>
                </a:r>
                <a:r>
                  <a:rPr lang="ro-RO" dirty="0" smtClean="0">
                    <a:latin typeface="Comic Sans MS" panose="030F0702030302020204" pitchFamily="66" charset="0"/>
                  </a:rPr>
                  <a:t>, S</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Somacescu</a:t>
                </a:r>
                <a:r>
                  <a:rPr lang="ro-RO" dirty="0" smtClean="0">
                    <a:latin typeface="Comic Sans MS" panose="030F0702030302020204" pitchFamily="66" charset="0"/>
                  </a:rPr>
                  <a:t>, C</a:t>
                </a:r>
                <a:r>
                  <a:rPr lang="en-GB" dirty="0" smtClean="0">
                    <a:latin typeface="Comic Sans MS" panose="030F0702030302020204" pitchFamily="66" charset="0"/>
                  </a:rPr>
                  <a:t>.</a:t>
                </a:r>
                <a:r>
                  <a:rPr lang="ro-RO" dirty="0" smtClean="0">
                    <a:latin typeface="Comic Sans MS" panose="030F0702030302020204" pitchFamily="66" charset="0"/>
                  </a:rPr>
                  <a:t> D.</a:t>
                </a:r>
                <a:r>
                  <a:rPr lang="en-GB" dirty="0" smtClean="0">
                    <a:latin typeface="Comic Sans MS" panose="030F0702030302020204" pitchFamily="66" charset="0"/>
                  </a:rPr>
                  <a:t> </a:t>
                </a:r>
                <a:r>
                  <a:rPr lang="ro-RO" dirty="0" smtClean="0">
                    <a:latin typeface="Comic Sans MS" panose="030F0702030302020204" pitchFamily="66" charset="0"/>
                  </a:rPr>
                  <a:t>Ene, M</a:t>
                </a:r>
                <a:r>
                  <a:rPr lang="en-GB" dirty="0" smtClean="0">
                    <a:latin typeface="Comic Sans MS" panose="030F0702030302020204" pitchFamily="66" charset="0"/>
                  </a:rPr>
                  <a:t>.</a:t>
                </a:r>
                <a:r>
                  <a:rPr lang="ro-RO" dirty="0" smtClean="0">
                    <a:latin typeface="Comic Sans MS" panose="030F0702030302020204" pitchFamily="66" charset="0"/>
                  </a:rPr>
                  <a:t> C</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Chifiriuc</a:t>
                </a:r>
                <a:r>
                  <a:rPr lang="ro-RO" dirty="0" smtClean="0">
                    <a:latin typeface="Comic Sans MS" panose="030F0702030302020204" pitchFamily="66" charset="0"/>
                  </a:rPr>
                  <a:t>, M</a:t>
                </a:r>
                <a:r>
                  <a:rPr lang="en-GB" dirty="0" smtClean="0">
                    <a:latin typeface="Comic Sans MS" panose="030F0702030302020204" pitchFamily="66" charset="0"/>
                  </a:rPr>
                  <a:t>.</a:t>
                </a:r>
                <a:r>
                  <a:rPr lang="ro-RO" dirty="0" smtClean="0">
                    <a:latin typeface="Comic Sans MS" panose="030F0702030302020204" pitchFamily="66" charset="0"/>
                  </a:rPr>
                  <a:t>Popa, M</a:t>
                </a:r>
                <a:r>
                  <a:rPr lang="en-GB" dirty="0" smtClean="0">
                    <a:latin typeface="Comic Sans MS" panose="030F0702030302020204" pitchFamily="66" charset="0"/>
                  </a:rPr>
                  <a:t>.</a:t>
                </a:r>
                <a:r>
                  <a:rPr lang="ro-RO" dirty="0" smtClean="0">
                    <a:latin typeface="Comic Sans MS" panose="030F0702030302020204" pitchFamily="66" charset="0"/>
                  </a:rPr>
                  <a:t> </a:t>
                </a:r>
                <a:r>
                  <a:rPr lang="ro-RO" dirty="0">
                    <a:latin typeface="Comic Sans MS" panose="030F0702030302020204" pitchFamily="66" charset="0"/>
                  </a:rPr>
                  <a:t>S. Stan</a:t>
                </a:r>
                <a:r>
                  <a:rPr lang="ro-RO" dirty="0" smtClean="0">
                    <a:latin typeface="Comic Sans MS" panose="030F0702030302020204" pitchFamily="66" charset="0"/>
                  </a:rPr>
                  <a:t>, </a:t>
                </a:r>
                <a:r>
                  <a:rPr lang="ro-RO" dirty="0">
                    <a:latin typeface="Comic Sans MS" panose="030F0702030302020204" pitchFamily="66" charset="0"/>
                  </a:rPr>
                  <a:t>and </a:t>
                </a:r>
                <a:r>
                  <a:rPr lang="ro-RO" dirty="0" smtClean="0">
                    <a:latin typeface="Comic Sans MS" panose="030F0702030302020204" pitchFamily="66" charset="0"/>
                  </a:rPr>
                  <a:t>O</a:t>
                </a:r>
                <a:r>
                  <a:rPr lang="en-GB" dirty="0" smtClean="0">
                    <a:latin typeface="Comic Sans MS" panose="030F0702030302020204" pitchFamily="66" charset="0"/>
                  </a:rPr>
                  <a:t>.</a:t>
                </a:r>
                <a:r>
                  <a:rPr lang="ro-RO" dirty="0" smtClean="0">
                    <a:latin typeface="Comic Sans MS" panose="030F0702030302020204" pitchFamily="66" charset="0"/>
                  </a:rPr>
                  <a:t> Carp</a:t>
                </a:r>
                <a:endParaRPr lang="ro-RO" dirty="0">
                  <a:latin typeface="Comic Sans MS" panose="030F0702030302020204" pitchFamily="66" charset="0"/>
                </a:endParaRPr>
              </a:p>
            </p:txBody>
          </p:sp>
          <p:sp>
            <p:nvSpPr>
              <p:cNvPr id="5" name="TextBox 4"/>
              <p:cNvSpPr txBox="1"/>
              <p:nvPr/>
            </p:nvSpPr>
            <p:spPr>
              <a:xfrm>
                <a:off x="1785994" y="2689663"/>
                <a:ext cx="5519460" cy="369332"/>
              </a:xfrm>
              <a:prstGeom prst="rect">
                <a:avLst/>
              </a:prstGeom>
              <a:noFill/>
            </p:spPr>
            <p:txBody>
              <a:bodyPr wrap="none" rtlCol="0">
                <a:spAutoFit/>
              </a:bodyPr>
              <a:lstStyle/>
              <a:p>
                <a:r>
                  <a:rPr lang="en-GB" b="1" dirty="0" smtClean="0">
                    <a:latin typeface="Comic Sans MS" panose="030F0702030302020204" pitchFamily="66" charset="0"/>
                  </a:rPr>
                  <a:t>Langmuir, 34, 2018, 13638-13651, </a:t>
                </a:r>
                <a:r>
                  <a:rPr lang="en-GB" b="1" dirty="0" smtClean="0">
                    <a:solidFill>
                      <a:srgbClr val="FF0000"/>
                    </a:solidFill>
                    <a:latin typeface="Comic Sans MS" panose="030F0702030302020204" pitchFamily="66" charset="0"/>
                  </a:rPr>
                  <a:t>FI=3.789</a:t>
                </a:r>
                <a:r>
                  <a:rPr lang="en-GB" b="1" dirty="0" smtClean="0">
                    <a:latin typeface="Comic Sans MS" panose="030F0702030302020204" pitchFamily="66" charset="0"/>
                  </a:rPr>
                  <a:t> </a:t>
                </a:r>
                <a:endParaRPr lang="ro-RO" b="1" dirty="0">
                  <a:latin typeface="Comic Sans MS" panose="030F0702030302020204" pitchFamily="66" charset="0"/>
                </a:endParaRPr>
              </a:p>
            </p:txBody>
          </p:sp>
          <p:sp>
            <p:nvSpPr>
              <p:cNvPr id="6" name="TextBox 5"/>
              <p:cNvSpPr txBox="1"/>
              <p:nvPr/>
            </p:nvSpPr>
            <p:spPr>
              <a:xfrm>
                <a:off x="576825" y="3573016"/>
                <a:ext cx="8360299" cy="261610"/>
              </a:xfrm>
              <a:prstGeom prst="rect">
                <a:avLst/>
              </a:prstGeom>
              <a:noFill/>
            </p:spPr>
            <p:txBody>
              <a:bodyPr wrap="square" rtlCol="0">
                <a:spAutoFit/>
              </a:bodyPr>
              <a:lstStyle/>
              <a:p>
                <a:pPr algn="just"/>
                <a:endParaRPr lang="ro-RO" sz="1100" dirty="0">
                  <a:latin typeface="Comic Sans MS" panose="030F0702030302020204" pitchFamily="66" charset="0"/>
                </a:endParaRPr>
              </a:p>
            </p:txBody>
          </p:sp>
        </p:grpSp>
        <p:sp>
          <p:nvSpPr>
            <p:cNvPr id="7" name="Rectangle 6"/>
            <p:cNvSpPr/>
            <p:nvPr/>
          </p:nvSpPr>
          <p:spPr>
            <a:xfrm>
              <a:off x="271852" y="3573016"/>
              <a:ext cx="8547745" cy="1954381"/>
            </a:xfrm>
            <a:prstGeom prst="rect">
              <a:avLst/>
            </a:prstGeom>
          </p:spPr>
          <p:txBody>
            <a:bodyPr wrap="square">
              <a:spAutoFit/>
            </a:bodyPr>
            <a:lstStyle/>
            <a:p>
              <a:pPr algn="just"/>
              <a:r>
                <a:rPr lang="en-GB" sz="1100" dirty="0">
                  <a:latin typeface="Comic Sans MS" panose="030F0702030302020204" pitchFamily="66" charset="0"/>
                </a:rPr>
                <a:t>Two </a:t>
              </a:r>
              <a:r>
                <a:rPr lang="en-GB" sz="1100" dirty="0" err="1">
                  <a:latin typeface="Comic Sans MS" panose="030F0702030302020204" pitchFamily="66" charset="0"/>
                </a:rPr>
                <a:t>ZnO</a:t>
              </a:r>
              <a:r>
                <a:rPr lang="en-GB" sz="1100" dirty="0">
                  <a:latin typeface="Comic Sans MS" panose="030F0702030302020204" pitchFamily="66" charset="0"/>
                </a:rPr>
                <a:t> materials of spherical </a:t>
              </a:r>
              <a:r>
                <a:rPr lang="en-GB" sz="1100" dirty="0" smtClean="0">
                  <a:latin typeface="Comic Sans MS" panose="030F0702030302020204" pitchFamily="66" charset="0"/>
                </a:rPr>
                <a:t>hierarchical morphologies</a:t>
              </a:r>
              <a:r>
                <a:rPr lang="en-GB" sz="1100" dirty="0">
                  <a:latin typeface="Comic Sans MS" panose="030F0702030302020204" pitchFamily="66" charset="0"/>
                </a:rPr>
                <a:t>, with hollow (</a:t>
              </a:r>
              <a:r>
                <a:rPr lang="en-GB" sz="1100" dirty="0" err="1">
                  <a:latin typeface="Comic Sans MS" panose="030F0702030302020204" pitchFamily="66" charset="0"/>
                </a:rPr>
                <a:t>ZnOHS</a:t>
              </a:r>
              <a:r>
                <a:rPr lang="en-GB" sz="1100" dirty="0">
                  <a:latin typeface="Comic Sans MS" panose="030F0702030302020204" pitchFamily="66" charset="0"/>
                </a:rPr>
                <a:t>) and solid cores (</a:t>
              </a:r>
              <a:r>
                <a:rPr lang="en-GB" sz="1100" dirty="0" err="1">
                  <a:latin typeface="Comic Sans MS" panose="030F0702030302020204" pitchFamily="66" charset="0"/>
                </a:rPr>
                <a:t>ZnOSS</a:t>
              </a:r>
              <a:r>
                <a:rPr lang="en-GB" sz="1100" dirty="0" smtClean="0">
                  <a:latin typeface="Comic Sans MS" panose="030F0702030302020204" pitchFamily="66" charset="0"/>
                </a:rPr>
                <a:t>), were </a:t>
              </a:r>
              <a:r>
                <a:rPr lang="en-GB" sz="1100" dirty="0">
                  <a:latin typeface="Comic Sans MS" panose="030F0702030302020204" pitchFamily="66" charset="0"/>
                </a:rPr>
                <a:t>obtained through the hydrolysis of zinc </a:t>
              </a:r>
              <a:r>
                <a:rPr lang="en-GB" sz="1100" dirty="0" err="1" smtClean="0">
                  <a:latin typeface="Comic Sans MS" panose="030F0702030302020204" pitchFamily="66" charset="0"/>
                </a:rPr>
                <a:t>acetylacetonate</a:t>
              </a:r>
              <a:r>
                <a:rPr lang="en-GB" sz="1100" dirty="0" smtClean="0">
                  <a:latin typeface="Comic Sans MS" panose="030F0702030302020204" pitchFamily="66" charset="0"/>
                </a:rPr>
                <a:t> in </a:t>
              </a:r>
              <a:r>
                <a:rPr lang="en-GB" sz="1100" dirty="0">
                  <a:latin typeface="Comic Sans MS" panose="030F0702030302020204" pitchFamily="66" charset="0"/>
                </a:rPr>
                <a:t>1,4-butanediol. The nature of the defects and </a:t>
              </a:r>
              <a:r>
                <a:rPr lang="en-GB" sz="1100" dirty="0" smtClean="0">
                  <a:latin typeface="Comic Sans MS" panose="030F0702030302020204" pitchFamily="66" charset="0"/>
                </a:rPr>
                <a:t>surface reactivity </a:t>
              </a:r>
              <a:r>
                <a:rPr lang="en-GB" sz="1100" dirty="0">
                  <a:latin typeface="Comic Sans MS" panose="030F0702030302020204" pitchFamily="66" charset="0"/>
                </a:rPr>
                <a:t>for the two </a:t>
              </a:r>
              <a:r>
                <a:rPr lang="en-GB" sz="1100" dirty="0" err="1">
                  <a:latin typeface="Comic Sans MS" panose="030F0702030302020204" pitchFamily="66" charset="0"/>
                </a:rPr>
                <a:t>ZnO</a:t>
              </a:r>
              <a:r>
                <a:rPr lang="en-GB" sz="1100" dirty="0">
                  <a:latin typeface="Comic Sans MS" panose="030F0702030302020204" pitchFamily="66" charset="0"/>
                </a:rPr>
                <a:t> materials were investigated </a:t>
              </a:r>
              <a:r>
                <a:rPr lang="en-GB" sz="1100" dirty="0" smtClean="0">
                  <a:latin typeface="Comic Sans MS" panose="030F0702030302020204" pitchFamily="66" charset="0"/>
                </a:rPr>
                <a:t>through photoluminescence</a:t>
              </a:r>
              <a:r>
                <a:rPr lang="en-GB" sz="1100" dirty="0">
                  <a:latin typeface="Comic Sans MS" panose="030F0702030302020204" pitchFamily="66" charset="0"/>
                </a:rPr>
                <a:t>, X-ray photoelectron spectroscopy, </a:t>
              </a:r>
              <a:r>
                <a:rPr lang="en-GB" sz="1100" dirty="0" smtClean="0">
                  <a:latin typeface="Comic Sans MS" panose="030F0702030302020204" pitchFamily="66" charset="0"/>
                </a:rPr>
                <a:t>and electron </a:t>
              </a:r>
              <a:r>
                <a:rPr lang="en-GB" sz="1100" dirty="0">
                  <a:latin typeface="Comic Sans MS" panose="030F0702030302020204" pitchFamily="66" charset="0"/>
                </a:rPr>
                <a:t>paramagnetic resonance (EPR) spectroscopy </a:t>
              </a:r>
              <a:r>
                <a:rPr lang="en-GB" sz="1100" dirty="0" smtClean="0">
                  <a:latin typeface="Comic Sans MS" panose="030F0702030302020204" pitchFamily="66" charset="0"/>
                </a:rPr>
                <a:t>proving the </a:t>
              </a:r>
              <a:r>
                <a:rPr lang="en-GB" sz="1100" dirty="0">
                  <a:latin typeface="Comic Sans MS" panose="030F0702030302020204" pitchFamily="66" charset="0"/>
                </a:rPr>
                <a:t>coexistence of shallow and deep defects and, also, </a:t>
              </a:r>
              <a:r>
                <a:rPr lang="en-GB" sz="1100" dirty="0" smtClean="0">
                  <a:latin typeface="Comic Sans MS" panose="030F0702030302020204" pitchFamily="66" charset="0"/>
                </a:rPr>
                <a:t>the presence </a:t>
              </a:r>
              <a:r>
                <a:rPr lang="en-GB" sz="1100" dirty="0">
                  <a:latin typeface="Comic Sans MS" panose="030F0702030302020204" pitchFamily="66" charset="0"/>
                </a:rPr>
                <a:t>of polyol </a:t>
              </a:r>
              <a:r>
                <a:rPr lang="en-GB" sz="1100" dirty="0" err="1">
                  <a:latin typeface="Comic Sans MS" panose="030F0702030302020204" pitchFamily="66" charset="0"/>
                </a:rPr>
                <a:t>byproducts</a:t>
              </a:r>
              <a:r>
                <a:rPr lang="en-GB" sz="1100" dirty="0">
                  <a:latin typeface="Comic Sans MS" panose="030F0702030302020204" pitchFamily="66" charset="0"/>
                </a:rPr>
                <a:t> adsorbed on the outer layers </a:t>
              </a:r>
              <a:r>
                <a:rPr lang="en-GB" sz="1100" dirty="0" smtClean="0">
                  <a:latin typeface="Comic Sans MS" panose="030F0702030302020204" pitchFamily="66" charset="0"/>
                </a:rPr>
                <a:t>of the </a:t>
              </a:r>
              <a:r>
                <a:rPr lang="en-GB" sz="1100" dirty="0" err="1">
                  <a:latin typeface="Comic Sans MS" panose="030F0702030302020204" pitchFamily="66" charset="0"/>
                </a:rPr>
                <a:t>ZnO</a:t>
              </a:r>
              <a:r>
                <a:rPr lang="en-GB" sz="1100" dirty="0">
                  <a:latin typeface="Comic Sans MS" panose="030F0702030302020204" pitchFamily="66" charset="0"/>
                </a:rPr>
                <a:t> samples. The EPR spectroscopy coupled with </a:t>
              </a:r>
              <a:r>
                <a:rPr lang="en-GB" sz="1100" dirty="0" smtClean="0">
                  <a:latin typeface="Comic Sans MS" panose="030F0702030302020204" pitchFamily="66" charset="0"/>
                </a:rPr>
                <a:t>the spin-trapping </a:t>
              </a:r>
              <a:r>
                <a:rPr lang="en-GB" sz="1100" dirty="0">
                  <a:latin typeface="Comic Sans MS" panose="030F0702030302020204" pitchFamily="66" charset="0"/>
                </a:rPr>
                <a:t>technique showed that the surface of the </a:t>
              </a:r>
              <a:r>
                <a:rPr lang="en-GB" sz="1100" dirty="0" err="1" smtClean="0">
                  <a:latin typeface="Comic Sans MS" panose="030F0702030302020204" pitchFamily="66" charset="0"/>
                </a:rPr>
                <a:t>ZnO</a:t>
              </a:r>
              <a:r>
                <a:rPr lang="en-GB" sz="1100" dirty="0" smtClean="0">
                  <a:latin typeface="Comic Sans MS" panose="030F0702030302020204" pitchFamily="66" charset="0"/>
                </a:rPr>
                <a:t> samples </a:t>
              </a:r>
              <a:r>
                <a:rPr lang="en-GB" sz="1100" dirty="0">
                  <a:latin typeface="Comic Sans MS" panose="030F0702030302020204" pitchFamily="66" charset="0"/>
                </a:rPr>
                <a:t>generates reactive oxygen species (ROS) </a:t>
              </a:r>
              <a:r>
                <a:rPr lang="en-GB" sz="1100" dirty="0" smtClean="0">
                  <a:latin typeface="Comic Sans MS" panose="030F0702030302020204" pitchFamily="66" charset="0"/>
                </a:rPr>
                <a:t>like hydroxyl </a:t>
              </a:r>
              <a:r>
                <a:rPr lang="en-GB" sz="1100" dirty="0">
                  <a:latin typeface="Comic Sans MS" panose="030F0702030302020204" pitchFamily="66" charset="0"/>
                </a:rPr>
                <a:t>(•OH) and singlet oxygen (1O2) as well as </a:t>
              </a:r>
              <a:r>
                <a:rPr lang="en-GB" sz="1100" dirty="0" err="1" smtClean="0">
                  <a:latin typeface="Comic Sans MS" panose="030F0702030302020204" pitchFamily="66" charset="0"/>
                </a:rPr>
                <a:t>carboncentered</a:t>
              </a:r>
              <a:r>
                <a:rPr lang="en-GB" sz="1100" dirty="0" smtClean="0">
                  <a:latin typeface="Comic Sans MS" panose="030F0702030302020204" pitchFamily="66" charset="0"/>
                </a:rPr>
                <a:t> radicals</a:t>
              </a:r>
              <a:r>
                <a:rPr lang="en-GB" sz="1100" dirty="0">
                  <a:latin typeface="Comic Sans MS" panose="030F0702030302020204" pitchFamily="66" charset="0"/>
                </a:rPr>
                <a:t>. The </a:t>
              </a:r>
              <a:r>
                <a:rPr lang="en-GB" sz="1100" dirty="0" err="1">
                  <a:latin typeface="Comic Sans MS" panose="030F0702030302020204" pitchFamily="66" charset="0"/>
                </a:rPr>
                <a:t>ZnO</a:t>
              </a:r>
              <a:r>
                <a:rPr lang="en-GB" sz="1100" dirty="0">
                  <a:latin typeface="Comic Sans MS" panose="030F0702030302020204" pitchFamily="66" charset="0"/>
                </a:rPr>
                <a:t> materials exhibited a wide spectrum of antimicrobial activity, being active against </a:t>
              </a:r>
              <a:r>
                <a:rPr lang="en-GB" sz="1100" dirty="0" smtClean="0">
                  <a:latin typeface="Comic Sans MS" panose="030F0702030302020204" pitchFamily="66" charset="0"/>
                </a:rPr>
                <a:t>Gram-positive, Gram-negative</a:t>
              </a:r>
              <a:r>
                <a:rPr lang="en-GB" sz="1100" dirty="0">
                  <a:latin typeface="Comic Sans MS" panose="030F0702030302020204" pitchFamily="66" charset="0"/>
                </a:rPr>
                <a:t>, and fungi strains, both in planktonic and, more importantly, adherent growth states. The decrease </a:t>
              </a:r>
              <a:r>
                <a:rPr lang="en-GB" sz="1100" dirty="0" smtClean="0">
                  <a:latin typeface="Comic Sans MS" panose="030F0702030302020204" pitchFamily="66" charset="0"/>
                </a:rPr>
                <a:t>of antimicrobial </a:t>
              </a:r>
              <a:r>
                <a:rPr lang="en-GB" sz="1100" dirty="0">
                  <a:latin typeface="Comic Sans MS" panose="030F0702030302020204" pitchFamily="66" charset="0"/>
                </a:rPr>
                <a:t>efficiency in the presence of a ROS scavenger (mannitol) and the decrease of the cell viability with the ROS </a:t>
              </a:r>
              <a:r>
                <a:rPr lang="en-GB" sz="1100" dirty="0" smtClean="0">
                  <a:latin typeface="Comic Sans MS" panose="030F0702030302020204" pitchFamily="66" charset="0"/>
                </a:rPr>
                <a:t>level suggest </a:t>
              </a:r>
              <a:r>
                <a:rPr lang="en-GB" sz="1100" dirty="0">
                  <a:latin typeface="Comic Sans MS" panose="030F0702030302020204" pitchFamily="66" charset="0"/>
                </a:rPr>
                <a:t>that one of the mechanisms that governs both the antimicrobial and cytotoxic activities on human liver cells </a:t>
              </a:r>
              <a:r>
                <a:rPr lang="en-GB" sz="1100" dirty="0" smtClean="0">
                  <a:latin typeface="Comic Sans MS" panose="030F0702030302020204" pitchFamily="66" charset="0"/>
                </a:rPr>
                <a:t>is </a:t>
              </a:r>
              <a:r>
                <a:rPr lang="en-GB" sz="1100" dirty="0" err="1" smtClean="0">
                  <a:latin typeface="Comic Sans MS" panose="030F0702030302020204" pitchFamily="66" charset="0"/>
                </a:rPr>
                <a:t>ROSmediated</a:t>
              </a:r>
              <a:r>
                <a:rPr lang="en-GB" sz="1100" dirty="0" smtClean="0">
                  <a:latin typeface="Comic Sans MS" panose="030F0702030302020204" pitchFamily="66" charset="0"/>
                </a:rPr>
                <a:t>. However</a:t>
              </a:r>
              <a:r>
                <a:rPr lang="en-GB" sz="1100" dirty="0">
                  <a:latin typeface="Comic Sans MS" panose="030F0702030302020204" pitchFamily="66" charset="0"/>
                </a:rPr>
                <a:t>, at active antimicrobial concentrations, the biocompatibility of the tested materials is very good.</a:t>
              </a:r>
              <a:endParaRPr lang="ro-RO" sz="1100" dirty="0">
                <a:latin typeface="Comic Sans MS" panose="030F0702030302020204" pitchFamily="66" charset="0"/>
              </a:endParaRPr>
            </a:p>
          </p:txBody>
        </p:sp>
      </p:grpSp>
    </p:spTree>
    <p:extLst>
      <p:ext uri="{BB962C8B-B14F-4D97-AF65-F5344CB8AC3E}">
        <p14:creationId xmlns:p14="http://schemas.microsoft.com/office/powerpoint/2010/main" val="89288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260648"/>
            <a:ext cx="8676456" cy="4416588"/>
            <a:chOff x="467544" y="260648"/>
            <a:chExt cx="8676456" cy="4416588"/>
          </a:xfrm>
        </p:grpSpPr>
        <p:sp>
          <p:nvSpPr>
            <p:cNvPr id="2" name="TextBox 1"/>
            <p:cNvSpPr txBox="1"/>
            <p:nvPr/>
          </p:nvSpPr>
          <p:spPr>
            <a:xfrm>
              <a:off x="467544" y="260648"/>
              <a:ext cx="8424936" cy="1384995"/>
            </a:xfrm>
            <a:prstGeom prst="rect">
              <a:avLst/>
            </a:prstGeom>
            <a:noFill/>
          </p:spPr>
          <p:txBody>
            <a:bodyPr wrap="square" rtlCol="0">
              <a:spAutoFit/>
            </a:bodyPr>
            <a:lstStyle/>
            <a:p>
              <a:pPr algn="ctr"/>
              <a:r>
                <a:rPr lang="en-GB" sz="2800" b="1" dirty="0" err="1" smtClean="0">
                  <a:latin typeface="Comic Sans MS" panose="030F0702030302020204" pitchFamily="66" charset="0"/>
                </a:rPr>
                <a:t>ZnO</a:t>
              </a:r>
              <a:r>
                <a:rPr lang="en-GB" sz="2800" b="1" dirty="0" smtClean="0">
                  <a:latin typeface="Comic Sans MS" panose="030F0702030302020204" pitchFamily="66" charset="0"/>
                </a:rPr>
                <a:t> radial morphologies with high anti-biofilm and antibacterial activity obtained by a polymer-assisted </a:t>
              </a:r>
              <a:r>
                <a:rPr lang="ro-RO" sz="2800" b="1" dirty="0" smtClean="0">
                  <a:latin typeface="Comic Sans MS" panose="030F0702030302020204" pitchFamily="66" charset="0"/>
                </a:rPr>
                <a:t>hydrothermal synthesis</a:t>
              </a:r>
              <a:endParaRPr lang="ro-RO" sz="2800" b="1" dirty="0">
                <a:latin typeface="Comic Sans MS" panose="030F0702030302020204" pitchFamily="66" charset="0"/>
              </a:endParaRPr>
            </a:p>
          </p:txBody>
        </p:sp>
        <p:sp>
          <p:nvSpPr>
            <p:cNvPr id="3" name="TextBox 2"/>
            <p:cNvSpPr txBox="1"/>
            <p:nvPr/>
          </p:nvSpPr>
          <p:spPr>
            <a:xfrm>
              <a:off x="1979712" y="1772816"/>
              <a:ext cx="4775666" cy="369332"/>
            </a:xfrm>
            <a:prstGeom prst="rect">
              <a:avLst/>
            </a:prstGeom>
            <a:noFill/>
          </p:spPr>
          <p:txBody>
            <a:bodyPr wrap="none" rtlCol="0">
              <a:spAutoFit/>
            </a:bodyPr>
            <a:lstStyle/>
            <a:p>
              <a:r>
                <a:rPr lang="ro-RO" dirty="0" smtClean="0">
                  <a:latin typeface="Comic Sans MS" panose="030F0702030302020204" pitchFamily="66" charset="0"/>
                </a:rPr>
                <a:t>A</a:t>
              </a:r>
              <a:r>
                <a:rPr lang="en-GB" dirty="0" smtClean="0">
                  <a:latin typeface="Comic Sans MS" panose="030F0702030302020204" pitchFamily="66" charset="0"/>
                </a:rPr>
                <a:t>.</a:t>
              </a:r>
              <a:r>
                <a:rPr lang="ro-RO" dirty="0" smtClean="0">
                  <a:latin typeface="Comic Sans MS" panose="030F0702030302020204" pitchFamily="66" charset="0"/>
                </a:rPr>
                <a:t> S</a:t>
              </a:r>
              <a:r>
                <a:rPr lang="en-GB" dirty="0" smtClean="0">
                  <a:latin typeface="Comic Sans MS" panose="030F0702030302020204" pitchFamily="66" charset="0"/>
                </a:rPr>
                <a:t>tan</a:t>
              </a:r>
              <a:r>
                <a:rPr lang="ro-RO" dirty="0" smtClean="0">
                  <a:latin typeface="Comic Sans MS" panose="030F0702030302020204" pitchFamily="66" charset="0"/>
                </a:rPr>
                <a:t>, R</a:t>
              </a:r>
              <a:r>
                <a:rPr lang="en-GB" dirty="0" smtClean="0">
                  <a:latin typeface="Comic Sans MS" panose="030F0702030302020204" pitchFamily="66" charset="0"/>
                </a:rPr>
                <a:t>,</a:t>
              </a:r>
              <a:r>
                <a:rPr lang="ro-RO" dirty="0" smtClean="0">
                  <a:latin typeface="Comic Sans MS" panose="030F0702030302020204" pitchFamily="66" charset="0"/>
                </a:rPr>
                <a:t> B</a:t>
              </a:r>
              <a:r>
                <a:rPr lang="en-GB" dirty="0" err="1" smtClean="0">
                  <a:latin typeface="Comic Sans MS" panose="030F0702030302020204" pitchFamily="66" charset="0"/>
                </a:rPr>
                <a:t>irjega</a:t>
              </a:r>
              <a:r>
                <a:rPr lang="ro-RO" dirty="0" smtClean="0">
                  <a:latin typeface="Comic Sans MS" panose="030F0702030302020204" pitchFamily="66" charset="0"/>
                </a:rPr>
                <a:t>, C</a:t>
              </a:r>
              <a:r>
                <a:rPr lang="en-GB" dirty="0" smtClean="0">
                  <a:latin typeface="Comic Sans MS" panose="030F0702030302020204" pitchFamily="66" charset="0"/>
                </a:rPr>
                <a:t>.</a:t>
              </a:r>
              <a:r>
                <a:rPr lang="ro-RO" dirty="0" smtClean="0">
                  <a:latin typeface="Comic Sans MS" panose="030F0702030302020204" pitchFamily="66" charset="0"/>
                </a:rPr>
                <a:t> M</a:t>
              </a:r>
              <a:r>
                <a:rPr lang="en-GB" dirty="0" smtClean="0">
                  <a:latin typeface="Comic Sans MS" panose="030F0702030302020204" pitchFamily="66" charset="0"/>
                </a:rPr>
                <a:t>.</a:t>
              </a:r>
              <a:r>
                <a:rPr lang="ro-RO" dirty="0" smtClean="0">
                  <a:latin typeface="Comic Sans MS" panose="030F0702030302020204" pitchFamily="66" charset="0"/>
                </a:rPr>
                <a:t> C</a:t>
              </a:r>
              <a:r>
                <a:rPr lang="en-GB" dirty="0" err="1" smtClean="0">
                  <a:latin typeface="Comic Sans MS" panose="030F0702030302020204" pitchFamily="66" charset="0"/>
                </a:rPr>
                <a:t>hifiriuc</a:t>
              </a:r>
              <a:r>
                <a:rPr lang="en-GB" dirty="0" smtClean="0">
                  <a:latin typeface="Comic Sans MS" panose="030F0702030302020204" pitchFamily="66" charset="0"/>
                </a:rPr>
                <a:t>,</a:t>
              </a:r>
              <a:r>
                <a:rPr lang="ro-RO" dirty="0" smtClean="0">
                  <a:latin typeface="Comic Sans MS" panose="030F0702030302020204" pitchFamily="66" charset="0"/>
                </a:rPr>
                <a:t> O</a:t>
              </a:r>
              <a:r>
                <a:rPr lang="en-GB" dirty="0" smtClean="0">
                  <a:latin typeface="Comic Sans MS" panose="030F0702030302020204" pitchFamily="66" charset="0"/>
                </a:rPr>
                <a:t>.</a:t>
              </a:r>
              <a:r>
                <a:rPr lang="ro-RO" dirty="0" smtClean="0">
                  <a:latin typeface="Comic Sans MS" panose="030F0702030302020204" pitchFamily="66" charset="0"/>
                </a:rPr>
                <a:t> C</a:t>
              </a:r>
              <a:r>
                <a:rPr lang="en-GB" dirty="0" err="1" smtClean="0">
                  <a:latin typeface="Comic Sans MS" panose="030F0702030302020204" pitchFamily="66" charset="0"/>
                </a:rPr>
                <a:t>arp</a:t>
              </a:r>
              <a:endParaRPr lang="ro-RO" dirty="0">
                <a:latin typeface="Comic Sans MS" panose="030F0702030302020204" pitchFamily="66" charset="0"/>
              </a:endParaRPr>
            </a:p>
          </p:txBody>
        </p:sp>
        <p:sp>
          <p:nvSpPr>
            <p:cNvPr id="4" name="TextBox 3"/>
            <p:cNvSpPr txBox="1"/>
            <p:nvPr/>
          </p:nvSpPr>
          <p:spPr>
            <a:xfrm>
              <a:off x="1007096" y="2564904"/>
              <a:ext cx="8136904" cy="369332"/>
            </a:xfrm>
            <a:prstGeom prst="rect">
              <a:avLst/>
            </a:prstGeom>
            <a:noFill/>
          </p:spPr>
          <p:txBody>
            <a:bodyPr wrap="square" rtlCol="0">
              <a:spAutoFit/>
            </a:bodyPr>
            <a:lstStyle/>
            <a:p>
              <a:r>
                <a:rPr lang="ro-RO" b="1" i="1" dirty="0" smtClean="0">
                  <a:latin typeface="Comic Sans MS" panose="030F0702030302020204" pitchFamily="66" charset="0"/>
                </a:rPr>
                <a:t>Rev</a:t>
              </a:r>
              <a:r>
                <a:rPr lang="en-GB" b="1" i="1" dirty="0" err="1" smtClean="0">
                  <a:latin typeface="Comic Sans MS" panose="030F0702030302020204" pitchFamily="66" charset="0"/>
                </a:rPr>
                <a:t>ue</a:t>
              </a:r>
              <a:r>
                <a:rPr lang="ro-RO" b="1" i="1" dirty="0" smtClean="0">
                  <a:latin typeface="Comic Sans MS" panose="030F0702030302020204" pitchFamily="66" charset="0"/>
                </a:rPr>
                <a:t> Roum</a:t>
              </a:r>
              <a:r>
                <a:rPr lang="en-GB" b="1" i="1" dirty="0" err="1" smtClean="0">
                  <a:latin typeface="Comic Sans MS" panose="030F0702030302020204" pitchFamily="66" charset="0"/>
                </a:rPr>
                <a:t>aine</a:t>
              </a:r>
              <a:r>
                <a:rPr lang="en-GB" b="1" i="1" dirty="0" smtClean="0">
                  <a:latin typeface="Comic Sans MS" panose="030F0702030302020204" pitchFamily="66" charset="0"/>
                </a:rPr>
                <a:t> de</a:t>
              </a:r>
              <a:r>
                <a:rPr lang="ro-RO" b="1" i="1" dirty="0" smtClean="0">
                  <a:latin typeface="Comic Sans MS" panose="030F0702030302020204" pitchFamily="66" charset="0"/>
                </a:rPr>
                <a:t> Chim</a:t>
              </a:r>
              <a:r>
                <a:rPr lang="en-GB" b="1" i="1" dirty="0" err="1" smtClean="0">
                  <a:latin typeface="Comic Sans MS" panose="030F0702030302020204" pitchFamily="66" charset="0"/>
                </a:rPr>
                <a:t>ie</a:t>
              </a:r>
              <a:r>
                <a:rPr lang="ro-RO" b="1" i="1" dirty="0" smtClean="0">
                  <a:latin typeface="Comic Sans MS" panose="030F0702030302020204" pitchFamily="66" charset="0"/>
                </a:rPr>
                <a:t>, </a:t>
              </a:r>
              <a:r>
                <a:rPr lang="ro-RO" b="1" i="1" dirty="0">
                  <a:latin typeface="Comic Sans MS" panose="030F0702030302020204" pitchFamily="66" charset="0"/>
                </a:rPr>
                <a:t>63</a:t>
              </a:r>
              <a:r>
                <a:rPr lang="ro-RO" b="1" dirty="0">
                  <a:latin typeface="Comic Sans MS" panose="030F0702030302020204" pitchFamily="66" charset="0"/>
                </a:rPr>
                <a:t>(7-8</a:t>
              </a:r>
              <a:r>
                <a:rPr lang="ro-RO" b="1" dirty="0" smtClean="0">
                  <a:latin typeface="Comic Sans MS" panose="030F0702030302020204" pitchFamily="66" charset="0"/>
                </a:rPr>
                <a:t>),</a:t>
              </a:r>
              <a:r>
                <a:rPr lang="en-GB" b="1" dirty="0" smtClean="0">
                  <a:latin typeface="Comic Sans MS" panose="030F0702030302020204" pitchFamily="66" charset="0"/>
                </a:rPr>
                <a:t> 2018, </a:t>
              </a:r>
              <a:r>
                <a:rPr lang="ro-RO" b="1" dirty="0" smtClean="0">
                  <a:latin typeface="Comic Sans MS" panose="030F0702030302020204" pitchFamily="66" charset="0"/>
                </a:rPr>
                <a:t> 719-724</a:t>
              </a:r>
              <a:r>
                <a:rPr lang="en-GB" b="1" dirty="0" smtClean="0">
                  <a:latin typeface="Comic Sans MS" panose="030F0702030302020204" pitchFamily="66" charset="0"/>
                </a:rPr>
                <a:t>, </a:t>
              </a:r>
              <a:r>
                <a:rPr lang="en-GB" b="1" dirty="0" smtClean="0">
                  <a:solidFill>
                    <a:srgbClr val="FF0000"/>
                  </a:solidFill>
                  <a:latin typeface="Comic Sans MS" panose="030F0702030302020204" pitchFamily="66" charset="0"/>
                </a:rPr>
                <a:t>FI=0.37</a:t>
              </a:r>
              <a:endParaRPr lang="ro-RO" b="1" dirty="0">
                <a:solidFill>
                  <a:srgbClr val="FF0000"/>
                </a:solidFill>
                <a:latin typeface="Comic Sans MS" panose="030F0702030302020204" pitchFamily="66" charset="0"/>
              </a:endParaRPr>
            </a:p>
          </p:txBody>
        </p:sp>
        <p:sp>
          <p:nvSpPr>
            <p:cNvPr id="5" name="TextBox 4"/>
            <p:cNvSpPr txBox="1"/>
            <p:nvPr/>
          </p:nvSpPr>
          <p:spPr>
            <a:xfrm>
              <a:off x="467544" y="4077072"/>
              <a:ext cx="8337643" cy="600164"/>
            </a:xfrm>
            <a:prstGeom prst="rect">
              <a:avLst/>
            </a:prstGeom>
            <a:noFill/>
          </p:spPr>
          <p:txBody>
            <a:bodyPr wrap="square" rtlCol="0">
              <a:spAutoFit/>
            </a:bodyPr>
            <a:lstStyle/>
            <a:p>
              <a:pPr algn="just"/>
              <a:r>
                <a:rPr lang="en-GB" sz="1100" dirty="0"/>
                <a:t>A one-pot approach for the synthesis of </a:t>
              </a:r>
              <a:r>
                <a:rPr lang="en-GB" sz="1100" dirty="0" err="1"/>
                <a:t>ZnO</a:t>
              </a:r>
              <a:r>
                <a:rPr lang="en-GB" sz="1100" dirty="0"/>
                <a:t> radial hierarchical architectures </a:t>
              </a:r>
              <a:r>
                <a:rPr lang="en-GB" sz="1100" dirty="0" smtClean="0"/>
                <a:t>was developed</a:t>
              </a:r>
              <a:r>
                <a:rPr lang="en-GB" sz="1100" dirty="0"/>
                <a:t>. The synergy between methylcellulose, urea and </a:t>
              </a:r>
              <a:r>
                <a:rPr lang="en-GB" sz="1100" dirty="0" err="1"/>
                <a:t>triethanolamine</a:t>
              </a:r>
              <a:r>
                <a:rPr lang="en-GB" sz="1100" dirty="0"/>
                <a:t> is the </a:t>
              </a:r>
              <a:r>
                <a:rPr lang="en-GB" sz="1100" dirty="0" smtClean="0"/>
                <a:t>key parameter </a:t>
              </a:r>
              <a:r>
                <a:rPr lang="en-GB" sz="1100" dirty="0"/>
                <a:t>of the synthetic methodology. The synthesized material presents good </a:t>
              </a:r>
              <a:r>
                <a:rPr lang="en-GB" sz="1100" dirty="0" err="1" smtClean="0"/>
                <a:t>antibiofilm</a:t>
              </a:r>
              <a:r>
                <a:rPr lang="en-GB" sz="1100" dirty="0"/>
                <a:t> </a:t>
              </a:r>
              <a:r>
                <a:rPr lang="ro-RO" sz="1100" dirty="0" smtClean="0"/>
                <a:t>and </a:t>
              </a:r>
              <a:r>
                <a:rPr lang="ro-RO" sz="1100" dirty="0"/>
                <a:t>antimicrobial activity.</a:t>
              </a:r>
            </a:p>
          </p:txBody>
        </p:sp>
      </p:grpSp>
    </p:spTree>
    <p:extLst>
      <p:ext uri="{BB962C8B-B14F-4D97-AF65-F5344CB8AC3E}">
        <p14:creationId xmlns:p14="http://schemas.microsoft.com/office/powerpoint/2010/main" val="32905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504" y="764704"/>
            <a:ext cx="9036496" cy="4172982"/>
            <a:chOff x="107504" y="764704"/>
            <a:chExt cx="9036496" cy="4172982"/>
          </a:xfrm>
        </p:grpSpPr>
        <p:sp>
          <p:nvSpPr>
            <p:cNvPr id="2" name="TextBox 1"/>
            <p:cNvSpPr txBox="1"/>
            <p:nvPr/>
          </p:nvSpPr>
          <p:spPr>
            <a:xfrm>
              <a:off x="1007096" y="2564904"/>
              <a:ext cx="8136904" cy="369332"/>
            </a:xfrm>
            <a:prstGeom prst="rect">
              <a:avLst/>
            </a:prstGeom>
            <a:noFill/>
          </p:spPr>
          <p:txBody>
            <a:bodyPr wrap="square" rtlCol="0">
              <a:spAutoFit/>
            </a:bodyPr>
            <a:lstStyle/>
            <a:p>
              <a:r>
                <a:rPr lang="ro-RO" b="1" i="1" dirty="0" smtClean="0">
                  <a:latin typeface="Comic Sans MS" panose="030F0702030302020204" pitchFamily="66" charset="0"/>
                </a:rPr>
                <a:t>Rev</a:t>
              </a:r>
              <a:r>
                <a:rPr lang="en-GB" b="1" i="1" dirty="0" err="1" smtClean="0">
                  <a:latin typeface="Comic Sans MS" panose="030F0702030302020204" pitchFamily="66" charset="0"/>
                </a:rPr>
                <a:t>ue</a:t>
              </a:r>
              <a:r>
                <a:rPr lang="ro-RO" b="1" i="1" dirty="0" smtClean="0">
                  <a:latin typeface="Comic Sans MS" panose="030F0702030302020204" pitchFamily="66" charset="0"/>
                </a:rPr>
                <a:t> Roum</a:t>
              </a:r>
              <a:r>
                <a:rPr lang="en-GB" b="1" i="1" dirty="0" err="1" smtClean="0">
                  <a:latin typeface="Comic Sans MS" panose="030F0702030302020204" pitchFamily="66" charset="0"/>
                </a:rPr>
                <a:t>aine</a:t>
              </a:r>
              <a:r>
                <a:rPr lang="en-GB" b="1" i="1" dirty="0" smtClean="0">
                  <a:latin typeface="Comic Sans MS" panose="030F0702030302020204" pitchFamily="66" charset="0"/>
                </a:rPr>
                <a:t> de</a:t>
              </a:r>
              <a:r>
                <a:rPr lang="ro-RO" b="1" i="1" dirty="0" smtClean="0">
                  <a:latin typeface="Comic Sans MS" panose="030F0702030302020204" pitchFamily="66" charset="0"/>
                </a:rPr>
                <a:t> Chim</a:t>
              </a:r>
              <a:r>
                <a:rPr lang="en-GB" b="1" i="1" dirty="0" err="1" smtClean="0">
                  <a:latin typeface="Comic Sans MS" panose="030F0702030302020204" pitchFamily="66" charset="0"/>
                </a:rPr>
                <a:t>ie</a:t>
              </a:r>
              <a:r>
                <a:rPr lang="ro-RO" b="1" i="1" dirty="0" smtClean="0">
                  <a:latin typeface="Comic Sans MS" panose="030F0702030302020204" pitchFamily="66" charset="0"/>
                </a:rPr>
                <a:t>, 63</a:t>
              </a:r>
              <a:r>
                <a:rPr lang="ro-RO" b="1" dirty="0" smtClean="0">
                  <a:latin typeface="Comic Sans MS" panose="030F0702030302020204" pitchFamily="66" charset="0"/>
                </a:rPr>
                <a:t>(</a:t>
              </a:r>
              <a:r>
                <a:rPr lang="en-GB" b="1" dirty="0" smtClean="0">
                  <a:latin typeface="Comic Sans MS" panose="030F0702030302020204" pitchFamily="66" charset="0"/>
                </a:rPr>
                <a:t>9</a:t>
              </a:r>
              <a:r>
                <a:rPr lang="ro-RO" b="1" dirty="0" smtClean="0">
                  <a:latin typeface="Comic Sans MS" panose="030F0702030302020204" pitchFamily="66" charset="0"/>
                </a:rPr>
                <a:t>),</a:t>
              </a:r>
              <a:r>
                <a:rPr lang="en-GB" b="1" dirty="0" smtClean="0">
                  <a:latin typeface="Comic Sans MS" panose="030F0702030302020204" pitchFamily="66" charset="0"/>
                </a:rPr>
                <a:t> 2018, </a:t>
              </a:r>
              <a:r>
                <a:rPr lang="ro-RO" b="1" dirty="0" smtClean="0">
                  <a:latin typeface="Comic Sans MS" panose="030F0702030302020204" pitchFamily="66" charset="0"/>
                </a:rPr>
                <a:t> 7</a:t>
              </a:r>
              <a:r>
                <a:rPr lang="en-GB" b="1" dirty="0" smtClean="0">
                  <a:latin typeface="Comic Sans MS" panose="030F0702030302020204" pitchFamily="66" charset="0"/>
                </a:rPr>
                <a:t>95</a:t>
              </a:r>
              <a:r>
                <a:rPr lang="ro-RO" b="1" dirty="0" smtClean="0">
                  <a:latin typeface="Comic Sans MS" panose="030F0702030302020204" pitchFamily="66" charset="0"/>
                </a:rPr>
                <a:t>-</a:t>
              </a:r>
              <a:r>
                <a:rPr lang="en-GB" b="1" dirty="0" smtClean="0">
                  <a:latin typeface="Comic Sans MS" panose="030F0702030302020204" pitchFamily="66" charset="0"/>
                </a:rPr>
                <a:t>802, </a:t>
              </a:r>
              <a:r>
                <a:rPr lang="en-GB" b="1" dirty="0" smtClean="0">
                  <a:solidFill>
                    <a:srgbClr val="FF0000"/>
                  </a:solidFill>
                  <a:latin typeface="Comic Sans MS" panose="030F0702030302020204" pitchFamily="66" charset="0"/>
                </a:rPr>
                <a:t>FI=0.37</a:t>
              </a:r>
              <a:endParaRPr lang="ro-RO" b="1" dirty="0">
                <a:solidFill>
                  <a:srgbClr val="FF0000"/>
                </a:solidFill>
                <a:latin typeface="Comic Sans MS" panose="030F0702030302020204" pitchFamily="66" charset="0"/>
              </a:endParaRPr>
            </a:p>
          </p:txBody>
        </p:sp>
        <p:sp>
          <p:nvSpPr>
            <p:cNvPr id="3" name="TextBox 2"/>
            <p:cNvSpPr txBox="1"/>
            <p:nvPr/>
          </p:nvSpPr>
          <p:spPr>
            <a:xfrm>
              <a:off x="107504" y="764704"/>
              <a:ext cx="8496944" cy="646331"/>
            </a:xfrm>
            <a:prstGeom prst="rect">
              <a:avLst/>
            </a:prstGeom>
            <a:noFill/>
          </p:spPr>
          <p:txBody>
            <a:bodyPr wrap="square" rtlCol="0">
              <a:spAutoFit/>
            </a:bodyPr>
            <a:lstStyle/>
            <a:p>
              <a:pPr algn="ctr"/>
              <a:r>
                <a:rPr lang="ro-RO" b="1" dirty="0" smtClean="0">
                  <a:latin typeface="Comic Sans MS" panose="030F0702030302020204" pitchFamily="66" charset="0"/>
                </a:rPr>
                <a:t>Carbohydrate based combustion synthesis:</a:t>
              </a:r>
              <a:r>
                <a:rPr lang="en-GB" b="1" dirty="0" smtClean="0">
                  <a:latin typeface="Comic Sans MS" panose="030F0702030302020204" pitchFamily="66" charset="0"/>
                </a:rPr>
                <a:t> a promise of greening materials synthesis</a:t>
              </a:r>
              <a:endParaRPr lang="ro-RO" b="1" dirty="0">
                <a:latin typeface="Comic Sans MS" panose="030F0702030302020204" pitchFamily="66" charset="0"/>
              </a:endParaRPr>
            </a:p>
          </p:txBody>
        </p:sp>
        <p:sp>
          <p:nvSpPr>
            <p:cNvPr id="4" name="TextBox 3"/>
            <p:cNvSpPr txBox="1"/>
            <p:nvPr/>
          </p:nvSpPr>
          <p:spPr>
            <a:xfrm>
              <a:off x="3862090" y="1839251"/>
              <a:ext cx="987771" cy="369332"/>
            </a:xfrm>
            <a:prstGeom prst="rect">
              <a:avLst/>
            </a:prstGeom>
            <a:noFill/>
          </p:spPr>
          <p:txBody>
            <a:bodyPr wrap="none" rtlCol="0">
              <a:spAutoFit/>
            </a:bodyPr>
            <a:lstStyle/>
            <a:p>
              <a:r>
                <a:rPr lang="en-GB" dirty="0" smtClean="0">
                  <a:latin typeface="Comic Sans MS" panose="030F0702030302020204" pitchFamily="66" charset="0"/>
                </a:rPr>
                <a:t>O. Carp</a:t>
              </a:r>
              <a:endParaRPr lang="ro-RO" dirty="0">
                <a:latin typeface="Comic Sans MS" panose="030F0702030302020204" pitchFamily="66" charset="0"/>
              </a:endParaRPr>
            </a:p>
          </p:txBody>
        </p:sp>
        <p:sp>
          <p:nvSpPr>
            <p:cNvPr id="5" name="TextBox 4"/>
            <p:cNvSpPr txBox="1"/>
            <p:nvPr/>
          </p:nvSpPr>
          <p:spPr>
            <a:xfrm>
              <a:off x="107504" y="3645024"/>
              <a:ext cx="8712968" cy="1292662"/>
            </a:xfrm>
            <a:prstGeom prst="rect">
              <a:avLst/>
            </a:prstGeom>
            <a:noFill/>
          </p:spPr>
          <p:txBody>
            <a:bodyPr wrap="square" rtlCol="0">
              <a:spAutoFit/>
            </a:bodyPr>
            <a:lstStyle/>
            <a:p>
              <a:pPr algn="just"/>
              <a:r>
                <a:rPr lang="en-GB" sz="1200" dirty="0"/>
                <a:t>Currently, the environment protection represents one of the most important </a:t>
              </a:r>
              <a:r>
                <a:rPr lang="en-GB" sz="1200" dirty="0" smtClean="0"/>
                <a:t>task force </a:t>
              </a:r>
              <a:r>
                <a:rPr lang="en-GB" sz="1200" dirty="0"/>
                <a:t>of Science and Society, determining the remarkable development of </a:t>
              </a:r>
              <a:r>
                <a:rPr lang="en-GB" sz="1200" dirty="0" smtClean="0"/>
                <a:t>the Green </a:t>
              </a:r>
              <a:r>
                <a:rPr lang="en-GB" sz="1200" dirty="0"/>
                <a:t>Chemistry, as an alternative chemistry that seeks to minimize risk </a:t>
              </a:r>
              <a:r>
                <a:rPr lang="en-GB" sz="1200" dirty="0" smtClean="0"/>
                <a:t>by minimizing </a:t>
              </a:r>
              <a:r>
                <a:rPr lang="en-GB" sz="1200" dirty="0"/>
                <a:t>hazard. The design/synthesis of nanomaterials must also </a:t>
              </a:r>
              <a:r>
                <a:rPr lang="en-GB" sz="1200" dirty="0" smtClean="0"/>
                <a:t>circumscribe to </a:t>
              </a:r>
              <a:r>
                <a:rPr lang="en-GB" sz="1200" dirty="0"/>
                <a:t>the present environment requirements. A simple but efficient approach is </a:t>
              </a:r>
              <a:r>
                <a:rPr lang="en-GB" sz="1200" dirty="0" smtClean="0"/>
                <a:t>to “green</a:t>
              </a:r>
              <a:r>
                <a:rPr lang="en-GB" sz="1200" dirty="0"/>
                <a:t>” the existing synthetic procedures by introducing as raw materials, </a:t>
              </a:r>
              <a:r>
                <a:rPr lang="en-GB" sz="1200" dirty="0" smtClean="0"/>
                <a:t>benign, bio-renewable </a:t>
              </a:r>
              <a:r>
                <a:rPr lang="en-GB" sz="1200" dirty="0"/>
                <a:t>compounds as carbohydrates. This review is focused </a:t>
              </a:r>
              <a:r>
                <a:rPr lang="en-GB" sz="1200" dirty="0" smtClean="0"/>
                <a:t>on carbohydrate-mediated </a:t>
              </a:r>
              <a:r>
                <a:rPr lang="en-GB" sz="1200" dirty="0"/>
                <a:t>combustion synthesis of the metal oxides, </a:t>
              </a:r>
              <a:r>
                <a:rPr lang="en-GB" sz="1200" dirty="0" smtClean="0"/>
                <a:t>analysing critically </a:t>
              </a:r>
              <a:r>
                <a:rPr lang="en-GB" sz="1200" dirty="0"/>
                <a:t>the results of the research undertaking during the last years on this topic</a:t>
              </a:r>
              <a:r>
                <a:rPr lang="en-GB" dirty="0"/>
                <a:t>.</a:t>
              </a:r>
              <a:endParaRPr lang="ro-RO" dirty="0"/>
            </a:p>
          </p:txBody>
        </p:sp>
      </p:grpSp>
    </p:spTree>
    <p:extLst>
      <p:ext uri="{BB962C8B-B14F-4D97-AF65-F5344CB8AC3E}">
        <p14:creationId xmlns:p14="http://schemas.microsoft.com/office/powerpoint/2010/main" val="271404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3649" y="4581128"/>
            <a:ext cx="7541003" cy="1869743"/>
          </a:xfrm>
          <a:prstGeom prst="rect">
            <a:avLst/>
          </a:prstGeom>
        </p:spPr>
        <p:txBody>
          <a:bodyPr wrap="square">
            <a:spAutoFit/>
          </a:bodyPr>
          <a:lstStyle/>
          <a:p>
            <a:pPr algn="just">
              <a:lnSpc>
                <a:spcPct val="150000"/>
              </a:lnSpc>
              <a:spcAft>
                <a:spcPts val="0"/>
              </a:spcAft>
            </a:pPr>
            <a:r>
              <a:rPr lang="en-US" sz="1100" dirty="0">
                <a:latin typeface="Comic Sans MS" panose="030F0702030302020204" pitchFamily="66" charset="0"/>
              </a:rPr>
              <a:t> The emergence of nanotechnology has enabled a wide range of nanoparticles (NPs) to be developed for specific applications in the pharmaceutical, cosmetic and other biomedical industries, as well as for the development of imaging diagnosis techniques. The huge potential of NPs for different applications is due to their atomic scale size at which they are more reactive than conventional size particles. However, this property also increases the risk for the occurrence of a greater cytotoxicity. The purpose of this paper was to review the mechanisms of the antimicrobial activity of inorganic NPs based on silver and zinc oxide, as well as their cytotoxic and genotoxic </a:t>
            </a:r>
            <a:r>
              <a:rPr lang="en-US" sz="1100" dirty="0" smtClean="0">
                <a:latin typeface="Comic Sans MS" panose="030F0702030302020204" pitchFamily="66" charset="0"/>
              </a:rPr>
              <a:t>effects</a:t>
            </a:r>
            <a:r>
              <a:rPr lang="ro-RO" sz="1100" dirty="0" smtClean="0">
                <a:latin typeface="Comic Sans MS" panose="030F0702030302020204" pitchFamily="66" charset="0"/>
              </a:rPr>
              <a:t>.</a:t>
            </a:r>
            <a:endParaRPr lang="ro-RO"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323528" y="837212"/>
            <a:ext cx="8712968" cy="923330"/>
          </a:xfrm>
          <a:prstGeom prst="rect">
            <a:avLst/>
          </a:prstGeom>
        </p:spPr>
        <p:txBody>
          <a:bodyPr wrap="square">
            <a:spAutoFit/>
          </a:bodyPr>
          <a:lstStyle/>
          <a:p>
            <a:pPr algn="ctr"/>
            <a:r>
              <a:rPr lang="en-US" b="1" dirty="0">
                <a:latin typeface="Comic Sans MS" panose="030F0702030302020204" pitchFamily="66" charset="0"/>
              </a:rPr>
              <a:t>REVIEW: CYTOTOXICITY AND GENOTOXICITY ASPECTS OF ZNO AND SILVER NANOPARTICLES DESIGNED FOR ANTIMICROBIAL APPLICATIONS </a:t>
            </a:r>
          </a:p>
        </p:txBody>
      </p:sp>
      <p:sp>
        <p:nvSpPr>
          <p:cNvPr id="7" name="Rectangle 6"/>
          <p:cNvSpPr/>
          <p:nvPr/>
        </p:nvSpPr>
        <p:spPr>
          <a:xfrm>
            <a:off x="447706" y="1916832"/>
            <a:ext cx="8588790" cy="1369606"/>
          </a:xfrm>
          <a:prstGeom prst="rect">
            <a:avLst/>
          </a:prstGeom>
        </p:spPr>
        <p:txBody>
          <a:bodyPr wrap="square">
            <a:spAutoFit/>
          </a:bodyPr>
          <a:lstStyle/>
          <a:p>
            <a:pPr algn="ctr"/>
            <a:r>
              <a:rPr lang="ro-RO" dirty="0" smtClean="0">
                <a:solidFill>
                  <a:prstClr val="black"/>
                </a:solidFill>
                <a:latin typeface="Comic Sans MS" panose="030F0702030302020204" pitchFamily="66" charset="0"/>
              </a:rPr>
              <a:t>C</a:t>
            </a:r>
            <a:r>
              <a:rPr lang="en-US" dirty="0" err="1" smtClean="0">
                <a:solidFill>
                  <a:prstClr val="black"/>
                </a:solidFill>
                <a:latin typeface="Comic Sans MS" panose="030F0702030302020204" pitchFamily="66" charset="0"/>
              </a:rPr>
              <a:t>arolina</a:t>
            </a:r>
            <a:r>
              <a:rPr lang="en-US" dirty="0" smtClean="0">
                <a:solidFill>
                  <a:prstClr val="black"/>
                </a:solidFill>
                <a:latin typeface="Comic Sans MS" panose="030F0702030302020204" pitchFamily="66" charset="0"/>
              </a:rPr>
              <a:t>-Antonia </a:t>
            </a:r>
            <a:r>
              <a:rPr lang="en-US" dirty="0" err="1" smtClean="0">
                <a:solidFill>
                  <a:prstClr val="black"/>
                </a:solidFill>
                <a:latin typeface="Comic Sans MS" panose="030F0702030302020204" pitchFamily="66" charset="0"/>
              </a:rPr>
              <a:t>Mãrchidanu</a:t>
            </a:r>
            <a:r>
              <a:rPr lang="en-US" dirty="0" smtClean="0">
                <a:solidFill>
                  <a:prstClr val="black"/>
                </a:solidFill>
                <a:latin typeface="Comic Sans MS" panose="030F0702030302020204" pitchFamily="66" charset="0"/>
              </a:rPr>
              <a:t>, </a:t>
            </a:r>
            <a:r>
              <a:rPr lang="en-US" dirty="0">
                <a:solidFill>
                  <a:prstClr val="black"/>
                </a:solidFill>
                <a:latin typeface="Comic Sans MS" panose="030F0702030302020204" pitchFamily="66" charset="0"/>
              </a:rPr>
              <a:t>Magdalena-Valentina </a:t>
            </a:r>
            <a:r>
              <a:rPr lang="en-US" dirty="0" err="1" smtClean="0">
                <a:solidFill>
                  <a:prstClr val="black"/>
                </a:solidFill>
                <a:latin typeface="Comic Sans MS" panose="030F0702030302020204" pitchFamily="66" charset="0"/>
              </a:rPr>
              <a:t>Lungu</a:t>
            </a:r>
            <a:r>
              <a:rPr lang="en-US" dirty="0" smtClean="0">
                <a:solidFill>
                  <a:prstClr val="black"/>
                </a:solidFill>
                <a:latin typeface="Comic Sans MS" panose="030F0702030302020204" pitchFamily="66" charset="0"/>
              </a:rPr>
              <a:t>, </a:t>
            </a:r>
            <a:r>
              <a:rPr lang="en-US" dirty="0">
                <a:solidFill>
                  <a:prstClr val="black"/>
                </a:solidFill>
                <a:latin typeface="Comic Sans MS" panose="030F0702030302020204" pitchFamily="66" charset="0"/>
              </a:rPr>
              <a:t>Irina </a:t>
            </a:r>
            <a:r>
              <a:rPr lang="en-US" dirty="0" smtClean="0">
                <a:solidFill>
                  <a:prstClr val="black"/>
                </a:solidFill>
                <a:latin typeface="Comic Sans MS" panose="030F0702030302020204" pitchFamily="66" charset="0"/>
              </a:rPr>
              <a:t>Gheorghe, </a:t>
            </a:r>
            <a:r>
              <a:rPr lang="en-US" dirty="0">
                <a:solidFill>
                  <a:prstClr val="black"/>
                </a:solidFill>
                <a:latin typeface="Comic Sans MS" panose="030F0702030302020204" pitchFamily="66" charset="0"/>
              </a:rPr>
              <a:t>Mohammed </a:t>
            </a:r>
            <a:r>
              <a:rPr lang="ro-RO" dirty="0" smtClean="0">
                <a:solidFill>
                  <a:prstClr val="black"/>
                </a:solidFill>
                <a:latin typeface="Comic Sans MS" panose="030F0702030302020204" pitchFamily="66" charset="0"/>
              </a:rPr>
              <a:t>D</a:t>
            </a:r>
            <a:r>
              <a:rPr lang="en-US" dirty="0" err="1" smtClean="0">
                <a:solidFill>
                  <a:prstClr val="black"/>
                </a:solidFill>
                <a:latin typeface="Comic Sans MS" panose="030F0702030302020204" pitchFamily="66" charset="0"/>
              </a:rPr>
              <a:t>yia</a:t>
            </a:r>
            <a:r>
              <a:rPr lang="en-US" dirty="0" smtClean="0">
                <a:solidFill>
                  <a:prstClr val="black"/>
                </a:solidFill>
                <a:latin typeface="Comic Sans MS" panose="030F0702030302020204" pitchFamily="66" charset="0"/>
              </a:rPr>
              <a:t> </a:t>
            </a:r>
            <a:r>
              <a:rPr lang="en-US" dirty="0" err="1" smtClean="0">
                <a:solidFill>
                  <a:prstClr val="black"/>
                </a:solidFill>
                <a:latin typeface="Comic Sans MS" panose="030F0702030302020204" pitchFamily="66" charset="0"/>
              </a:rPr>
              <a:t>Hussien</a:t>
            </a:r>
            <a:r>
              <a:rPr lang="en-US" dirty="0" smtClean="0">
                <a:solidFill>
                  <a:prstClr val="black"/>
                </a:solidFill>
                <a:latin typeface="Comic Sans MS" panose="030F0702030302020204" pitchFamily="66" charset="0"/>
              </a:rPr>
              <a:t>, </a:t>
            </a:r>
            <a:r>
              <a:rPr lang="en-US" dirty="0" err="1" smtClean="0">
                <a:solidFill>
                  <a:prstClr val="black"/>
                </a:solidFill>
                <a:latin typeface="Comic Sans MS" panose="030F0702030302020204" pitchFamily="66" charset="0"/>
              </a:rPr>
              <a:t>Ancu</a:t>
            </a:r>
            <a:r>
              <a:rPr lang="ro-RO" dirty="0" smtClean="0">
                <a:solidFill>
                  <a:prstClr val="black"/>
                </a:solidFill>
                <a:latin typeface="Comic Sans MS" panose="030F0702030302020204" pitchFamily="66" charset="0"/>
              </a:rPr>
              <a:t>t</a:t>
            </a:r>
            <a:r>
              <a:rPr lang="en-US" dirty="0" smtClean="0">
                <a:solidFill>
                  <a:prstClr val="black"/>
                </a:solidFill>
                <a:latin typeface="Comic Sans MS" panose="030F0702030302020204" pitchFamily="66" charset="0"/>
              </a:rPr>
              <a:t>a </a:t>
            </a:r>
            <a:r>
              <a:rPr lang="ro-RO" dirty="0" smtClean="0">
                <a:solidFill>
                  <a:prstClr val="black"/>
                </a:solidFill>
                <a:latin typeface="Comic Sans MS" panose="030F0702030302020204" pitchFamily="66" charset="0"/>
              </a:rPr>
              <a:t>T</a:t>
            </a:r>
            <a:r>
              <a:rPr lang="en-US" dirty="0" err="1" smtClean="0">
                <a:solidFill>
                  <a:prstClr val="black"/>
                </a:solidFill>
                <a:latin typeface="Comic Sans MS" panose="030F0702030302020204" pitchFamily="66" charset="0"/>
              </a:rPr>
              <a:t>elcian</a:t>
            </a:r>
            <a:r>
              <a:rPr lang="en-US" dirty="0" smtClean="0">
                <a:solidFill>
                  <a:prstClr val="black"/>
                </a:solidFill>
                <a:latin typeface="Comic Sans MS" panose="030F0702030302020204" pitchFamily="66" charset="0"/>
              </a:rPr>
              <a:t>, </a:t>
            </a:r>
            <a:r>
              <a:rPr lang="en-US" dirty="0" err="1">
                <a:solidFill>
                  <a:prstClr val="black"/>
                </a:solidFill>
                <a:latin typeface="Comic Sans MS" panose="030F0702030302020204" pitchFamily="66" charset="0"/>
              </a:rPr>
              <a:t>Graþiela</a:t>
            </a:r>
            <a:r>
              <a:rPr lang="en-US" dirty="0">
                <a:solidFill>
                  <a:prstClr val="black"/>
                </a:solidFill>
                <a:latin typeface="Comic Sans MS" panose="030F0702030302020204" pitchFamily="66" charset="0"/>
              </a:rPr>
              <a:t> </a:t>
            </a:r>
            <a:r>
              <a:rPr lang="en-US" dirty="0" err="1">
                <a:solidFill>
                  <a:prstClr val="black"/>
                </a:solidFill>
                <a:latin typeface="Comic Sans MS" panose="030F0702030302020204" pitchFamily="66" charset="0"/>
              </a:rPr>
              <a:t>Grãdişteanu</a:t>
            </a:r>
            <a:r>
              <a:rPr lang="en-US" dirty="0">
                <a:solidFill>
                  <a:prstClr val="black"/>
                </a:solidFill>
                <a:latin typeface="Comic Sans MS" panose="030F0702030302020204" pitchFamily="66" charset="0"/>
              </a:rPr>
              <a:t> </a:t>
            </a:r>
            <a:r>
              <a:rPr lang="en-US" dirty="0" err="1" smtClean="0">
                <a:solidFill>
                  <a:prstClr val="black"/>
                </a:solidFill>
                <a:latin typeface="Comic Sans MS" panose="030F0702030302020204" pitchFamily="66" charset="0"/>
              </a:rPr>
              <a:t>Pîrcãlãbioru</a:t>
            </a:r>
            <a:r>
              <a:rPr lang="en-US" dirty="0" smtClean="0">
                <a:solidFill>
                  <a:prstClr val="black"/>
                </a:solidFill>
                <a:latin typeface="Comic Sans MS" panose="030F0702030302020204" pitchFamily="66" charset="0"/>
              </a:rPr>
              <a:t>, </a:t>
            </a:r>
            <a:r>
              <a:rPr lang="en-US" dirty="0">
                <a:solidFill>
                  <a:prstClr val="black"/>
                </a:solidFill>
                <a:latin typeface="Comic Sans MS" panose="030F0702030302020204" pitchFamily="66" charset="0"/>
              </a:rPr>
              <a:t>Liliana </a:t>
            </a:r>
            <a:r>
              <a:rPr lang="en-US" dirty="0" err="1" smtClean="0">
                <a:solidFill>
                  <a:prstClr val="black"/>
                </a:solidFill>
                <a:latin typeface="Comic Sans MS" panose="030F0702030302020204" pitchFamily="66" charset="0"/>
              </a:rPr>
              <a:t>Burlibaşa</a:t>
            </a:r>
            <a:r>
              <a:rPr lang="ro-RO" dirty="0" smtClean="0">
                <a:solidFill>
                  <a:prstClr val="black"/>
                </a:solidFill>
                <a:latin typeface="Comic Sans MS" panose="030F0702030302020204" pitchFamily="66" charset="0"/>
              </a:rPr>
              <a:t>,</a:t>
            </a:r>
            <a:r>
              <a:rPr lang="en-US" dirty="0" smtClean="0">
                <a:solidFill>
                  <a:prstClr val="black"/>
                </a:solidFill>
                <a:latin typeface="Comic Sans MS" panose="030F0702030302020204" pitchFamily="66" charset="0"/>
              </a:rPr>
              <a:t> </a:t>
            </a:r>
            <a:r>
              <a:rPr lang="ro-RO" dirty="0" err="1" smtClean="0">
                <a:solidFill>
                  <a:prstClr val="black"/>
                </a:solidFill>
                <a:latin typeface="Comic Sans MS" panose="030F0702030302020204" pitchFamily="66" charset="0"/>
              </a:rPr>
              <a:t>N</a:t>
            </a:r>
            <a:r>
              <a:rPr lang="en-US" dirty="0" err="1" smtClean="0">
                <a:solidFill>
                  <a:prstClr val="black"/>
                </a:solidFill>
                <a:latin typeface="Comic Sans MS" panose="030F0702030302020204" pitchFamily="66" charset="0"/>
              </a:rPr>
              <a:t>icoleta</a:t>
            </a:r>
            <a:r>
              <a:rPr lang="en-US" dirty="0" smtClean="0">
                <a:solidFill>
                  <a:prstClr val="black"/>
                </a:solidFill>
                <a:latin typeface="Comic Sans MS" panose="030F0702030302020204" pitchFamily="66" charset="0"/>
              </a:rPr>
              <a:t> </a:t>
            </a:r>
            <a:r>
              <a:rPr lang="ro-RO" dirty="0" smtClean="0">
                <a:solidFill>
                  <a:prstClr val="black"/>
                </a:solidFill>
                <a:latin typeface="Comic Sans MS" panose="030F0702030302020204" pitchFamily="66" charset="0"/>
              </a:rPr>
              <a:t>C</a:t>
            </a:r>
            <a:r>
              <a:rPr lang="en-US" dirty="0" err="1" smtClean="0">
                <a:solidFill>
                  <a:prstClr val="black"/>
                </a:solidFill>
                <a:latin typeface="Comic Sans MS" panose="030F0702030302020204" pitchFamily="66" charset="0"/>
              </a:rPr>
              <a:t>onstantin</a:t>
            </a:r>
            <a:r>
              <a:rPr lang="en-US" dirty="0" smtClean="0">
                <a:solidFill>
                  <a:prstClr val="black"/>
                </a:solidFill>
                <a:latin typeface="Comic Sans MS" panose="030F0702030302020204" pitchFamily="66" charset="0"/>
              </a:rPr>
              <a:t>, </a:t>
            </a:r>
            <a:r>
              <a:rPr lang="en-US" dirty="0">
                <a:solidFill>
                  <a:prstClr val="black"/>
                </a:solidFill>
                <a:latin typeface="Comic Sans MS" panose="030F0702030302020204" pitchFamily="66" charset="0"/>
              </a:rPr>
              <a:t>Mariana </a:t>
            </a:r>
            <a:r>
              <a:rPr lang="ro-RO" dirty="0" smtClean="0">
                <a:solidFill>
                  <a:prstClr val="black"/>
                </a:solidFill>
                <a:latin typeface="Comic Sans MS" panose="030F0702030302020204" pitchFamily="66" charset="0"/>
              </a:rPr>
              <a:t>C</a:t>
            </a:r>
            <a:r>
              <a:rPr lang="en-US" dirty="0" err="1" smtClean="0">
                <a:solidFill>
                  <a:prstClr val="black"/>
                </a:solidFill>
                <a:latin typeface="Comic Sans MS" panose="030F0702030302020204" pitchFamily="66" charset="0"/>
              </a:rPr>
              <a:t>armen</a:t>
            </a:r>
            <a:r>
              <a:rPr lang="en-US" dirty="0" smtClean="0">
                <a:solidFill>
                  <a:prstClr val="black"/>
                </a:solidFill>
                <a:latin typeface="Comic Sans MS" panose="030F0702030302020204" pitchFamily="66" charset="0"/>
              </a:rPr>
              <a:t> </a:t>
            </a:r>
            <a:r>
              <a:rPr lang="ro-RO" dirty="0" smtClean="0">
                <a:solidFill>
                  <a:prstClr val="black"/>
                </a:solidFill>
                <a:latin typeface="Comic Sans MS" panose="030F0702030302020204" pitchFamily="66" charset="0"/>
              </a:rPr>
              <a:t>C</a:t>
            </a:r>
            <a:r>
              <a:rPr lang="en-US" dirty="0" err="1" smtClean="0">
                <a:solidFill>
                  <a:prstClr val="black"/>
                </a:solidFill>
                <a:latin typeface="Comic Sans MS" panose="030F0702030302020204" pitchFamily="66" charset="0"/>
              </a:rPr>
              <a:t>hifiriuc</a:t>
            </a:r>
            <a:endParaRPr lang="en-US" dirty="0" smtClean="0">
              <a:solidFill>
                <a:prstClr val="black"/>
              </a:solidFill>
              <a:latin typeface="Comic Sans MS" panose="030F0702030302020204" pitchFamily="66" charset="0"/>
            </a:endParaRPr>
          </a:p>
          <a:p>
            <a:pPr algn="ctr"/>
            <a:r>
              <a:rPr lang="en-US" dirty="0" smtClean="0">
                <a:latin typeface="Comic Sans MS" panose="030F0702030302020204" pitchFamily="66" charset="0"/>
              </a:rPr>
              <a:t>Romanian Archives Of Microbiology And Immunology, </a:t>
            </a:r>
            <a:r>
              <a:rPr lang="en-US" dirty="0" smtClean="0">
                <a:latin typeface="Comic Sans MS" panose="030F0702030302020204" pitchFamily="66" charset="0"/>
              </a:rPr>
              <a:t>76(2), 2017, 91-101, </a:t>
            </a:r>
            <a:r>
              <a:rPr lang="en-US" dirty="0" smtClean="0">
                <a:solidFill>
                  <a:srgbClr val="FF0000"/>
                </a:solidFill>
                <a:latin typeface="Comic Sans MS" panose="030F0702030302020204" pitchFamily="66" charset="0"/>
              </a:rPr>
              <a:t>BDI</a:t>
            </a:r>
            <a:endParaRPr lang="ro-RO" dirty="0" smtClean="0">
              <a:solidFill>
                <a:srgbClr val="FF0000"/>
              </a:solidFill>
              <a:latin typeface="Comic Sans MS" panose="030F0702030302020204" pitchFamily="66" charset="0"/>
            </a:endParaRPr>
          </a:p>
          <a:p>
            <a:r>
              <a:rPr lang="en-US" sz="1100" dirty="0" smtClean="0">
                <a:solidFill>
                  <a:prstClr val="black"/>
                </a:solidFill>
              </a:rPr>
              <a:t>,</a:t>
            </a:r>
            <a:endParaRPr lang="en-US" dirty="0"/>
          </a:p>
        </p:txBody>
      </p:sp>
    </p:spTree>
    <p:extLst>
      <p:ext uri="{BB962C8B-B14F-4D97-AF65-F5344CB8AC3E}">
        <p14:creationId xmlns:p14="http://schemas.microsoft.com/office/powerpoint/2010/main" val="137953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570" y="868412"/>
            <a:ext cx="7848872" cy="954107"/>
          </a:xfrm>
          <a:prstGeom prst="rect">
            <a:avLst/>
          </a:prstGeom>
        </p:spPr>
        <p:txBody>
          <a:bodyPr wrap="square">
            <a:spAutoFit/>
          </a:bodyPr>
          <a:lstStyle/>
          <a:p>
            <a:pPr algn="ctr">
              <a:spcAft>
                <a:spcPts val="0"/>
              </a:spcAft>
            </a:pPr>
            <a:r>
              <a:rPr lang="en-GB" sz="2800" b="1" dirty="0">
                <a:latin typeface="Comic Sans MS" panose="030F0702030302020204" pitchFamily="66" charset="0"/>
                <a:ea typeface="Calibri" panose="020F0502020204030204" pitchFamily="34" charset="0"/>
                <a:cs typeface="Times New Roman" panose="02020603050405020304" pitchFamily="18" charset="0"/>
              </a:rPr>
              <a:t>Eco-friendly synthesized spherical </a:t>
            </a:r>
            <a:r>
              <a:rPr lang="en-GB" sz="2800" b="1" dirty="0" err="1">
                <a:latin typeface="Comic Sans MS" panose="030F0702030302020204" pitchFamily="66" charset="0"/>
                <a:ea typeface="Calibri" panose="020F0502020204030204" pitchFamily="34" charset="0"/>
                <a:cs typeface="Times New Roman" panose="02020603050405020304" pitchFamily="18" charset="0"/>
              </a:rPr>
              <a:t>ZnO</a:t>
            </a:r>
            <a:r>
              <a:rPr lang="en-GB" sz="2800" b="1" dirty="0">
                <a:latin typeface="Comic Sans MS" panose="030F0702030302020204" pitchFamily="66" charset="0"/>
                <a:ea typeface="Calibri" panose="020F0502020204030204" pitchFamily="34" charset="0"/>
                <a:cs typeface="Times New Roman" panose="02020603050405020304" pitchFamily="18" charset="0"/>
              </a:rPr>
              <a:t> materials: promising antimicrobial agents</a:t>
            </a:r>
            <a:endParaRPr lang="ro-RO" sz="2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TextBox 2"/>
          <p:cNvSpPr txBox="1"/>
          <p:nvPr/>
        </p:nvSpPr>
        <p:spPr>
          <a:xfrm>
            <a:off x="323528" y="251356"/>
            <a:ext cx="7787709" cy="584775"/>
          </a:xfrm>
          <a:prstGeom prst="rect">
            <a:avLst/>
          </a:prstGeom>
          <a:noFill/>
        </p:spPr>
        <p:txBody>
          <a:bodyPr wrap="none" rtlCol="0">
            <a:spAutoFit/>
          </a:bodyPr>
          <a:lstStyle/>
          <a:p>
            <a:r>
              <a:rPr lang="en-GB" sz="3200" b="1" dirty="0" err="1" smtClean="0">
                <a:solidFill>
                  <a:srgbClr val="FF0000"/>
                </a:solidFill>
                <a:latin typeface="Comic Sans MS" panose="030F0702030302020204" pitchFamily="66" charset="0"/>
              </a:rPr>
              <a:t>Articol</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trimis</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spre</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publicare</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revizuit</a:t>
            </a:r>
            <a:r>
              <a:rPr lang="en-GB" sz="3200" b="1" dirty="0" smtClean="0">
                <a:solidFill>
                  <a:srgbClr val="FF0000"/>
                </a:solidFill>
                <a:latin typeface="Comic Sans MS" panose="030F0702030302020204" pitchFamily="66" charset="0"/>
              </a:rPr>
              <a:t>)</a:t>
            </a:r>
            <a:endParaRPr lang="ro-RO" sz="3200" b="1" dirty="0">
              <a:solidFill>
                <a:srgbClr val="FF0000"/>
              </a:solidFill>
              <a:latin typeface="Comic Sans MS" panose="030F0702030302020204" pitchFamily="66" charset="0"/>
            </a:endParaRPr>
          </a:p>
        </p:txBody>
      </p:sp>
      <p:sp>
        <p:nvSpPr>
          <p:cNvPr id="4" name="Rectangle 3"/>
          <p:cNvSpPr/>
          <p:nvPr/>
        </p:nvSpPr>
        <p:spPr>
          <a:xfrm>
            <a:off x="0" y="1743299"/>
            <a:ext cx="9144000" cy="1338828"/>
          </a:xfrm>
          <a:prstGeom prst="rect">
            <a:avLst/>
          </a:prstGeom>
        </p:spPr>
        <p:txBody>
          <a:bodyPr wrap="square">
            <a:spAutoFit/>
          </a:bodyPr>
          <a:lstStyle/>
          <a:p>
            <a:pPr algn="ctr">
              <a:lnSpc>
                <a:spcPct val="150000"/>
              </a:lnSpc>
              <a:spcAft>
                <a:spcPts val="0"/>
              </a:spcAft>
            </a:pPr>
            <a:r>
              <a:rPr lang="en-GB" dirty="0" err="1" smtClean="0">
                <a:latin typeface="Comic Sans MS" panose="030F0702030302020204" pitchFamily="66" charset="0"/>
              </a:rPr>
              <a:t>G.Pătr</a:t>
            </a:r>
            <a:r>
              <a:rPr lang="en-GB" dirty="0" err="1" smtClean="0">
                <a:latin typeface="Comic Sans MS" panose="030F0702030302020204" pitchFamily="66" charset="0"/>
                <a:cs typeface="Times New Roman" panose="02020603050405020304" pitchFamily="18" charset="0"/>
              </a:rPr>
              <a:t>ȃ</a:t>
            </a:r>
            <a:r>
              <a:rPr lang="en-GB" dirty="0" err="1" smtClean="0">
                <a:latin typeface="Comic Sans MS" panose="030F0702030302020204" pitchFamily="66" charset="0"/>
              </a:rPr>
              <a:t>noiu</a:t>
            </a:r>
            <a:r>
              <a:rPr lang="en-GB" dirty="0" smtClean="0">
                <a:latin typeface="Comic Sans MS" panose="030F0702030302020204" pitchFamily="66" charset="0"/>
              </a:rPr>
              <a:t>, M. D. </a:t>
            </a:r>
            <a:r>
              <a:rPr lang="en-GB" dirty="0" err="1" smtClean="0">
                <a:latin typeface="Comic Sans MS" panose="030F0702030302020204" pitchFamily="66" charset="0"/>
              </a:rPr>
              <a:t>Hussien</a:t>
            </a:r>
            <a:r>
              <a:rPr lang="en-GB" dirty="0" smtClean="0">
                <a:latin typeface="Comic Sans MS" panose="030F0702030302020204" pitchFamily="66" charset="0"/>
              </a:rPr>
              <a:t>, J. Calderon-Moreno*, I. Atkinson, A. M. </a:t>
            </a:r>
            <a:r>
              <a:rPr lang="en-GB" dirty="0" err="1" smtClean="0">
                <a:latin typeface="Comic Sans MS" panose="030F0702030302020204" pitchFamily="66" charset="0"/>
              </a:rPr>
              <a:t>Musuc</a:t>
            </a:r>
            <a:r>
              <a:rPr lang="en-GB" dirty="0" smtClean="0">
                <a:latin typeface="Comic Sans MS" panose="030F0702030302020204" pitchFamily="66" charset="0"/>
              </a:rPr>
              <a:t>, R. </a:t>
            </a:r>
            <a:r>
              <a:rPr lang="en-GB" dirty="0" err="1" smtClean="0">
                <a:latin typeface="Comic Sans MS" panose="030F0702030302020204" pitchFamily="66" charset="0"/>
              </a:rPr>
              <a:t>Ciubar</a:t>
            </a:r>
            <a:r>
              <a:rPr lang="en-GB" dirty="0" smtClean="0">
                <a:latin typeface="Comic Sans MS" panose="030F0702030302020204" pitchFamily="66" charset="0"/>
              </a:rPr>
              <a:t>, A. </a:t>
            </a:r>
            <a:r>
              <a:rPr lang="en-GB" dirty="0" err="1" smtClean="0">
                <a:latin typeface="Comic Sans MS" panose="030F0702030302020204" pitchFamily="66" charset="0"/>
              </a:rPr>
              <a:t>C</a:t>
            </a:r>
            <a:r>
              <a:rPr lang="en-GB" dirty="0" err="1" smtClean="0">
                <a:latin typeface="Comic Sans MS" panose="030F0702030302020204" pitchFamily="66" charset="0"/>
                <a:cs typeface="Times New Roman" panose="02020603050405020304" pitchFamily="18" charset="0"/>
              </a:rPr>
              <a:t>ȃ</a:t>
            </a:r>
            <a:r>
              <a:rPr lang="en-GB" dirty="0" err="1" smtClean="0">
                <a:latin typeface="Comic Sans MS" panose="030F0702030302020204" pitchFamily="66" charset="0"/>
              </a:rPr>
              <a:t>mpean</a:t>
            </a:r>
            <a:r>
              <a:rPr lang="en-GB" dirty="0" smtClean="0">
                <a:latin typeface="Comic Sans MS" panose="030F0702030302020204" pitchFamily="66" charset="0"/>
              </a:rPr>
              <a:t>, M. C. </a:t>
            </a:r>
            <a:r>
              <a:rPr lang="en-GB" dirty="0" err="1" smtClean="0">
                <a:latin typeface="Comic Sans MS" panose="030F0702030302020204" pitchFamily="66" charset="0"/>
              </a:rPr>
              <a:t>Chifiriuc</a:t>
            </a:r>
            <a:r>
              <a:rPr lang="en-GB" dirty="0" smtClean="0">
                <a:latin typeface="Comic Sans MS" panose="030F0702030302020204" pitchFamily="66" charset="0"/>
              </a:rPr>
              <a:t>*, O. Carp*</a:t>
            </a:r>
            <a:endParaRPr lang="en-GB" dirty="0" smtClean="0">
              <a:effectLst/>
              <a:latin typeface="Comic Sans MS" panose="030F0702030302020204" pitchFamily="66" charset="0"/>
            </a:endParaRPr>
          </a:p>
          <a:p>
            <a:pPr algn="ctr">
              <a:lnSpc>
                <a:spcPct val="150000"/>
              </a:lnSpc>
              <a:spcAft>
                <a:spcPts val="0"/>
              </a:spcAft>
            </a:pPr>
            <a:r>
              <a:rPr lang="en-GB" b="1" dirty="0" smtClean="0">
                <a:latin typeface="Comic Sans MS" panose="030F0702030302020204" pitchFamily="66" charset="0"/>
              </a:rPr>
              <a:t>Materials Science and Engineering, </a:t>
            </a:r>
            <a:r>
              <a:rPr lang="en-GB" b="1" dirty="0" smtClean="0">
                <a:solidFill>
                  <a:srgbClr val="FF0000"/>
                </a:solidFill>
                <a:latin typeface="Comic Sans MS" panose="030F0702030302020204" pitchFamily="66" charset="0"/>
              </a:rPr>
              <a:t>FI= 5.08</a:t>
            </a:r>
            <a:endParaRPr lang="ro-RO" b="1" dirty="0">
              <a:solidFill>
                <a:srgbClr val="FF0000"/>
              </a:solidFill>
              <a:effectLst/>
              <a:latin typeface="Comic Sans MS" panose="030F0702030302020204" pitchFamily="66" charset="0"/>
            </a:endParaRPr>
          </a:p>
        </p:txBody>
      </p:sp>
      <p:sp>
        <p:nvSpPr>
          <p:cNvPr id="5" name="Rectangle 4"/>
          <p:cNvSpPr/>
          <p:nvPr/>
        </p:nvSpPr>
        <p:spPr>
          <a:xfrm>
            <a:off x="443570" y="2956932"/>
            <a:ext cx="8493935" cy="3901068"/>
          </a:xfrm>
          <a:prstGeom prst="rect">
            <a:avLst/>
          </a:prstGeom>
        </p:spPr>
        <p:txBody>
          <a:bodyPr wrap="square">
            <a:spAutoFit/>
          </a:bodyPr>
          <a:lstStyle/>
          <a:p>
            <a:pPr>
              <a:lnSpc>
                <a:spcPct val="150000"/>
              </a:lnSpc>
              <a:spcAft>
                <a:spcPts val="0"/>
              </a:spcAft>
            </a:pPr>
            <a:r>
              <a:rPr lang="en-GB" sz="1100" b="1" dirty="0">
                <a:latin typeface="Comic Sans MS" panose="030F0702030302020204" pitchFamily="66" charset="0"/>
                <a:ea typeface="Calibri" panose="020F0502020204030204" pitchFamily="34" charset="0"/>
                <a:cs typeface="Times New Roman" panose="02020603050405020304" pitchFamily="18" charset="0"/>
              </a:rPr>
              <a:t>Abstract</a:t>
            </a:r>
            <a:endParaRPr lang="ro-RO" sz="1100" dirty="0">
              <a:latin typeface="Comic Sans MS" panose="030F0702030302020204" pitchFamily="66" charset="0"/>
              <a:ea typeface="Calibri" panose="020F0502020204030204" pitchFamily="34" charset="0"/>
              <a:cs typeface="Times New Roman" panose="02020603050405020304" pitchFamily="18" charset="0"/>
            </a:endParaRPr>
          </a:p>
          <a:p>
            <a:pPr indent="457200" algn="just">
              <a:lnSpc>
                <a:spcPct val="150000"/>
              </a:lnSpc>
              <a:spcAft>
                <a:spcPts val="0"/>
              </a:spcAft>
            </a:pPr>
            <a:r>
              <a:rPr lang="en-GB" sz="1100" dirty="0">
                <a:latin typeface="Comic Sans MS" panose="030F0702030302020204" pitchFamily="66" charset="0"/>
                <a:ea typeface="Calibri" panose="020F0502020204030204" pitchFamily="34" charset="0"/>
                <a:cs typeface="Times New Roman" panose="02020603050405020304" pitchFamily="18" charset="0"/>
              </a:rPr>
              <a:t>Two </a:t>
            </a:r>
            <a:r>
              <a:rPr lang="en-GB" sz="1100" dirty="0" err="1">
                <a:latin typeface="Comic Sans MS" panose="030F0702030302020204" pitchFamily="66" charset="0"/>
                <a:ea typeface="Calibri" panose="020F0502020204030204" pitchFamily="34" charset="0"/>
                <a:cs typeface="Times New Roman" panose="02020603050405020304" pitchFamily="18" charset="0"/>
              </a:rPr>
              <a:t>ZnO</a:t>
            </a:r>
            <a:r>
              <a:rPr lang="en-GB" sz="1100" dirty="0">
                <a:latin typeface="Comic Sans MS" panose="030F0702030302020204" pitchFamily="66" charset="0"/>
                <a:ea typeface="Calibri" panose="020F0502020204030204" pitchFamily="34" charset="0"/>
                <a:cs typeface="Times New Roman" panose="02020603050405020304" pitchFamily="18" charset="0"/>
              </a:rPr>
              <a:t> materials with spherical morphology, core-shell respectively solid, obtained by a green synthesis, morphological, structural and optical characterized were investigated with respect to their antimicrobial potential and </a:t>
            </a:r>
            <a:r>
              <a:rPr lang="en-GB" sz="1100" dirty="0" err="1">
                <a:latin typeface="Comic Sans MS" panose="030F0702030302020204" pitchFamily="66" charset="0"/>
                <a:ea typeface="Calibri" panose="020F0502020204030204" pitchFamily="34" charset="0"/>
                <a:cs typeface="Times New Roman" panose="02020603050405020304" pitchFamily="18" charset="0"/>
              </a:rPr>
              <a:t>cytocompatibility</a:t>
            </a:r>
            <a:r>
              <a:rPr lang="en-GB" sz="1100" dirty="0">
                <a:latin typeface="Comic Sans MS" panose="030F0702030302020204" pitchFamily="66" charset="0"/>
                <a:ea typeface="Calibri" panose="020F0502020204030204" pitchFamily="34" charset="0"/>
                <a:cs typeface="Times New Roman" panose="02020603050405020304" pitchFamily="18" charset="0"/>
              </a:rPr>
              <a:t>. The efficiency of the obtained materials was screened against a large spectrum of reference and clinical microbial strains, both susceptible and exhibiting resistance phenotypes of clinical and epidemiological interest, such as methicillin resistant </a:t>
            </a:r>
            <a:r>
              <a:rPr lang="en-GB" sz="1100" i="1" dirty="0">
                <a:latin typeface="Comic Sans MS" panose="030F0702030302020204" pitchFamily="66" charset="0"/>
                <a:ea typeface="Calibri" panose="020F0502020204030204" pitchFamily="34" charset="0"/>
                <a:cs typeface="Times New Roman" panose="02020603050405020304" pitchFamily="18" charset="0"/>
              </a:rPr>
              <a:t>S. aureus, </a:t>
            </a:r>
            <a:r>
              <a:rPr lang="en-GB" sz="1100" dirty="0">
                <a:latin typeface="Comic Sans MS" panose="030F0702030302020204" pitchFamily="66" charset="0"/>
                <a:ea typeface="Calibri" panose="020F0502020204030204" pitchFamily="34" charset="0"/>
                <a:cs typeface="Times New Roman" panose="02020603050405020304" pitchFamily="18" charset="0"/>
              </a:rPr>
              <a:t>vancomycin resistant enterococci or multidrug resistant Gram-negative bacilli, both in planktonic and biofilm state. Their </a:t>
            </a:r>
            <a:r>
              <a:rPr lang="en-GB" sz="1100" dirty="0" err="1">
                <a:latin typeface="Comic Sans MS" panose="030F0702030302020204" pitchFamily="66" charset="0"/>
                <a:ea typeface="AdvGulliv-R"/>
                <a:cs typeface="Times New Roman" panose="02020603050405020304" pitchFamily="18" charset="0"/>
              </a:rPr>
              <a:t>bio</a:t>
            </a:r>
            <a:r>
              <a:rPr lang="en-GB" sz="1100" dirty="0" err="1">
                <a:latin typeface="Comic Sans MS" panose="030F0702030302020204" pitchFamily="66" charset="0"/>
                <a:ea typeface="Calibri" panose="020F0502020204030204" pitchFamily="34" charset="0"/>
                <a:cs typeface="Times New Roman" panose="02020603050405020304" pitchFamily="18" charset="0"/>
              </a:rPr>
              <a:t>toxicity</a:t>
            </a:r>
            <a:r>
              <a:rPr lang="en-GB" sz="1100" dirty="0">
                <a:latin typeface="Comic Sans MS" panose="030F0702030302020204" pitchFamily="66" charset="0"/>
                <a:ea typeface="Calibri" panose="020F0502020204030204" pitchFamily="34" charset="0"/>
                <a:cs typeface="Times New Roman" panose="02020603050405020304" pitchFamily="18" charset="0"/>
              </a:rPr>
              <a:t> is connected with material’s characteristics and target microorganism. </a:t>
            </a:r>
            <a:r>
              <a:rPr lang="en-GB" sz="1100" dirty="0">
                <a:solidFill>
                  <a:srgbClr val="221E1F"/>
                </a:solidFill>
                <a:latin typeface="Comic Sans MS" panose="030F0702030302020204" pitchFamily="66" charset="0"/>
                <a:ea typeface="Calibri" panose="020F0502020204030204" pitchFamily="34" charset="0"/>
                <a:cs typeface="Times New Roman" panose="02020603050405020304" pitchFamily="18" charset="0"/>
              </a:rPr>
              <a:t>The</a:t>
            </a:r>
            <a:r>
              <a:rPr lang="en-GB" sz="1100" dirty="0">
                <a:latin typeface="Comic Sans MS" panose="030F0702030302020204" pitchFamily="66" charset="0"/>
                <a:ea typeface="AdvGulliv-R"/>
                <a:cs typeface="Times New Roman" panose="02020603050405020304" pitchFamily="18" charset="0"/>
              </a:rPr>
              <a:t> two materials exhibit a high efficiency </a:t>
            </a:r>
            <a:r>
              <a:rPr lang="en-GB" sz="1100" dirty="0">
                <a:latin typeface="Comic Sans MS" panose="030F0702030302020204" pitchFamily="66" charset="0"/>
                <a:ea typeface="TimesNewRoman"/>
                <a:cs typeface="Times New Roman" panose="02020603050405020304" pitchFamily="18" charset="0"/>
              </a:rPr>
              <a:t>against resistant and susceptible strains, proving their potential in controlling resistant pathogens. </a:t>
            </a:r>
            <a:r>
              <a:rPr lang="en-GB" sz="1100" dirty="0">
                <a:latin typeface="Comic Sans MS" panose="030F0702030302020204" pitchFamily="66" charset="0"/>
                <a:ea typeface="Calibri" panose="020F0502020204030204" pitchFamily="34" charset="0"/>
                <a:cs typeface="Times New Roman" panose="02020603050405020304" pitchFamily="18" charset="0"/>
              </a:rPr>
              <a:t>Moreover, the minimal biofilm eradication concentration values were often lower than the minimal inhibitory concentration ones, </a:t>
            </a:r>
            <a:r>
              <a:rPr lang="en-GB" sz="1100" dirty="0">
                <a:solidFill>
                  <a:srgbClr val="221E1F"/>
                </a:solidFill>
                <a:latin typeface="Comic Sans MS" panose="030F0702030302020204" pitchFamily="66" charset="0"/>
                <a:ea typeface="Calibri" panose="020F0502020204030204" pitchFamily="34" charset="0"/>
                <a:cs typeface="Times New Roman" panose="02020603050405020304" pitchFamily="18" charset="0"/>
              </a:rPr>
              <a:t>suggesting that the obtained structures could also successfully surpass the multiple mechanisms of biofilms tolerance to antimicrobials. </a:t>
            </a:r>
            <a:r>
              <a:rPr lang="en-GB" sz="1100" dirty="0">
                <a:latin typeface="Comic Sans MS" panose="030F0702030302020204" pitchFamily="66" charset="0"/>
                <a:ea typeface="Calibri" panose="020F0502020204030204" pitchFamily="34" charset="0"/>
                <a:cs typeface="Times New Roman" panose="02020603050405020304" pitchFamily="18" charset="0"/>
              </a:rPr>
              <a:t>The </a:t>
            </a:r>
            <a:r>
              <a:rPr lang="en-GB" sz="1100" dirty="0" err="1">
                <a:latin typeface="Comic Sans MS" panose="030F0702030302020204" pitchFamily="66" charset="0"/>
                <a:ea typeface="Calibri" panose="020F0502020204030204" pitchFamily="34" charset="0"/>
                <a:cs typeface="Times New Roman" panose="02020603050405020304" pitchFamily="18" charset="0"/>
              </a:rPr>
              <a:t>cytocompatibility</a:t>
            </a:r>
            <a:r>
              <a:rPr lang="en-GB" sz="1100" dirty="0">
                <a:latin typeface="Comic Sans MS" panose="030F0702030302020204" pitchFamily="66" charset="0"/>
                <a:ea typeface="Calibri" panose="020F0502020204030204" pitchFamily="34" charset="0"/>
                <a:cs typeface="Times New Roman" panose="02020603050405020304" pitchFamily="18" charset="0"/>
              </a:rPr>
              <a:t> of the developed materials was evaluated with Vero cells in terms of cell morphology, viability and proliferation. Dose-dependent cellular response and n</a:t>
            </a:r>
            <a:r>
              <a:rPr lang="en-GB" sz="1100" dirty="0">
                <a:latin typeface="Comic Sans MS" panose="030F0702030302020204" pitchFamily="66" charset="0"/>
                <a:ea typeface="TimesNewRoman"/>
                <a:cs typeface="Times New Roman" panose="02020603050405020304" pitchFamily="18" charset="0"/>
              </a:rPr>
              <a:t>o </a:t>
            </a:r>
            <a:r>
              <a:rPr lang="en-GB" sz="1100" dirty="0">
                <a:latin typeface="Comic Sans MS" panose="030F0702030302020204" pitchFamily="66" charset="0"/>
                <a:ea typeface="Calibri" panose="020F0502020204030204" pitchFamily="34" charset="0"/>
                <a:cs typeface="Times New Roman" panose="02020603050405020304" pitchFamily="18" charset="0"/>
              </a:rPr>
              <a:t>significant</a:t>
            </a:r>
            <a:r>
              <a:rPr lang="en-GB" sz="1100" dirty="0">
                <a:latin typeface="Comic Sans MS" panose="030F0702030302020204" pitchFamily="66" charset="0"/>
                <a:ea typeface="TimesNewRoman"/>
                <a:cs typeface="Times New Roman" panose="02020603050405020304" pitchFamily="18" charset="0"/>
              </a:rPr>
              <a:t> differences in the </a:t>
            </a:r>
            <a:r>
              <a:rPr lang="en-GB" sz="1100" dirty="0">
                <a:latin typeface="Comic Sans MS" panose="030F0702030302020204" pitchFamily="66" charset="0"/>
                <a:ea typeface="Calibri" panose="020F0502020204030204" pitchFamily="34" charset="0"/>
                <a:cs typeface="Times New Roman" panose="02020603050405020304" pitchFamily="18" charset="0"/>
              </a:rPr>
              <a:t>cytotoxic potential of the two tested </a:t>
            </a:r>
            <a:r>
              <a:rPr lang="en-GB" sz="1100" dirty="0" err="1">
                <a:latin typeface="Comic Sans MS" panose="030F0702030302020204" pitchFamily="66" charset="0"/>
                <a:ea typeface="Calibri" panose="020F0502020204030204" pitchFamily="34" charset="0"/>
                <a:cs typeface="Times New Roman" panose="02020603050405020304" pitchFamily="18" charset="0"/>
              </a:rPr>
              <a:t>ZnO</a:t>
            </a:r>
            <a:r>
              <a:rPr lang="en-GB" sz="1100" dirty="0">
                <a:latin typeface="Comic Sans MS" panose="030F0702030302020204" pitchFamily="66" charset="0"/>
                <a:ea typeface="Calibri" panose="020F0502020204030204" pitchFamily="34" charset="0"/>
                <a:cs typeface="Times New Roman" panose="02020603050405020304" pitchFamily="18" charset="0"/>
              </a:rPr>
              <a:t> morphologies were revealed. At the active antimicrobial concentrations, </a:t>
            </a:r>
            <a:r>
              <a:rPr lang="en-GB" sz="1100" dirty="0" err="1">
                <a:latin typeface="Comic Sans MS" panose="030F0702030302020204" pitchFamily="66" charset="0"/>
                <a:ea typeface="Calibri" panose="020F0502020204030204" pitchFamily="34" charset="0"/>
                <a:cs typeface="Times New Roman" panose="02020603050405020304" pitchFamily="18" charset="0"/>
              </a:rPr>
              <a:t>ZnO</a:t>
            </a:r>
            <a:r>
              <a:rPr lang="en-GB" sz="1100" dirty="0">
                <a:latin typeface="Comic Sans MS" panose="030F0702030302020204" pitchFamily="66" charset="0"/>
                <a:ea typeface="Calibri" panose="020F0502020204030204" pitchFamily="34" charset="0"/>
                <a:cs typeface="Times New Roman" panose="02020603050405020304" pitchFamily="18" charset="0"/>
              </a:rPr>
              <a:t>-spherical structures exhibited only a low effect on cell viability. Overall, our data revealed the potential of the developed materials for </a:t>
            </a:r>
            <a:r>
              <a:rPr lang="en-GB" sz="1100" i="1" dirty="0">
                <a:latin typeface="Comic Sans MS" panose="030F0702030302020204" pitchFamily="66" charset="0"/>
                <a:ea typeface="Calibri" panose="020F0502020204030204" pitchFamily="34" charset="0"/>
                <a:cs typeface="Times New Roman" panose="02020603050405020304" pitchFamily="18" charset="0"/>
              </a:rPr>
              <a:t>in vivo </a:t>
            </a:r>
            <a:r>
              <a:rPr lang="en-GB" sz="1100" dirty="0">
                <a:latin typeface="Comic Sans MS" panose="030F0702030302020204" pitchFamily="66" charset="0"/>
                <a:ea typeface="Calibri" panose="020F0502020204030204" pitchFamily="34" charset="0"/>
                <a:cs typeface="Times New Roman" panose="02020603050405020304" pitchFamily="18" charset="0"/>
              </a:rPr>
              <a:t>antimicrobial applications.</a:t>
            </a:r>
            <a:endParaRPr lang="ro-RO"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738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251356"/>
            <a:ext cx="8964488" cy="5898852"/>
            <a:chOff x="179512" y="251356"/>
            <a:chExt cx="8964488" cy="5898852"/>
          </a:xfrm>
        </p:grpSpPr>
        <p:sp>
          <p:nvSpPr>
            <p:cNvPr id="2" name="TextBox 1"/>
            <p:cNvSpPr txBox="1"/>
            <p:nvPr/>
          </p:nvSpPr>
          <p:spPr>
            <a:xfrm>
              <a:off x="323528" y="251356"/>
              <a:ext cx="5822428" cy="584775"/>
            </a:xfrm>
            <a:prstGeom prst="rect">
              <a:avLst/>
            </a:prstGeom>
            <a:noFill/>
          </p:spPr>
          <p:txBody>
            <a:bodyPr wrap="none" rtlCol="0">
              <a:spAutoFit/>
            </a:bodyPr>
            <a:lstStyle/>
            <a:p>
              <a:r>
                <a:rPr lang="en-GB" sz="3200" b="1" dirty="0" err="1" smtClean="0">
                  <a:solidFill>
                    <a:srgbClr val="FF0000"/>
                  </a:solidFill>
                  <a:latin typeface="Comic Sans MS" panose="030F0702030302020204" pitchFamily="66" charset="0"/>
                </a:rPr>
                <a:t>Articol</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trimis</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spre</a:t>
              </a:r>
              <a:r>
                <a:rPr lang="en-GB" sz="3200" b="1" dirty="0" smtClean="0">
                  <a:solidFill>
                    <a:srgbClr val="FF0000"/>
                  </a:solidFill>
                  <a:latin typeface="Comic Sans MS" panose="030F0702030302020204" pitchFamily="66" charset="0"/>
                </a:rPr>
                <a:t> </a:t>
              </a:r>
              <a:r>
                <a:rPr lang="en-GB" sz="3200" b="1" dirty="0" err="1" smtClean="0">
                  <a:solidFill>
                    <a:srgbClr val="FF0000"/>
                  </a:solidFill>
                  <a:latin typeface="Comic Sans MS" panose="030F0702030302020204" pitchFamily="66" charset="0"/>
                </a:rPr>
                <a:t>publicare</a:t>
              </a:r>
              <a:endParaRPr lang="ro-RO" sz="3200" b="1" dirty="0">
                <a:solidFill>
                  <a:srgbClr val="FF0000"/>
                </a:solidFill>
                <a:latin typeface="Comic Sans MS" panose="030F0702030302020204" pitchFamily="66" charset="0"/>
              </a:endParaRPr>
            </a:p>
          </p:txBody>
        </p:sp>
        <p:sp>
          <p:nvSpPr>
            <p:cNvPr id="3" name="Rectangle 2"/>
            <p:cNvSpPr/>
            <p:nvPr/>
          </p:nvSpPr>
          <p:spPr>
            <a:xfrm>
              <a:off x="179512" y="965045"/>
              <a:ext cx="8568952" cy="1384995"/>
            </a:xfrm>
            <a:prstGeom prst="rect">
              <a:avLst/>
            </a:prstGeom>
          </p:spPr>
          <p:txBody>
            <a:bodyPr wrap="square">
              <a:spAutoFit/>
            </a:bodyPr>
            <a:lstStyle/>
            <a:p>
              <a:pPr algn="ctr">
                <a:spcAft>
                  <a:spcPts val="0"/>
                </a:spcAft>
              </a:pPr>
              <a:r>
                <a:rPr lang="en-GB" sz="2800" b="1" dirty="0">
                  <a:latin typeface="Comic Sans MS" panose="030F0702030302020204" pitchFamily="66" charset="0"/>
                  <a:ea typeface="Calibri" panose="020F0502020204030204" pitchFamily="34" charset="0"/>
                  <a:cs typeface="Times New Roman" panose="02020603050405020304" pitchFamily="18" charset="0"/>
                </a:rPr>
                <a:t>Oxalate compounds: powerful versatile precursors for mesoporous </a:t>
              </a:r>
              <a:r>
                <a:rPr lang="en-GB" sz="2800" b="1" dirty="0" err="1">
                  <a:latin typeface="Comic Sans MS" panose="030F0702030302020204" pitchFamily="66" charset="0"/>
                  <a:ea typeface="Calibri" panose="020F0502020204030204" pitchFamily="34" charset="0"/>
                  <a:cs typeface="Times New Roman" panose="02020603050405020304" pitchFamily="18" charset="0"/>
                </a:rPr>
                <a:t>ZnO</a:t>
              </a:r>
              <a:r>
                <a:rPr lang="en-GB" sz="2800" b="1" dirty="0">
                  <a:latin typeface="Comic Sans MS" panose="030F0702030302020204" pitchFamily="66" charset="0"/>
                  <a:ea typeface="Calibri" panose="020F0502020204030204" pitchFamily="34" charset="0"/>
                  <a:cs typeface="Times New Roman" panose="02020603050405020304" pitchFamily="18" charset="0"/>
                </a:rPr>
                <a:t> hierarchical structures with antibacterial properties</a:t>
              </a:r>
              <a:endParaRPr lang="ro-RO" sz="2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Rectangle 3"/>
            <p:cNvSpPr/>
            <p:nvPr/>
          </p:nvSpPr>
          <p:spPr>
            <a:xfrm>
              <a:off x="179512" y="2437731"/>
              <a:ext cx="8964488" cy="646331"/>
            </a:xfrm>
            <a:prstGeom prst="rect">
              <a:avLst/>
            </a:prstGeom>
          </p:spPr>
          <p:txBody>
            <a:bodyPr wrap="square">
              <a:spAutoFit/>
            </a:bodyPr>
            <a:lstStyle/>
            <a:p>
              <a:pPr algn="ctr"/>
              <a:r>
                <a:rPr lang="en-GB" dirty="0">
                  <a:latin typeface="Comic Sans MS" panose="030F0702030302020204" pitchFamily="66" charset="0"/>
                  <a:ea typeface="Calibri" panose="020F0502020204030204" pitchFamily="34" charset="0"/>
                </a:rPr>
                <a:t>G. </a:t>
              </a:r>
              <a:r>
                <a:rPr lang="en-GB" dirty="0" err="1" smtClean="0">
                  <a:latin typeface="Comic Sans MS" panose="030F0702030302020204" pitchFamily="66" charset="0"/>
                  <a:ea typeface="Calibri" panose="020F0502020204030204" pitchFamily="34" charset="0"/>
                </a:rPr>
                <a:t>Patrinoiu</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R. </a:t>
              </a:r>
              <a:r>
                <a:rPr lang="en-GB" dirty="0" err="1" smtClean="0">
                  <a:latin typeface="Comic Sans MS" panose="030F0702030302020204" pitchFamily="66" charset="0"/>
                  <a:ea typeface="Calibri" panose="020F0502020204030204" pitchFamily="34" charset="0"/>
                </a:rPr>
                <a:t>Dumitru</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D.C. </a:t>
              </a:r>
              <a:r>
                <a:rPr lang="en-GB" dirty="0" err="1" smtClean="0">
                  <a:latin typeface="Comic Sans MS" panose="030F0702030302020204" pitchFamily="66" charset="0"/>
                  <a:ea typeface="Calibri" panose="020F0502020204030204" pitchFamily="34" charset="0"/>
                </a:rPr>
                <a:t>Culita</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C. </a:t>
              </a:r>
              <a:r>
                <a:rPr lang="en-GB" dirty="0" err="1" smtClean="0">
                  <a:latin typeface="Comic Sans MS" panose="030F0702030302020204" pitchFamily="66" charset="0"/>
                  <a:ea typeface="Calibri" panose="020F0502020204030204" pitchFamily="34" charset="0"/>
                </a:rPr>
                <a:t>Munteanu</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R. </a:t>
              </a:r>
              <a:r>
                <a:rPr lang="en-GB" dirty="0" err="1" smtClean="0">
                  <a:latin typeface="Comic Sans MS" panose="030F0702030302020204" pitchFamily="66" charset="0"/>
                  <a:ea typeface="Calibri" panose="020F0502020204030204" pitchFamily="34" charset="0"/>
                </a:rPr>
                <a:t>Barjega</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J.M. </a:t>
              </a:r>
              <a:r>
                <a:rPr lang="en-GB" dirty="0" smtClean="0">
                  <a:latin typeface="Comic Sans MS" panose="030F0702030302020204" pitchFamily="66" charset="0"/>
                  <a:ea typeface="Calibri" panose="020F0502020204030204" pitchFamily="34" charset="0"/>
                </a:rPr>
                <a:t>Calderon-Moreno, </a:t>
              </a:r>
              <a:r>
                <a:rPr lang="en-GB" dirty="0">
                  <a:latin typeface="Comic Sans MS" panose="030F0702030302020204" pitchFamily="66" charset="0"/>
                  <a:ea typeface="Calibri" panose="020F0502020204030204" pitchFamily="34" charset="0"/>
                </a:rPr>
                <a:t>A. </a:t>
              </a:r>
              <a:r>
                <a:rPr lang="en-GB" dirty="0" err="1" smtClean="0">
                  <a:latin typeface="Comic Sans MS" panose="030F0702030302020204" pitchFamily="66" charset="0"/>
                  <a:ea typeface="Calibri" panose="020F0502020204030204" pitchFamily="34" charset="0"/>
                </a:rPr>
                <a:t>Cucos</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M.C. </a:t>
              </a:r>
              <a:r>
                <a:rPr lang="en-GB" dirty="0" err="1" smtClean="0">
                  <a:latin typeface="Comic Sans MS" panose="030F0702030302020204" pitchFamily="66" charset="0"/>
                  <a:ea typeface="Calibri" panose="020F0502020204030204" pitchFamily="34" charset="0"/>
                </a:rPr>
                <a:t>Chifiriuc</a:t>
              </a:r>
              <a:r>
                <a:rPr lang="en-GB" dirty="0" smtClean="0">
                  <a:latin typeface="Comic Sans MS" panose="030F0702030302020204" pitchFamily="66" charset="0"/>
                  <a:ea typeface="Calibri" panose="020F0502020204030204" pitchFamily="34" charset="0"/>
                </a:rPr>
                <a:t>, </a:t>
              </a:r>
              <a:r>
                <a:rPr lang="en-GB" dirty="0">
                  <a:latin typeface="Comic Sans MS" panose="030F0702030302020204" pitchFamily="66" charset="0"/>
                  <a:ea typeface="Calibri" panose="020F0502020204030204" pitchFamily="34" charset="0"/>
                </a:rPr>
                <a:t>C. </a:t>
              </a:r>
              <a:r>
                <a:rPr lang="en-GB" dirty="0" err="1" smtClean="0">
                  <a:latin typeface="Comic Sans MS" panose="030F0702030302020204" pitchFamily="66" charset="0"/>
                  <a:ea typeface="Calibri" panose="020F0502020204030204" pitchFamily="34" charset="0"/>
                </a:rPr>
                <a:t>Bleotu</a:t>
              </a:r>
              <a:r>
                <a:rPr lang="en-GB" dirty="0" smtClean="0">
                  <a:latin typeface="Comic Sans MS" panose="030F0702030302020204" pitchFamily="66" charset="0"/>
                  <a:ea typeface="Calibri" panose="020F0502020204030204" pitchFamily="34" charset="0"/>
                </a:rPr>
                <a:t>, O. </a:t>
              </a:r>
              <a:r>
                <a:rPr lang="en-GB" dirty="0">
                  <a:latin typeface="Comic Sans MS" panose="030F0702030302020204" pitchFamily="66" charset="0"/>
                  <a:ea typeface="Calibri" panose="020F0502020204030204" pitchFamily="34" charset="0"/>
                </a:rPr>
                <a:t>Carp</a:t>
              </a:r>
              <a:endParaRPr lang="ro-RO" dirty="0">
                <a:latin typeface="Comic Sans MS" panose="030F0702030302020204" pitchFamily="66" charset="0"/>
              </a:endParaRPr>
            </a:p>
          </p:txBody>
        </p:sp>
        <p:sp>
          <p:nvSpPr>
            <p:cNvPr id="5" name="Rectangle 4"/>
            <p:cNvSpPr/>
            <p:nvPr/>
          </p:nvSpPr>
          <p:spPr>
            <a:xfrm>
              <a:off x="377280" y="3212976"/>
              <a:ext cx="8568952" cy="507831"/>
            </a:xfrm>
            <a:prstGeom prst="rect">
              <a:avLst/>
            </a:prstGeom>
          </p:spPr>
          <p:txBody>
            <a:bodyPr wrap="square">
              <a:spAutoFit/>
            </a:bodyPr>
            <a:lstStyle/>
            <a:p>
              <a:pPr algn="ctr">
                <a:lnSpc>
                  <a:spcPct val="150000"/>
                </a:lnSpc>
                <a:spcAft>
                  <a:spcPts val="0"/>
                </a:spcAft>
              </a:pPr>
              <a:r>
                <a:rPr lang="en-GB" b="1" dirty="0" smtClean="0">
                  <a:latin typeface="Comic Sans MS" panose="030F0702030302020204" pitchFamily="66" charset="0"/>
                </a:rPr>
                <a:t>Journal of Industrial and Engineering Chemistry, </a:t>
              </a:r>
              <a:r>
                <a:rPr lang="en-GB" b="1" dirty="0">
                  <a:solidFill>
                    <a:srgbClr val="FF0000"/>
                  </a:solidFill>
                  <a:latin typeface="Comic Sans MS" panose="030F0702030302020204" pitchFamily="66" charset="0"/>
                </a:rPr>
                <a:t>FI= </a:t>
              </a:r>
              <a:r>
                <a:rPr lang="en-GB" b="1" dirty="0" smtClean="0">
                  <a:solidFill>
                    <a:srgbClr val="FF0000"/>
                  </a:solidFill>
                  <a:latin typeface="Comic Sans MS" panose="030F0702030302020204" pitchFamily="66" charset="0"/>
                </a:rPr>
                <a:t>4.841</a:t>
              </a:r>
              <a:endParaRPr lang="ro-RO" b="1" dirty="0">
                <a:solidFill>
                  <a:srgbClr val="FF0000"/>
                </a:solidFill>
                <a:latin typeface="Comic Sans MS" panose="030F0702030302020204" pitchFamily="66" charset="0"/>
              </a:endParaRPr>
            </a:p>
          </p:txBody>
        </p:sp>
        <p:sp>
          <p:nvSpPr>
            <p:cNvPr id="6" name="Rectangle 5"/>
            <p:cNvSpPr/>
            <p:nvPr/>
          </p:nvSpPr>
          <p:spPr>
            <a:xfrm>
              <a:off x="179512" y="4365104"/>
              <a:ext cx="8946232" cy="1785104"/>
            </a:xfrm>
            <a:prstGeom prst="rect">
              <a:avLst/>
            </a:prstGeom>
          </p:spPr>
          <p:txBody>
            <a:bodyPr wrap="square">
              <a:spAutoFit/>
            </a:bodyPr>
            <a:lstStyle/>
            <a:p>
              <a:pPr algn="just"/>
              <a:r>
                <a:rPr lang="en-GB" sz="1100" dirty="0">
                  <a:latin typeface="Comic Sans MS" panose="030F0702030302020204" pitchFamily="66" charset="0"/>
                  <a:ea typeface="Calibri" panose="020F0502020204030204" pitchFamily="34" charset="0"/>
                </a:rPr>
                <a:t>Single</a:t>
              </a:r>
              <a:r>
                <a:rPr lang="en-GB" sz="1100" b="1" dirty="0">
                  <a:latin typeface="Comic Sans MS" panose="030F0702030302020204" pitchFamily="66" charset="0"/>
                  <a:ea typeface="Calibri" panose="020F0502020204030204" pitchFamily="34" charset="0"/>
                </a:rPr>
                <a:t> </a:t>
              </a:r>
              <a:r>
                <a:rPr lang="en-GB" sz="1100" dirty="0" err="1">
                  <a:latin typeface="Comic Sans MS" panose="030F0702030302020204" pitchFamily="66" charset="0"/>
                  <a:ea typeface="Calibri" panose="020F0502020204030204" pitchFamily="34" charset="0"/>
                </a:rPr>
                <a:t>ZnO</a:t>
              </a:r>
              <a:r>
                <a:rPr lang="en-GB" sz="1100" dirty="0">
                  <a:latin typeface="Comic Sans MS" panose="030F0702030302020204" pitchFamily="66" charset="0"/>
                  <a:ea typeface="Calibri" panose="020F0502020204030204" pitchFamily="34" charset="0"/>
                </a:rPr>
                <a:t> crystallites assembled into mesoporous stacked chain structures have been prepared by a </a:t>
              </a:r>
              <a:r>
                <a:rPr lang="en-GB" sz="1100" dirty="0" err="1">
                  <a:latin typeface="Comic Sans MS" panose="030F0702030302020204" pitchFamily="66" charset="0"/>
                  <a:ea typeface="Calibri" panose="020F0502020204030204" pitchFamily="34" charset="0"/>
                </a:rPr>
                <a:t>topotactic</a:t>
              </a:r>
              <a:r>
                <a:rPr lang="en-GB" sz="1100" dirty="0">
                  <a:latin typeface="Comic Sans MS" panose="030F0702030302020204" pitchFamily="66" charset="0"/>
                  <a:ea typeface="Calibri" panose="020F0502020204030204" pitchFamily="34" charset="0"/>
                </a:rPr>
                <a:t> thermal decomposition method of zinc oxalate precursors, whose particular synthesis involves the </a:t>
              </a:r>
              <a:r>
                <a:rPr lang="en-GB" sz="1100" i="1" dirty="0">
                  <a:latin typeface="Comic Sans MS" panose="030F0702030302020204" pitchFamily="66" charset="0"/>
                  <a:ea typeface="Calibri" panose="020F0502020204030204" pitchFamily="34" charset="0"/>
                </a:rPr>
                <a:t>in situ</a:t>
              </a:r>
              <a:r>
                <a:rPr lang="en-GB" sz="1100" dirty="0">
                  <a:latin typeface="Comic Sans MS" panose="030F0702030302020204" pitchFamily="66" charset="0"/>
                  <a:ea typeface="Calibri" panose="020F0502020204030204" pitchFamily="34" charset="0"/>
                </a:rPr>
                <a:t> obtaining of the oxalate ions following a redox reaction </a:t>
              </a:r>
              <a:r>
                <a:rPr lang="en-GB" sz="1100" dirty="0">
                  <a:latin typeface="Comic Sans MS" panose="030F0702030302020204" pitchFamily="66" charset="0"/>
                  <a:ea typeface="Times New Roman" panose="02020603050405020304" pitchFamily="18" charset="0"/>
                </a:rPr>
                <a:t>between 1,2-ethanediol (reducing agent) and nitrate ion (oxidizer).</a:t>
              </a:r>
              <a:r>
                <a:rPr lang="en-GB" sz="1100" dirty="0">
                  <a:latin typeface="Comic Sans MS" panose="030F0702030302020204" pitchFamily="66" charset="0"/>
                  <a:ea typeface="Calibri" panose="020F0502020204030204" pitchFamily="34" charset="0"/>
                </a:rPr>
                <a:t> The proposed route </a:t>
              </a:r>
              <a:r>
                <a:rPr lang="en-GB" sz="1100" dirty="0">
                  <a:solidFill>
                    <a:srgbClr val="222222"/>
                  </a:solidFill>
                  <a:latin typeface="Comic Sans MS" panose="030F0702030302020204" pitchFamily="66" charset="0"/>
                  <a:ea typeface="Calibri" panose="020F0502020204030204" pitchFamily="34" charset="0"/>
                </a:rPr>
                <a:t>could use as zinc source any water-soluble zinc salt</a:t>
              </a:r>
              <a:r>
                <a:rPr lang="en-GB" sz="1100" dirty="0">
                  <a:latin typeface="Comic Sans MS" panose="030F0702030302020204" pitchFamily="66" charset="0"/>
                  <a:ea typeface="Calibri" panose="020F0502020204030204" pitchFamily="34" charset="0"/>
                </a:rPr>
                <a:t>. Designed post-synthesis protocols of the precursors (ultrasound irradiation, hydrolytic decomposition) allow the adjustment of materials properties (morphology, porosity and optical) and/or rational introduction of different dopants. The obtained </a:t>
              </a:r>
              <a:r>
                <a:rPr lang="en-GB" sz="1100" dirty="0" err="1">
                  <a:latin typeface="Comic Sans MS" panose="030F0702030302020204" pitchFamily="66" charset="0"/>
                  <a:ea typeface="Calibri" panose="020F0502020204030204" pitchFamily="34" charset="0"/>
                </a:rPr>
                <a:t>ZnO</a:t>
              </a:r>
              <a:r>
                <a:rPr lang="en-GB" sz="1100" dirty="0">
                  <a:latin typeface="Comic Sans MS" panose="030F0702030302020204" pitchFamily="66" charset="0"/>
                  <a:ea typeface="Calibri" panose="020F0502020204030204" pitchFamily="34" charset="0"/>
                </a:rPr>
                <a:t> based materials exhibited high antibacterial activity, both against planktonic and adherent Gram-positive and Gram-negative susceptible and resistant strains, the results being better than those reported in the literature for current antibiotics and other </a:t>
              </a:r>
              <a:r>
                <a:rPr lang="en-GB" sz="1100" dirty="0" err="1">
                  <a:latin typeface="Comic Sans MS" panose="030F0702030302020204" pitchFamily="66" charset="0"/>
                  <a:ea typeface="Calibri" panose="020F0502020204030204" pitchFamily="34" charset="0"/>
                </a:rPr>
                <a:t>ZnO</a:t>
              </a:r>
              <a:r>
                <a:rPr lang="en-GB" sz="1100" dirty="0">
                  <a:latin typeface="Comic Sans MS" panose="030F0702030302020204" pitchFamily="66" charset="0"/>
                  <a:ea typeface="Calibri" panose="020F0502020204030204" pitchFamily="34" charset="0"/>
                </a:rPr>
                <a:t> nanoparticles. The lanthanide-doped materials proved a significantly more intensive anti-biofilm activity than the other tested materials and a very good biocompatibility, being promising candidates for the development of novel inorganic materials with potent antimicrobial features. </a:t>
              </a:r>
              <a:endParaRPr lang="ro-RO" sz="1100" dirty="0">
                <a:latin typeface="Comic Sans MS" panose="030F0702030302020204" pitchFamily="66" charset="0"/>
              </a:endParaRPr>
            </a:p>
          </p:txBody>
        </p:sp>
      </p:grpSp>
    </p:spTree>
    <p:extLst>
      <p:ext uri="{BB962C8B-B14F-4D97-AF65-F5344CB8AC3E}">
        <p14:creationId xmlns:p14="http://schemas.microsoft.com/office/powerpoint/2010/main" val="372334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0783" y="476672"/>
            <a:ext cx="8662646" cy="4019674"/>
            <a:chOff x="160783" y="476672"/>
            <a:chExt cx="8662646" cy="4019674"/>
          </a:xfrm>
        </p:grpSpPr>
        <p:sp>
          <p:nvSpPr>
            <p:cNvPr id="2" name="Rectangle 1"/>
            <p:cNvSpPr/>
            <p:nvPr/>
          </p:nvSpPr>
          <p:spPr>
            <a:xfrm>
              <a:off x="160783" y="1340768"/>
              <a:ext cx="8316416" cy="1384995"/>
            </a:xfrm>
            <a:prstGeom prst="rect">
              <a:avLst/>
            </a:prstGeom>
          </p:spPr>
          <p:txBody>
            <a:bodyPr wrap="square">
              <a:spAutoFit/>
            </a:bodyPr>
            <a:lstStyle/>
            <a:p>
              <a:pPr algn="ctr"/>
              <a:r>
                <a:rPr lang="ro-RO" sz="2800" b="1" dirty="0">
                  <a:solidFill>
                    <a:srgbClr val="000000"/>
                  </a:solidFill>
                  <a:latin typeface="Comic Sans MS" panose="030F0702030302020204" pitchFamily="66" charset="0"/>
                </a:rPr>
                <a:t>Procedeu de obţinere a unor materiale de ZnO dopate cu </a:t>
              </a:r>
              <a:r>
                <a:rPr lang="ro-RO" sz="2800" b="1" dirty="0" smtClean="0">
                  <a:solidFill>
                    <a:srgbClr val="000000"/>
                  </a:solidFill>
                  <a:latin typeface="Comic Sans MS" panose="030F0702030302020204" pitchFamily="66" charset="0"/>
                </a:rPr>
                <a:t>metale</a:t>
              </a:r>
              <a:r>
                <a:rPr lang="en-GB" sz="2800" b="1" dirty="0" smtClean="0">
                  <a:solidFill>
                    <a:srgbClr val="000000"/>
                  </a:solidFill>
                  <a:latin typeface="Comic Sans MS" panose="030F0702030302020204" pitchFamily="66" charset="0"/>
                </a:rPr>
                <a:t> </a:t>
              </a:r>
              <a:r>
                <a:rPr lang="ro-RO" sz="2800" b="1" dirty="0" smtClean="0">
                  <a:solidFill>
                    <a:srgbClr val="000000"/>
                  </a:solidFill>
                  <a:latin typeface="Comic Sans MS" panose="030F0702030302020204" pitchFamily="66" charset="0"/>
                </a:rPr>
                <a:t>tranziţionale şi</a:t>
              </a:r>
              <a:r>
                <a:rPr lang="en-GB" sz="2800" b="1" dirty="0" smtClean="0">
                  <a:solidFill>
                    <a:srgbClr val="000000"/>
                  </a:solidFill>
                  <a:latin typeface="Comic Sans MS" panose="030F0702030302020204" pitchFamily="66" charset="0"/>
                </a:rPr>
                <a:t> </a:t>
              </a:r>
              <a:r>
                <a:rPr lang="ro-RO" sz="2800" b="1" dirty="0" smtClean="0">
                  <a:solidFill>
                    <a:srgbClr val="000000"/>
                  </a:solidFill>
                  <a:latin typeface="Comic Sans MS" panose="030F0702030302020204" pitchFamily="66" charset="0"/>
                </a:rPr>
                <a:t>lantanide </a:t>
              </a:r>
              <a:r>
                <a:rPr lang="ro-RO" sz="2800" b="1" dirty="0">
                  <a:solidFill>
                    <a:srgbClr val="000000"/>
                  </a:solidFill>
                  <a:latin typeface="Comic Sans MS" panose="030F0702030302020204" pitchFamily="66" charset="0"/>
                </a:rPr>
                <a:t>cu proprietăţi bacteriostatice şi bactericide</a:t>
              </a:r>
              <a:endParaRPr lang="ro-RO" sz="2800" b="1" i="0" dirty="0">
                <a:solidFill>
                  <a:srgbClr val="000000"/>
                </a:solidFill>
                <a:effectLst/>
                <a:latin typeface="Comic Sans MS" panose="030F0702030302020204" pitchFamily="66" charset="0"/>
              </a:endParaRPr>
            </a:p>
          </p:txBody>
        </p:sp>
        <p:sp>
          <p:nvSpPr>
            <p:cNvPr id="3" name="Rectangle 2"/>
            <p:cNvSpPr/>
            <p:nvPr/>
          </p:nvSpPr>
          <p:spPr>
            <a:xfrm>
              <a:off x="971600" y="476672"/>
              <a:ext cx="7851829" cy="584775"/>
            </a:xfrm>
            <a:prstGeom prst="rect">
              <a:avLst/>
            </a:prstGeom>
          </p:spPr>
          <p:txBody>
            <a:bodyPr wrap="none">
              <a:spAutoFit/>
            </a:bodyPr>
            <a:lstStyle/>
            <a:p>
              <a:r>
                <a:rPr lang="en-GB" sz="3200" b="1" dirty="0" err="1" smtClean="0">
                  <a:solidFill>
                    <a:srgbClr val="FF0000"/>
                  </a:solidFill>
                  <a:latin typeface="Comic Sans MS" panose="030F0702030302020204" pitchFamily="66" charset="0"/>
                </a:rPr>
                <a:t>Cerere</a:t>
              </a:r>
              <a:r>
                <a:rPr lang="en-GB" sz="3200" b="1" dirty="0" smtClean="0">
                  <a:solidFill>
                    <a:srgbClr val="FF0000"/>
                  </a:solidFill>
                  <a:latin typeface="Comic Sans MS" panose="030F0702030302020204" pitchFamily="66" charset="0"/>
                </a:rPr>
                <a:t> brevet: A/00782/08.10.2018 </a:t>
              </a:r>
              <a:endParaRPr lang="ro-RO" sz="3200" dirty="0"/>
            </a:p>
          </p:txBody>
        </p:sp>
        <p:sp>
          <p:nvSpPr>
            <p:cNvPr id="4" name="TextBox 3"/>
            <p:cNvSpPr txBox="1"/>
            <p:nvPr/>
          </p:nvSpPr>
          <p:spPr>
            <a:xfrm>
              <a:off x="790599" y="3573016"/>
              <a:ext cx="7056784" cy="923330"/>
            </a:xfrm>
            <a:prstGeom prst="rect">
              <a:avLst/>
            </a:prstGeom>
            <a:noFill/>
          </p:spPr>
          <p:txBody>
            <a:bodyPr wrap="square" rtlCol="0">
              <a:spAutoFit/>
            </a:bodyPr>
            <a:lstStyle/>
            <a:p>
              <a:pPr algn="ctr"/>
              <a:r>
                <a:rPr lang="en-GB" b="1" u="sng" dirty="0" err="1" smtClean="0">
                  <a:latin typeface="Comic Sans MS" panose="030F0702030302020204" pitchFamily="66" charset="0"/>
                </a:rPr>
                <a:t>Autori</a:t>
              </a:r>
              <a:r>
                <a:rPr lang="en-GB" b="1" dirty="0" smtClean="0">
                  <a:latin typeface="Comic Sans MS" panose="030F0702030302020204" pitchFamily="66" charset="0"/>
                </a:rPr>
                <a:t>: G.M. </a:t>
              </a:r>
              <a:r>
                <a:rPr lang="en-GB" b="1" dirty="0" err="1" smtClean="0">
                  <a:latin typeface="Comic Sans MS" panose="030F0702030302020204" pitchFamily="66" charset="0"/>
                </a:rPr>
                <a:t>Socoteanu</a:t>
              </a:r>
              <a:r>
                <a:rPr lang="en-GB" b="1" dirty="0" smtClean="0">
                  <a:latin typeface="Comic Sans MS" panose="030F0702030302020204" pitchFamily="66" charset="0"/>
                </a:rPr>
                <a:t>, D. </a:t>
              </a:r>
              <a:r>
                <a:rPr lang="en-GB" b="1" dirty="0" err="1" smtClean="0">
                  <a:latin typeface="Comic Sans MS" panose="030F0702030302020204" pitchFamily="66" charset="0"/>
                </a:rPr>
                <a:t>Visinescu</a:t>
              </a:r>
              <a:r>
                <a:rPr lang="en-GB" b="1" dirty="0" smtClean="0">
                  <a:latin typeface="Comic Sans MS" panose="030F0702030302020204" pitchFamily="66" charset="0"/>
                </a:rPr>
                <a:t>, </a:t>
              </a:r>
              <a:r>
                <a:rPr lang="en-GB" b="1" dirty="0" err="1" smtClean="0">
                  <a:latin typeface="Comic Sans MS" panose="030F0702030302020204" pitchFamily="66" charset="0"/>
                </a:rPr>
                <a:t>J.M.Calderon</a:t>
              </a:r>
              <a:r>
                <a:rPr lang="en-GB" b="1" dirty="0" smtClean="0">
                  <a:latin typeface="Comic Sans MS" panose="030F0702030302020204" pitchFamily="66" charset="0"/>
                </a:rPr>
                <a:t>-Moreno, I. Atkinson, D. </a:t>
              </a:r>
              <a:r>
                <a:rPr lang="en-GB" b="1" dirty="0" err="1" smtClean="0">
                  <a:latin typeface="Comic Sans MS" panose="030F0702030302020204" pitchFamily="66" charset="0"/>
                </a:rPr>
                <a:t>Culita</a:t>
              </a:r>
              <a:r>
                <a:rPr lang="en-GB" b="1" dirty="0" smtClean="0">
                  <a:latin typeface="Comic Sans MS" panose="030F0702030302020204" pitchFamily="66" charset="0"/>
                </a:rPr>
                <a:t>, </a:t>
              </a:r>
              <a:r>
                <a:rPr lang="en-GB" b="1" dirty="0" err="1" smtClean="0">
                  <a:latin typeface="Comic Sans MS" panose="030F0702030302020204" pitchFamily="66" charset="0"/>
                </a:rPr>
                <a:t>M.Popa</a:t>
              </a:r>
              <a:r>
                <a:rPr lang="en-GB" b="1" dirty="0" smtClean="0">
                  <a:latin typeface="Comic Sans MS" panose="030F0702030302020204" pitchFamily="66" charset="0"/>
                </a:rPr>
                <a:t>, L.G. </a:t>
              </a:r>
              <a:r>
                <a:rPr lang="en-GB" b="1" dirty="0" err="1" smtClean="0">
                  <a:latin typeface="Comic Sans MS" panose="030F0702030302020204" pitchFamily="66" charset="0"/>
                </a:rPr>
                <a:t>Marutescu</a:t>
              </a:r>
              <a:r>
                <a:rPr lang="en-GB" b="1" dirty="0" smtClean="0">
                  <a:latin typeface="Comic Sans MS" panose="030F0702030302020204" pitchFamily="66" charset="0"/>
                </a:rPr>
                <a:t>, C.M. </a:t>
              </a:r>
              <a:r>
                <a:rPr lang="en-GB" b="1" dirty="0" err="1" smtClean="0">
                  <a:latin typeface="Comic Sans MS" panose="030F0702030302020204" pitchFamily="66" charset="0"/>
                </a:rPr>
                <a:t>Chifiriuc</a:t>
              </a:r>
              <a:r>
                <a:rPr lang="en-GB" b="1" dirty="0" smtClean="0">
                  <a:latin typeface="Comic Sans MS" panose="030F0702030302020204" pitchFamily="66" charset="0"/>
                </a:rPr>
                <a:t>, O. Carp</a:t>
              </a:r>
              <a:endParaRPr lang="ro-RO" b="1" dirty="0">
                <a:latin typeface="Comic Sans MS" panose="030F0702030302020204" pitchFamily="66" charset="0"/>
              </a:endParaRPr>
            </a:p>
          </p:txBody>
        </p:sp>
      </p:grpSp>
    </p:spTree>
    <p:extLst>
      <p:ext uri="{BB962C8B-B14F-4D97-AF65-F5344CB8AC3E}">
        <p14:creationId xmlns:p14="http://schemas.microsoft.com/office/powerpoint/2010/main" val="4136055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3528" y="620688"/>
            <a:ext cx="8866228" cy="5528207"/>
            <a:chOff x="323528" y="620688"/>
            <a:chExt cx="8866228" cy="5528207"/>
          </a:xfrm>
        </p:grpSpPr>
        <p:sp>
          <p:nvSpPr>
            <p:cNvPr id="2" name="TextBox 1"/>
            <p:cNvSpPr txBox="1"/>
            <p:nvPr/>
          </p:nvSpPr>
          <p:spPr>
            <a:xfrm>
              <a:off x="683568" y="620688"/>
              <a:ext cx="3116559" cy="584775"/>
            </a:xfrm>
            <a:prstGeom prst="rect">
              <a:avLst/>
            </a:prstGeom>
            <a:noFill/>
          </p:spPr>
          <p:txBody>
            <a:bodyPr wrap="none" rtlCol="0">
              <a:spAutoFit/>
            </a:bodyPr>
            <a:lstStyle/>
            <a:p>
              <a:r>
                <a:rPr lang="en-GB" sz="3200" b="1" dirty="0" smtClean="0">
                  <a:solidFill>
                    <a:srgbClr val="FF0000"/>
                  </a:solidFill>
                  <a:latin typeface="Comic Sans MS" panose="030F0702030302020204" pitchFamily="66" charset="0"/>
                </a:rPr>
                <a:t>Capitol carte: </a:t>
              </a:r>
              <a:endParaRPr lang="ro-RO" sz="3200" b="1" dirty="0">
                <a:solidFill>
                  <a:srgbClr val="FF0000"/>
                </a:solidFill>
                <a:latin typeface="Comic Sans MS" panose="030F0702030302020204" pitchFamily="66" charset="0"/>
              </a:endParaRPr>
            </a:p>
          </p:txBody>
        </p:sp>
        <p:sp>
          <p:nvSpPr>
            <p:cNvPr id="3" name="TextBox 2"/>
            <p:cNvSpPr txBox="1"/>
            <p:nvPr/>
          </p:nvSpPr>
          <p:spPr>
            <a:xfrm>
              <a:off x="1547664" y="3455849"/>
              <a:ext cx="6369051" cy="369332"/>
            </a:xfrm>
            <a:prstGeom prst="rect">
              <a:avLst/>
            </a:prstGeom>
            <a:noFill/>
          </p:spPr>
          <p:txBody>
            <a:bodyPr wrap="none" rtlCol="0">
              <a:spAutoFit/>
            </a:bodyPr>
            <a:lstStyle/>
            <a:p>
              <a:r>
                <a:rPr lang="ro-RO" dirty="0">
                  <a:latin typeface="Comic Sans MS" panose="030F0702030302020204" pitchFamily="66" charset="0"/>
                </a:rPr>
                <a:t>G. </a:t>
              </a:r>
              <a:r>
                <a:rPr lang="ro-RO" dirty="0" smtClean="0">
                  <a:latin typeface="Comic Sans MS" panose="030F0702030302020204" pitchFamily="66" charset="0"/>
                </a:rPr>
                <a:t>Pătrinoiu, </a:t>
              </a:r>
              <a:r>
                <a:rPr lang="ro-RO" dirty="0">
                  <a:latin typeface="Comic Sans MS" panose="030F0702030302020204" pitchFamily="66" charset="0"/>
                </a:rPr>
                <a:t>D. </a:t>
              </a:r>
              <a:r>
                <a:rPr lang="ro-RO" dirty="0" smtClean="0">
                  <a:latin typeface="Comic Sans MS" panose="030F0702030302020204" pitchFamily="66" charset="0"/>
                </a:rPr>
                <a:t>Vișinescu, </a:t>
              </a:r>
              <a:r>
                <a:rPr lang="ro-RO" dirty="0">
                  <a:latin typeface="Comic Sans MS" panose="030F0702030302020204" pitchFamily="66" charset="0"/>
                </a:rPr>
                <a:t>P. </a:t>
              </a:r>
              <a:r>
                <a:rPr lang="ro-RO" dirty="0" smtClean="0">
                  <a:latin typeface="Comic Sans MS" panose="030F0702030302020204" pitchFamily="66" charset="0"/>
                </a:rPr>
                <a:t>Cucoș, </a:t>
              </a:r>
              <a:r>
                <a:rPr lang="ro-RO" dirty="0">
                  <a:latin typeface="Comic Sans MS" panose="030F0702030302020204" pitchFamily="66" charset="0"/>
                </a:rPr>
                <a:t>C.D. </a:t>
              </a:r>
              <a:r>
                <a:rPr lang="ro-RO" dirty="0" smtClean="0">
                  <a:latin typeface="Comic Sans MS" panose="030F0702030302020204" pitchFamily="66" charset="0"/>
                </a:rPr>
                <a:t>Ene, </a:t>
              </a:r>
              <a:r>
                <a:rPr lang="ro-RO" dirty="0">
                  <a:latin typeface="Comic Sans MS" panose="030F0702030302020204" pitchFamily="66" charset="0"/>
                </a:rPr>
                <a:t>and O. </a:t>
              </a:r>
              <a:r>
                <a:rPr lang="ro-RO" dirty="0" smtClean="0">
                  <a:latin typeface="Comic Sans MS" panose="030F0702030302020204" pitchFamily="66" charset="0"/>
                </a:rPr>
                <a:t>Carp </a:t>
              </a:r>
              <a:endParaRPr lang="ro-RO" dirty="0">
                <a:latin typeface="Comic Sans MS" panose="030F0702030302020204" pitchFamily="66" charset="0"/>
              </a:endParaRPr>
            </a:p>
          </p:txBody>
        </p:sp>
        <p:sp>
          <p:nvSpPr>
            <p:cNvPr id="4" name="TextBox 3"/>
            <p:cNvSpPr txBox="1"/>
            <p:nvPr/>
          </p:nvSpPr>
          <p:spPr>
            <a:xfrm>
              <a:off x="827584" y="1205463"/>
              <a:ext cx="7344816" cy="2062103"/>
            </a:xfrm>
            <a:prstGeom prst="rect">
              <a:avLst/>
            </a:prstGeom>
            <a:noFill/>
          </p:spPr>
          <p:txBody>
            <a:bodyPr wrap="square" rtlCol="0">
              <a:spAutoFit/>
            </a:bodyPr>
            <a:lstStyle/>
            <a:p>
              <a:pPr algn="ctr"/>
              <a:r>
                <a:rPr lang="en-GB" sz="3200" b="1" dirty="0">
                  <a:latin typeface="Comic Sans MS" panose="030F0702030302020204" pitchFamily="66" charset="0"/>
                </a:rPr>
                <a:t>Spherical morphologies of metal oxides – a challenge for materials science. A case study: </a:t>
              </a:r>
              <a:r>
                <a:rPr lang="en-GB" sz="3200" b="1" dirty="0" err="1">
                  <a:latin typeface="Comic Sans MS" panose="030F0702030302020204" pitchFamily="66" charset="0"/>
                </a:rPr>
                <a:t>ZnO</a:t>
              </a:r>
              <a:r>
                <a:rPr lang="en-GB" sz="3200" b="1" dirty="0">
                  <a:latin typeface="Comic Sans MS" panose="030F0702030302020204" pitchFamily="66" charset="0"/>
                </a:rPr>
                <a:t> spherical morphologies </a:t>
              </a:r>
              <a:endParaRPr lang="ro-RO" sz="3200" b="1" dirty="0">
                <a:latin typeface="Comic Sans MS" panose="030F0702030302020204" pitchFamily="66" charset="0"/>
              </a:endParaRPr>
            </a:p>
          </p:txBody>
        </p:sp>
        <p:sp>
          <p:nvSpPr>
            <p:cNvPr id="5" name="TextBox 4"/>
            <p:cNvSpPr txBox="1"/>
            <p:nvPr/>
          </p:nvSpPr>
          <p:spPr>
            <a:xfrm>
              <a:off x="692812" y="3825181"/>
              <a:ext cx="8496944" cy="1015663"/>
            </a:xfrm>
            <a:prstGeom prst="rect">
              <a:avLst/>
            </a:prstGeom>
            <a:noFill/>
          </p:spPr>
          <p:txBody>
            <a:bodyPr wrap="square" rtlCol="0">
              <a:spAutoFit/>
            </a:bodyPr>
            <a:lstStyle/>
            <a:p>
              <a:pPr algn="just"/>
              <a:r>
                <a:rPr lang="en-GB" sz="2000" dirty="0">
                  <a:latin typeface="Comic Sans MS" panose="030F0702030302020204" pitchFamily="66" charset="0"/>
                </a:rPr>
                <a:t>In</a:t>
              </a:r>
              <a:r>
                <a:rPr lang="en-GB" sz="2000" dirty="0" smtClean="0">
                  <a:latin typeface="Comic Sans MS" panose="030F0702030302020204" pitchFamily="66" charset="0"/>
                </a:rPr>
                <a:t>: Nanotechnologies </a:t>
              </a:r>
              <a:r>
                <a:rPr lang="en-GB" sz="2000" dirty="0">
                  <a:latin typeface="Comic Sans MS" panose="030F0702030302020204" pitchFamily="66" charset="0"/>
                </a:rPr>
                <a:t>and nanomaterials for various applications</a:t>
              </a:r>
              <a:r>
                <a:rPr lang="en-GB" sz="2000" dirty="0" smtClean="0">
                  <a:latin typeface="Comic Sans MS" panose="030F0702030302020204" pitchFamily="66" charset="0"/>
                </a:rPr>
                <a:t>, din </a:t>
              </a:r>
              <a:r>
                <a:rPr lang="en-GB" sz="2000" dirty="0" err="1">
                  <a:latin typeface="Comic Sans MS" panose="030F0702030302020204" pitchFamily="66" charset="0"/>
                </a:rPr>
                <a:t>seria</a:t>
              </a:r>
              <a:r>
                <a:rPr lang="en-GB" sz="2000" dirty="0">
                  <a:latin typeface="Comic Sans MS" panose="030F0702030302020204" pitchFamily="66" charset="0"/>
                </a:rPr>
                <a:t> Micro-and </a:t>
              </a:r>
              <a:r>
                <a:rPr lang="en-GB" sz="2000" dirty="0" err="1" smtClean="0">
                  <a:latin typeface="Comic Sans MS" panose="030F0702030302020204" pitchFamily="66" charset="0"/>
                </a:rPr>
                <a:t>nanoengineering</a:t>
              </a:r>
              <a:r>
                <a:rPr lang="en-GB" sz="2000" dirty="0" smtClean="0">
                  <a:latin typeface="Comic Sans MS" panose="030F0702030302020204" pitchFamily="66" charset="0"/>
                </a:rPr>
                <a:t>, Eds. M. </a:t>
              </a:r>
              <a:r>
                <a:rPr lang="en-GB" sz="2000" dirty="0" err="1" smtClean="0">
                  <a:latin typeface="Comic Sans MS" panose="030F0702030302020204" pitchFamily="66" charset="0"/>
                </a:rPr>
                <a:t>Zaharescu</a:t>
              </a:r>
              <a:r>
                <a:rPr lang="en-GB" sz="2000" dirty="0" smtClean="0">
                  <a:latin typeface="Comic Sans MS" panose="030F0702030302020204" pitchFamily="66" charset="0"/>
                </a:rPr>
                <a:t>, M. </a:t>
              </a:r>
              <a:r>
                <a:rPr lang="en-GB" sz="2000" dirty="0" err="1" smtClean="0">
                  <a:latin typeface="Comic Sans MS" panose="030F0702030302020204" pitchFamily="66" charset="0"/>
                </a:rPr>
                <a:t>Enachescu</a:t>
              </a:r>
              <a:r>
                <a:rPr lang="en-GB" sz="2000" dirty="0" smtClean="0">
                  <a:latin typeface="Comic Sans MS" panose="030F0702030302020204" pitchFamily="66" charset="0"/>
                </a:rPr>
                <a:t>, D. </a:t>
              </a:r>
              <a:r>
                <a:rPr lang="en-GB" sz="2000" dirty="0" err="1" smtClean="0">
                  <a:latin typeface="Comic Sans MS" panose="030F0702030302020204" pitchFamily="66" charset="0"/>
                </a:rPr>
                <a:t>Dascalu</a:t>
              </a:r>
              <a:r>
                <a:rPr lang="en-GB" sz="2000" dirty="0" smtClean="0">
                  <a:latin typeface="Comic Sans MS" panose="030F0702030302020204" pitchFamily="66" charset="0"/>
                </a:rPr>
                <a:t>, </a:t>
              </a:r>
              <a:r>
                <a:rPr lang="en-GB" sz="2000" dirty="0" err="1" smtClean="0">
                  <a:latin typeface="Comic Sans MS" panose="030F0702030302020204" pitchFamily="66" charset="0"/>
                </a:rPr>
                <a:t>Editura</a:t>
              </a:r>
              <a:r>
                <a:rPr lang="en-GB" sz="2000" dirty="0" smtClean="0">
                  <a:latin typeface="Comic Sans MS" panose="030F0702030302020204" pitchFamily="66" charset="0"/>
                </a:rPr>
                <a:t> </a:t>
              </a:r>
              <a:r>
                <a:rPr lang="en-GB" sz="2000" dirty="0" err="1" smtClean="0">
                  <a:latin typeface="Comic Sans MS" panose="030F0702030302020204" pitchFamily="66" charset="0"/>
                </a:rPr>
                <a:t>Academiei</a:t>
              </a:r>
              <a:r>
                <a:rPr lang="en-GB" sz="2000" dirty="0" smtClean="0">
                  <a:latin typeface="Comic Sans MS" panose="030F0702030302020204" pitchFamily="66" charset="0"/>
                </a:rPr>
                <a:t> </a:t>
              </a:r>
              <a:r>
                <a:rPr lang="en-GB" sz="2000" dirty="0" err="1" smtClean="0">
                  <a:latin typeface="Comic Sans MS" panose="030F0702030302020204" pitchFamily="66" charset="0"/>
                </a:rPr>
                <a:t>Romane</a:t>
              </a:r>
              <a:r>
                <a:rPr lang="en-GB" sz="2000" dirty="0" smtClean="0">
                  <a:latin typeface="Comic Sans MS" panose="030F0702030302020204" pitchFamily="66" charset="0"/>
                </a:rPr>
                <a:t>,  pp. 43-72,  2018</a:t>
              </a:r>
              <a:endParaRPr lang="ro-RO" sz="2000" dirty="0">
                <a:latin typeface="Comic Sans MS" panose="030F0702030302020204" pitchFamily="66" charset="0"/>
              </a:endParaRPr>
            </a:p>
          </p:txBody>
        </p:sp>
        <p:sp>
          <p:nvSpPr>
            <p:cNvPr id="6" name="TextBox 5"/>
            <p:cNvSpPr txBox="1"/>
            <p:nvPr/>
          </p:nvSpPr>
          <p:spPr>
            <a:xfrm>
              <a:off x="323528" y="5210176"/>
              <a:ext cx="8568952" cy="938719"/>
            </a:xfrm>
            <a:prstGeom prst="rect">
              <a:avLst/>
            </a:prstGeom>
            <a:noFill/>
          </p:spPr>
          <p:txBody>
            <a:bodyPr wrap="square" rtlCol="0">
              <a:spAutoFit/>
            </a:bodyPr>
            <a:lstStyle/>
            <a:p>
              <a:pPr algn="just"/>
              <a:r>
                <a:rPr lang="en-GB" sz="1100" dirty="0">
                  <a:latin typeface="Comic Sans MS" panose="030F0702030302020204" pitchFamily="66" charset="0"/>
                </a:rPr>
                <a:t>The synthesis of metal oxides with spherical morphologies </a:t>
              </a:r>
              <a:r>
                <a:rPr lang="en-GB" sz="1100" dirty="0" smtClean="0">
                  <a:latin typeface="Comic Sans MS" panose="030F0702030302020204" pitchFamily="66" charset="0"/>
                </a:rPr>
                <a:t>represent one </a:t>
              </a:r>
              <a:r>
                <a:rPr lang="en-GB" sz="1100" dirty="0">
                  <a:latin typeface="Comic Sans MS" panose="030F0702030302020204" pitchFamily="66" charset="0"/>
                </a:rPr>
                <a:t>the most challenging task of material science due to the impressive properties of </a:t>
              </a:r>
              <a:r>
                <a:rPr lang="en-GB" sz="1100" dirty="0" smtClean="0">
                  <a:latin typeface="Comic Sans MS" panose="030F0702030302020204" pitchFamily="66" charset="0"/>
                </a:rPr>
                <a:t>the corresponding </a:t>
              </a:r>
              <a:r>
                <a:rPr lang="en-GB" sz="1100" dirty="0">
                  <a:latin typeface="Comic Sans MS" panose="030F0702030302020204" pitchFamily="66" charset="0"/>
                </a:rPr>
                <a:t>oxides. The main objective of this study is to reveal the power of </a:t>
              </a:r>
              <a:r>
                <a:rPr lang="en-GB" sz="1100" dirty="0" smtClean="0">
                  <a:latin typeface="Comic Sans MS" panose="030F0702030302020204" pitchFamily="66" charset="0"/>
                </a:rPr>
                <a:t>three synthesis </a:t>
              </a:r>
              <a:r>
                <a:rPr lang="en-GB" sz="1100" dirty="0">
                  <a:latin typeface="Comic Sans MS" panose="030F0702030302020204" pitchFamily="66" charset="0"/>
                </a:rPr>
                <a:t>approaches that allows the manipulation within certain specific limits of </a:t>
              </a:r>
              <a:r>
                <a:rPr lang="en-GB" sz="1100" dirty="0" smtClean="0">
                  <a:latin typeface="Comic Sans MS" panose="030F0702030302020204" pitchFamily="66" charset="0"/>
                </a:rPr>
                <a:t>the spherical </a:t>
              </a:r>
              <a:r>
                <a:rPr lang="en-GB" sz="1100" dirty="0">
                  <a:latin typeface="Comic Sans MS" panose="030F0702030302020204" pitchFamily="66" charset="0"/>
                </a:rPr>
                <a:t>structures dimensions, filling degree, specific surface and porosity, as well </a:t>
              </a:r>
              <a:r>
                <a:rPr lang="en-GB" sz="1100" dirty="0" smtClean="0">
                  <a:latin typeface="Comic Sans MS" panose="030F0702030302020204" pitchFamily="66" charset="0"/>
                </a:rPr>
                <a:t>as of </a:t>
              </a:r>
              <a:r>
                <a:rPr lang="en-GB" sz="1100" dirty="0">
                  <a:latin typeface="Comic Sans MS" panose="030F0702030302020204" pitchFamily="66" charset="0"/>
                </a:rPr>
                <a:t>the interconnectivity. The formation mechanism of the spherical </a:t>
              </a:r>
              <a:r>
                <a:rPr lang="en-GB" sz="1100" dirty="0" smtClean="0">
                  <a:latin typeface="Comic Sans MS" panose="030F0702030302020204" pitchFamily="66" charset="0"/>
                </a:rPr>
                <a:t>assemblies, properties </a:t>
              </a:r>
              <a:r>
                <a:rPr lang="en-GB" sz="1100" dirty="0">
                  <a:latin typeface="Comic Sans MS" panose="030F0702030302020204" pitchFamily="66" charset="0"/>
                </a:rPr>
                <a:t>and applications of the resulted oxides are equally analysed.</a:t>
              </a:r>
              <a:endParaRPr lang="ro-RO" sz="1100" dirty="0">
                <a:latin typeface="Comic Sans MS" panose="030F0702030302020204" pitchFamily="66" charset="0"/>
              </a:endParaRPr>
            </a:p>
          </p:txBody>
        </p:sp>
      </p:grpSp>
    </p:spTree>
    <p:extLst>
      <p:ext uri="{BB962C8B-B14F-4D97-AF65-F5344CB8AC3E}">
        <p14:creationId xmlns:p14="http://schemas.microsoft.com/office/powerpoint/2010/main" val="171873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8712968" cy="6631623"/>
            <a:chOff x="179512" y="360040"/>
            <a:chExt cx="8712968" cy="6631623"/>
          </a:xfrm>
        </p:grpSpPr>
        <p:sp>
          <p:nvSpPr>
            <p:cNvPr id="2" name="TextBox 1"/>
            <p:cNvSpPr txBox="1"/>
            <p:nvPr/>
          </p:nvSpPr>
          <p:spPr>
            <a:xfrm>
              <a:off x="179512" y="620688"/>
              <a:ext cx="8712968" cy="6370975"/>
            </a:xfrm>
            <a:prstGeom prst="rect">
              <a:avLst/>
            </a:prstGeom>
            <a:noFill/>
          </p:spPr>
          <p:txBody>
            <a:bodyPr wrap="square" rtlCol="0">
              <a:spAutoFit/>
            </a:bodyPr>
            <a:lstStyle/>
            <a:p>
              <a:pPr algn="just"/>
              <a:endParaRPr lang="en-GB" sz="1600" dirty="0" smtClean="0">
                <a:latin typeface="Comic Sans MS" panose="030F0702030302020204" pitchFamily="66" charset="0"/>
              </a:endParaRPr>
            </a:p>
            <a:p>
              <a:pPr algn="just"/>
              <a:r>
                <a:rPr lang="ro-RO" sz="1400" dirty="0" smtClean="0">
                  <a:latin typeface="Comic Sans MS" panose="030F0702030302020204" pitchFamily="66" charset="0"/>
                </a:rPr>
                <a:t>Scopul </a:t>
              </a:r>
              <a:r>
                <a:rPr lang="ro-RO" sz="1400" dirty="0">
                  <a:latin typeface="Comic Sans MS" panose="030F0702030302020204" pitchFamily="66" charset="0"/>
                </a:rPr>
                <a:t>prezentului proiect reprezintă dezvoltarea unor noi materiale anorganice biocide față de tulpini </a:t>
              </a:r>
              <a:r>
                <a:rPr lang="ro-RO" sz="1400" dirty="0" smtClean="0">
                  <a:latin typeface="Comic Sans MS" panose="030F0702030302020204" pitchFamily="66" charset="0"/>
                </a:rPr>
                <a:t>microbiene </a:t>
              </a:r>
              <a:r>
                <a:rPr lang="ro-RO" sz="1400" dirty="0">
                  <a:latin typeface="Comic Sans MS" panose="030F0702030302020204" pitchFamily="66" charset="0"/>
                </a:rPr>
                <a:t>procariote și eucariote, în formă planctonica și biofilm. Obiectivul general al proiectului este optimizarea design-ului nanomaterialelor pe bază de oxid de zinc, utilizând sinteze prietenoase faţa de mediu, în vederea obţinerii unei activităţi antimicrobiane eficiente, precum și elaborarea tehnologiei validate de laborator. În aceste context, obiectivele specifice ale proiectului sunt</a:t>
              </a:r>
              <a:r>
                <a:rPr lang="ro-RO" sz="1400" dirty="0" smtClean="0">
                  <a:latin typeface="Comic Sans MS" panose="030F0702030302020204" pitchFamily="66" charset="0"/>
                </a:rPr>
                <a:t>:</a:t>
              </a:r>
              <a:endParaRPr lang="en-GB" sz="1400" dirty="0" smtClean="0">
                <a:latin typeface="Comic Sans MS" panose="030F0702030302020204" pitchFamily="66" charset="0"/>
              </a:endParaRPr>
            </a:p>
            <a:p>
              <a:pPr algn="just"/>
              <a:r>
                <a:rPr lang="ro-RO" sz="1400" dirty="0" smtClean="0">
                  <a:latin typeface="Comic Sans MS" panose="030F0702030302020204" pitchFamily="66" charset="0"/>
                </a:rPr>
                <a:t> </a:t>
              </a:r>
              <a:br>
                <a:rPr lang="ro-RO" sz="1400" dirty="0" smtClean="0">
                  <a:latin typeface="Comic Sans MS" panose="030F0702030302020204" pitchFamily="66" charset="0"/>
                </a:rPr>
              </a:br>
              <a:r>
                <a:rPr lang="ro-RO" sz="1400" dirty="0" smtClean="0">
                  <a:latin typeface="Comic Sans MS" panose="030F0702030302020204" pitchFamily="66" charset="0"/>
                </a:rPr>
                <a:t>1. selectarea procedurii de sinteză, având drept criteriu activitatea antimicrobiană ș</a:t>
              </a:r>
              <a:r>
                <a:rPr lang="en-GB" sz="1400" dirty="0" err="1" smtClean="0">
                  <a:latin typeface="Comic Sans MS" panose="030F0702030302020204" pitchFamily="66" charset="0"/>
                </a:rPr>
                <a:t>i</a:t>
              </a:r>
              <a:r>
                <a:rPr lang="en-GB" sz="1400" dirty="0" smtClean="0">
                  <a:latin typeface="Comic Sans MS" panose="030F0702030302020204" pitchFamily="66" charset="0"/>
                </a:rPr>
                <a:t> </a:t>
              </a:r>
              <a:r>
                <a:rPr lang="ro-RO" sz="1400" dirty="0" smtClean="0">
                  <a:latin typeface="Comic Sans MS" panose="030F0702030302020204" pitchFamily="66" charset="0"/>
                </a:rPr>
                <a:t>citotoxică;</a:t>
              </a:r>
              <a:endParaRPr lang="en-GB" sz="1400" dirty="0" smtClean="0">
                <a:latin typeface="Comic Sans MS" panose="030F0702030302020204" pitchFamily="66" charset="0"/>
              </a:endParaRPr>
            </a:p>
            <a:p>
              <a:pPr algn="just"/>
              <a:r>
                <a:rPr lang="ro-RO" sz="1400" dirty="0" smtClean="0">
                  <a:latin typeface="Comic Sans MS" panose="030F0702030302020204" pitchFamily="66" charset="0"/>
                </a:rPr>
                <a:t> </a:t>
              </a:r>
              <a:br>
                <a:rPr lang="ro-RO" sz="1400" dirty="0" smtClean="0">
                  <a:latin typeface="Comic Sans MS" panose="030F0702030302020204" pitchFamily="66" charset="0"/>
                </a:rPr>
              </a:br>
              <a:r>
                <a:rPr lang="ro-RO" sz="1400" dirty="0" smtClean="0">
                  <a:latin typeface="Comic Sans MS" panose="030F0702030302020204" pitchFamily="66" charset="0"/>
                </a:rPr>
                <a:t>2. pentru procedura de sinteză selectată, optimizarea parametrilor experimentali, având drept criteriu activitatea antimicrobiană și citotoxică;</a:t>
              </a:r>
              <a:endParaRPr lang="en-GB" sz="1400" dirty="0" smtClean="0">
                <a:latin typeface="Comic Sans MS" panose="030F0702030302020204" pitchFamily="66" charset="0"/>
              </a:endParaRPr>
            </a:p>
            <a:p>
              <a:pPr algn="just"/>
              <a:r>
                <a:rPr lang="ro-RO" sz="1400" dirty="0">
                  <a:latin typeface="Comic Sans MS" panose="030F0702030302020204" pitchFamily="66" charset="0"/>
                </a:rPr>
                <a:t> </a:t>
              </a:r>
              <a:br>
                <a:rPr lang="ro-RO" sz="1400" dirty="0">
                  <a:latin typeface="Comic Sans MS" panose="030F0702030302020204" pitchFamily="66" charset="0"/>
                </a:rPr>
              </a:br>
              <a:r>
                <a:rPr lang="ro-RO" sz="1400" dirty="0">
                  <a:latin typeface="Comic Sans MS" panose="030F0702030302020204" pitchFamily="66" charset="0"/>
                </a:rPr>
                <a:t>3. validarea în condiții de laborator a activităților antimicrobiene și citotoxice</a:t>
              </a:r>
              <a:r>
                <a:rPr lang="ro-RO" sz="1400" dirty="0" smtClean="0">
                  <a:latin typeface="Comic Sans MS" panose="030F0702030302020204" pitchFamily="66" charset="0"/>
                </a:rPr>
                <a:t>;</a:t>
              </a:r>
              <a:endParaRPr lang="en-GB" sz="1400" dirty="0" smtClean="0">
                <a:latin typeface="Comic Sans MS" panose="030F0702030302020204" pitchFamily="66" charset="0"/>
              </a:endParaRPr>
            </a:p>
            <a:p>
              <a:pPr algn="just"/>
              <a:r>
                <a:rPr lang="ro-RO" sz="1400" dirty="0">
                  <a:latin typeface="Comic Sans MS" panose="030F0702030302020204" pitchFamily="66" charset="0"/>
                </a:rPr>
                <a:t> </a:t>
              </a:r>
              <a:br>
                <a:rPr lang="ro-RO" sz="1400" dirty="0">
                  <a:latin typeface="Comic Sans MS" panose="030F0702030302020204" pitchFamily="66" charset="0"/>
                </a:rPr>
              </a:br>
              <a:r>
                <a:rPr lang="ro-RO" sz="1400" dirty="0">
                  <a:latin typeface="Comic Sans MS" panose="030F0702030302020204" pitchFamily="66" charset="0"/>
                </a:rPr>
                <a:t>4. validarea în condiții de laborator a procedurii de sinteză</a:t>
              </a:r>
              <a:r>
                <a:rPr lang="ro-RO" sz="1400" dirty="0" smtClean="0">
                  <a:latin typeface="Comic Sans MS" panose="030F0702030302020204" pitchFamily="66" charset="0"/>
                </a:rPr>
                <a:t>;</a:t>
              </a:r>
              <a:endParaRPr lang="en-GB" sz="1400" dirty="0" smtClean="0">
                <a:latin typeface="Comic Sans MS" panose="030F0702030302020204" pitchFamily="66" charset="0"/>
              </a:endParaRPr>
            </a:p>
            <a:p>
              <a:pPr algn="just"/>
              <a:r>
                <a:rPr lang="ro-RO" sz="1400" dirty="0">
                  <a:latin typeface="Comic Sans MS" panose="030F0702030302020204" pitchFamily="66" charset="0"/>
                </a:rPr>
                <a:t> </a:t>
              </a:r>
              <a:br>
                <a:rPr lang="ro-RO" sz="1400" dirty="0">
                  <a:latin typeface="Comic Sans MS" panose="030F0702030302020204" pitchFamily="66" charset="0"/>
                </a:rPr>
              </a:br>
              <a:r>
                <a:rPr lang="ro-RO" sz="1400" dirty="0">
                  <a:latin typeface="Comic Sans MS" panose="030F0702030302020204" pitchFamily="66" charset="0"/>
                </a:rPr>
                <a:t>5. diseminarea și protecția proprietății intelectuale</a:t>
              </a:r>
              <a:r>
                <a:rPr lang="ro-RO" sz="1400" dirty="0" smtClean="0">
                  <a:latin typeface="Comic Sans MS" panose="030F0702030302020204" pitchFamily="66" charset="0"/>
                </a:rPr>
                <a:t>.</a:t>
              </a:r>
              <a:endParaRPr lang="en-GB" sz="1400" dirty="0" smtClean="0">
                <a:latin typeface="Comic Sans MS" panose="030F0702030302020204" pitchFamily="66" charset="0"/>
              </a:endParaRPr>
            </a:p>
            <a:p>
              <a:pPr algn="just"/>
              <a:r>
                <a:rPr lang="ro-RO" sz="1400" dirty="0">
                  <a:latin typeface="Comic Sans MS" panose="030F0702030302020204" pitchFamily="66" charset="0"/>
                </a:rPr>
                <a:t> </a:t>
              </a:r>
              <a:br>
                <a:rPr lang="ro-RO" sz="1400" dirty="0">
                  <a:latin typeface="Comic Sans MS" panose="030F0702030302020204" pitchFamily="66" charset="0"/>
                </a:rPr>
              </a:br>
              <a:r>
                <a:rPr lang="ro-RO" sz="1400" dirty="0">
                  <a:latin typeface="Comic Sans MS" panose="030F0702030302020204" pitchFamily="66" charset="0"/>
                </a:rPr>
                <a:t>Acest proiect își propune să dezvolte un material antimicrobian anorganic de la gradul de maturitate tehnologică TRL 3 la TRL 4. Gradul de maturitate tehnologică TRL 3 a cercetărilor întreprinse deja este demonstrat prin: (i) conceptul de nanomateriale ZnO cu proprietăți antimicrobiene obținute prin metode ecologice este demonstrat experimental, eficiența sa fiind verificată, (ii) fiecare componentă a ansamblului, respectiv ZnO ca material anorganic, metoda de sinteză prietenoasă faţa de mediu a ZnO şi activitatea antimicrobiană a materialelor rezultate au fost testate. Parametru de interes final este activitatea antimicrobiană a acestor materiale de ZnO. În conformitate cu obiectivele propuse, implementarea proiectului va conduce la integrarea celor trei componente, cu scopul de a stabili funcționalitatea ansamblului, testele antimicrobiene fiind efectuate în condiții adecvate, în conformitate cu metodele aprobate. </a:t>
              </a:r>
            </a:p>
          </p:txBody>
        </p:sp>
        <p:sp>
          <p:nvSpPr>
            <p:cNvPr id="3" name="TextBox 2"/>
            <p:cNvSpPr txBox="1"/>
            <p:nvPr/>
          </p:nvSpPr>
          <p:spPr>
            <a:xfrm>
              <a:off x="179512" y="360040"/>
              <a:ext cx="1725152"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rgbClr val="FF0000"/>
                  </a:solidFill>
                  <a:latin typeface="Comic Sans MS" panose="030F0702030302020204" pitchFamily="66" charset="0"/>
                </a:rPr>
                <a:t>REZUMAT</a:t>
              </a:r>
              <a:endParaRPr lang="ro-RO" sz="2400" b="1" dirty="0">
                <a:solidFill>
                  <a:srgbClr val="FF0000"/>
                </a:solidFill>
                <a:latin typeface="Comic Sans MS" panose="030F0702030302020204" pitchFamily="66"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20" y="260648"/>
            <a:ext cx="8136904" cy="4150373"/>
            <a:chOff x="251520" y="260648"/>
            <a:chExt cx="7704856" cy="3836731"/>
          </a:xfrm>
        </p:grpSpPr>
        <p:sp>
          <p:nvSpPr>
            <p:cNvPr id="2" name="Rectangle 1"/>
            <p:cNvSpPr/>
            <p:nvPr/>
          </p:nvSpPr>
          <p:spPr>
            <a:xfrm>
              <a:off x="251520" y="1166843"/>
              <a:ext cx="7704856" cy="2930536"/>
            </a:xfrm>
            <a:prstGeom prst="rect">
              <a:avLst/>
            </a:prstGeom>
          </p:spPr>
          <p:txBody>
            <a:bodyPr wrap="square">
              <a:spAutoFit/>
            </a:bodyPr>
            <a:lstStyle/>
            <a:p>
              <a:pPr algn="just"/>
              <a:r>
                <a:rPr lang="ro-RO" sz="1400" dirty="0">
                  <a:latin typeface="Comic Sans MS" panose="030F0702030302020204" pitchFamily="66" charset="0"/>
                </a:rPr>
                <a:t>Principalul rezultat al prezentului proiect il reprezinta dezvoltarea unui material anorganic anorganic de la maturitatea tehnologică TRL 3 la TRL 4, prin integrarea a trei componente, și anume utilizarea ZnO ca material anorganic, utilizarea procedurilor prietenoase fata de mediu pentru obținerea de ZnO , și activitatea antimicrobiană. </a:t>
              </a:r>
              <a:endParaRPr lang="ro-RO" sz="1400" dirty="0" smtClean="0">
                <a:latin typeface="Comic Sans MS" panose="030F0702030302020204" pitchFamily="66" charset="0"/>
              </a:endParaRPr>
            </a:p>
            <a:p>
              <a:pPr algn="just"/>
              <a:endParaRPr lang="en-US" sz="1400" dirty="0" smtClean="0">
                <a:latin typeface="Comic Sans MS" panose="030F0702030302020204" pitchFamily="66" charset="0"/>
              </a:endParaRPr>
            </a:p>
            <a:p>
              <a:pPr algn="just"/>
              <a:r>
                <a:rPr lang="en-US" sz="1400" dirty="0" err="1" smtClean="0">
                  <a:latin typeface="Comic Sans MS" panose="030F0702030302020204" pitchFamily="66" charset="0"/>
                </a:rPr>
                <a:t>Activitatea</a:t>
              </a:r>
              <a:r>
                <a:rPr lang="en-US" sz="1400" dirty="0" smtClean="0">
                  <a:latin typeface="Comic Sans MS" panose="030F0702030302020204" pitchFamily="66" charset="0"/>
                </a:rPr>
                <a:t> </a:t>
              </a:r>
              <a:r>
                <a:rPr lang="en-US" sz="1400" dirty="0" err="1" smtClean="0">
                  <a:latin typeface="Comic Sans MS" panose="030F0702030302020204" pitchFamily="66" charset="0"/>
                </a:rPr>
                <a:t>antimicrobian</a:t>
              </a:r>
              <a:r>
                <a:rPr lang="ro-RO" sz="1400" dirty="0" smtClean="0">
                  <a:latin typeface="Comic Sans MS" panose="030F0702030302020204" pitchFamily="66" charset="0"/>
                </a:rPr>
                <a:t>ă va fi testată față de o gamă largă de tulpini bacteriene și fungice, de referință sau recent izolate, în fază de creștere planktonică sau aderată sub formă de biofilme. </a:t>
              </a:r>
            </a:p>
            <a:p>
              <a:pPr algn="just"/>
              <a:r>
                <a:rPr lang="ro-RO" sz="1400" dirty="0" smtClean="0">
                  <a:latin typeface="Comic Sans MS" panose="030F0702030302020204" pitchFamily="66" charset="0"/>
                </a:rPr>
                <a:t>Activitatea anti-biofilm va permite extinderea gamei de aplicații antimicrobiene  a materialelor obiținute, în toate domeniile în care biofilmele au efecte nedorite (medical, industria alimentară, farmaceutică, gestionarea resurselor de apă etc.).</a:t>
              </a:r>
            </a:p>
            <a:p>
              <a:pPr algn="just"/>
              <a:r>
                <a:rPr lang="ro-RO" sz="1400" dirty="0">
                  <a:latin typeface="Comic Sans MS" panose="030F0702030302020204" pitchFamily="66" charset="0"/>
                </a:rPr>
                <a:t/>
              </a:r>
              <a:br>
                <a:rPr lang="ro-RO" sz="1400" dirty="0">
                  <a:latin typeface="Comic Sans MS" panose="030F0702030302020204" pitchFamily="66" charset="0"/>
                </a:rPr>
              </a:br>
              <a:r>
                <a:rPr lang="ro-RO" sz="1400" dirty="0">
                  <a:latin typeface="Comic Sans MS" panose="030F0702030302020204" pitchFamily="66" charset="0"/>
                </a:rPr>
                <a:t>Cel mai bun material va fi obiectul unei cerei de brevet, rezultatele vor fi diseminate prin participari la conferinte nationale/internationale si publicare de articole in reviste indexate </a:t>
              </a:r>
              <a:r>
                <a:rPr lang="ro-RO" sz="1400" dirty="0" smtClean="0">
                  <a:latin typeface="Comic Sans MS" panose="030F0702030302020204" pitchFamily="66" charset="0"/>
                </a:rPr>
                <a:t>BDI și ISI</a:t>
              </a:r>
              <a:r>
                <a:rPr lang="ro-RO" sz="1400" dirty="0">
                  <a:latin typeface="Comic Sans MS" panose="030F0702030302020204" pitchFamily="66" charset="0"/>
                </a:rPr>
                <a:t>.</a:t>
              </a:r>
              <a:r>
                <a:rPr lang="ro-RO" dirty="0">
                  <a:solidFill>
                    <a:srgbClr val="000066"/>
                  </a:solidFill>
                  <a:latin typeface="Verdana" panose="020B0604030504040204" pitchFamily="34" charset="0"/>
                </a:rPr>
                <a:t> </a:t>
              </a:r>
              <a:endParaRPr lang="ro-RO" dirty="0"/>
            </a:p>
          </p:txBody>
        </p:sp>
        <p:sp>
          <p:nvSpPr>
            <p:cNvPr id="3" name="Rectangle 2"/>
            <p:cNvSpPr/>
            <p:nvPr/>
          </p:nvSpPr>
          <p:spPr>
            <a:xfrm>
              <a:off x="545432" y="260648"/>
              <a:ext cx="2778038" cy="341422"/>
            </a:xfrm>
            <a:prstGeom prst="rect">
              <a:avLst/>
            </a:prstGeom>
          </p:spPr>
          <p:txBody>
            <a:bodyPr wrap="none">
              <a:spAutoFit/>
            </a:bodyPr>
            <a:lstStyle/>
            <a:p>
              <a:pPr algn="just"/>
              <a:r>
                <a:rPr lang="en-US" b="1" dirty="0" smtClean="0">
                  <a:solidFill>
                    <a:srgbClr val="FF0000"/>
                  </a:solidFill>
                  <a:latin typeface="Comic Sans MS" panose="030F0702030302020204" pitchFamily="66" charset="0"/>
                </a:rPr>
                <a:t>REZULTATE ESTIMATE</a:t>
              </a:r>
              <a:endParaRPr lang="ro-RO" b="1" dirty="0">
                <a:solidFill>
                  <a:srgbClr val="FF0000"/>
                </a:solidFill>
                <a:latin typeface="Comic Sans MS" panose="030F0702030302020204" pitchFamily="66" charset="0"/>
              </a:endParaRPr>
            </a:p>
          </p:txBody>
        </p:sp>
      </p:grpSp>
    </p:spTree>
    <p:extLst>
      <p:ext uri="{BB962C8B-B14F-4D97-AF65-F5344CB8AC3E}">
        <p14:creationId xmlns:p14="http://schemas.microsoft.com/office/powerpoint/2010/main" val="26091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67454"/>
            <a:ext cx="3379451" cy="400110"/>
          </a:xfrm>
          <a:prstGeom prst="rect">
            <a:avLst/>
          </a:prstGeom>
          <a:noFill/>
        </p:spPr>
        <p:txBody>
          <a:bodyPr wrap="none" rtlCol="0">
            <a:spAutoFit/>
          </a:bodyPr>
          <a:lstStyle/>
          <a:p>
            <a:r>
              <a:rPr lang="en-US" sz="2000" b="1" dirty="0" smtClean="0">
                <a:solidFill>
                  <a:srgbClr val="FF0000"/>
                </a:solidFill>
                <a:latin typeface="Comic Sans MS" pitchFamily="66" charset="0"/>
              </a:rPr>
              <a:t>Plan </a:t>
            </a:r>
            <a:r>
              <a:rPr lang="en-US" sz="2000" b="1" dirty="0" err="1" smtClean="0">
                <a:solidFill>
                  <a:srgbClr val="FF0000"/>
                </a:solidFill>
                <a:latin typeface="Comic Sans MS" pitchFamily="66" charset="0"/>
              </a:rPr>
              <a:t>implementare</a:t>
            </a:r>
            <a:r>
              <a:rPr lang="en-US" sz="2000" b="1" dirty="0" smtClean="0">
                <a:solidFill>
                  <a:srgbClr val="FF0000"/>
                </a:solidFill>
                <a:latin typeface="Comic Sans MS" pitchFamily="66" charset="0"/>
              </a:rPr>
              <a:t> </a:t>
            </a:r>
            <a:r>
              <a:rPr lang="en-US" sz="2000" b="1" dirty="0" err="1" smtClean="0">
                <a:solidFill>
                  <a:srgbClr val="FF0000"/>
                </a:solidFill>
                <a:latin typeface="Comic Sans MS" pitchFamily="66" charset="0"/>
              </a:rPr>
              <a:t>proiect</a:t>
            </a:r>
            <a:endParaRPr lang="ro-RO" sz="2000" b="1" dirty="0">
              <a:solidFill>
                <a:srgbClr val="FF0000"/>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69448823"/>
              </p:ext>
            </p:extLst>
          </p:nvPr>
        </p:nvGraphicFramePr>
        <p:xfrm>
          <a:off x="467544" y="300568"/>
          <a:ext cx="8496946" cy="4693920"/>
        </p:xfrm>
        <a:graphic>
          <a:graphicData uri="http://schemas.openxmlformats.org/drawingml/2006/table">
            <a:tbl>
              <a:tblPr firstRow="1" bandRow="1">
                <a:tableStyleId>{5C22544A-7EE6-4342-B048-85BDC9FD1C3A}</a:tableStyleId>
              </a:tblPr>
              <a:tblGrid>
                <a:gridCol w="978950"/>
                <a:gridCol w="2837474"/>
                <a:gridCol w="1152128"/>
                <a:gridCol w="1080120"/>
                <a:gridCol w="1008112"/>
                <a:gridCol w="1440162"/>
              </a:tblGrid>
              <a:tr h="228600">
                <a:tc rowSpan="2">
                  <a:txBody>
                    <a:bodyPr/>
                    <a:lstStyle/>
                    <a:p>
                      <a:pPr algn="ctr"/>
                      <a:r>
                        <a:rPr lang="en-US" sz="2400" dirty="0" smtClean="0">
                          <a:latin typeface="Comic Sans MS" panose="030F0702030302020204" pitchFamily="66" charset="0"/>
                        </a:rPr>
                        <a:t>AN</a:t>
                      </a:r>
                      <a:endParaRPr lang="ro-RO" sz="2400" dirty="0">
                        <a:latin typeface="Comic Sans MS" panose="030F0702030302020204" pitchFamily="66" charset="0"/>
                      </a:endParaRPr>
                    </a:p>
                  </a:txBody>
                  <a:tcPr>
                    <a:solidFill>
                      <a:srgbClr val="92D050"/>
                    </a:solidFill>
                  </a:tcPr>
                </a:tc>
                <a:tc rowSpan="2">
                  <a:txBody>
                    <a:bodyPr/>
                    <a:lstStyle/>
                    <a:p>
                      <a:pPr algn="ctr"/>
                      <a:r>
                        <a:rPr lang="en-US" sz="2400" dirty="0" err="1" smtClean="0">
                          <a:latin typeface="Comic Sans MS" panose="030F0702030302020204" pitchFamily="66" charset="0"/>
                        </a:rPr>
                        <a:t>Etapă</a:t>
                      </a:r>
                      <a:endParaRPr lang="ro-RO" sz="2400" dirty="0">
                        <a:latin typeface="Comic Sans MS" panose="030F0702030302020204" pitchFamily="66" charset="0"/>
                      </a:endParaRPr>
                    </a:p>
                  </a:txBody>
                  <a:tcPr>
                    <a:solidFill>
                      <a:srgbClr val="92D050"/>
                    </a:solidFill>
                  </a:tcPr>
                </a:tc>
                <a:tc gridSpan="3">
                  <a:txBody>
                    <a:bodyPr/>
                    <a:lstStyle/>
                    <a:p>
                      <a:pPr algn="ctr"/>
                      <a:r>
                        <a:rPr lang="en-US" sz="2400" dirty="0" err="1" smtClean="0">
                          <a:latin typeface="Comic Sans MS" panose="030F0702030302020204" pitchFamily="66" charset="0"/>
                        </a:rPr>
                        <a:t>Valoare</a:t>
                      </a:r>
                      <a:r>
                        <a:rPr lang="en-US" sz="2400" baseline="0" dirty="0" smtClean="0">
                          <a:latin typeface="Comic Sans MS" panose="030F0702030302020204" pitchFamily="66" charset="0"/>
                        </a:rPr>
                        <a:t> contract</a:t>
                      </a:r>
                      <a:r>
                        <a:rPr lang="en-US" sz="2400" dirty="0" smtClean="0">
                          <a:latin typeface="Comic Sans MS" panose="030F0702030302020204" pitchFamily="66" charset="0"/>
                        </a:rPr>
                        <a:t> (RON)</a:t>
                      </a:r>
                      <a:endParaRPr lang="ro-RO" sz="2400" dirty="0">
                        <a:latin typeface="Comic Sans MS" panose="030F0702030302020204" pitchFamily="66" charset="0"/>
                      </a:endParaRPr>
                    </a:p>
                  </a:txBody>
                  <a:tcPr>
                    <a:solidFill>
                      <a:srgbClr val="92D050"/>
                    </a:solidFill>
                  </a:tcPr>
                </a:tc>
                <a:tc hMerge="1">
                  <a:txBody>
                    <a:bodyPr/>
                    <a:lstStyle/>
                    <a:p>
                      <a:pPr algn="ctr"/>
                      <a:endParaRPr lang="ro-RO" sz="2400" dirty="0">
                        <a:latin typeface="Comic Sans MS" panose="030F0702030302020204" pitchFamily="66" charset="0"/>
                      </a:endParaRPr>
                    </a:p>
                  </a:txBody>
                  <a:tcPr>
                    <a:solidFill>
                      <a:srgbClr val="92D050"/>
                    </a:solidFill>
                  </a:tcPr>
                </a:tc>
                <a:tc hMerge="1">
                  <a:txBody>
                    <a:bodyPr/>
                    <a:lstStyle/>
                    <a:p>
                      <a:pPr algn="ctr"/>
                      <a:endParaRPr lang="ro-RO" sz="2400" dirty="0">
                        <a:latin typeface="Comic Sans MS" panose="030F0702030302020204" pitchFamily="66" charset="0"/>
                      </a:endParaRPr>
                    </a:p>
                  </a:txBody>
                  <a:tcPr>
                    <a:solidFill>
                      <a:srgbClr val="92D050"/>
                    </a:solidFill>
                  </a:tcPr>
                </a:tc>
                <a:tc rowSpan="2">
                  <a:txBody>
                    <a:bodyPr/>
                    <a:lstStyle/>
                    <a:p>
                      <a:pPr algn="ctr"/>
                      <a:r>
                        <a:rPr lang="en-US" sz="2400" dirty="0" err="1" smtClean="0">
                          <a:latin typeface="Comic Sans MS" panose="030F0702030302020204" pitchFamily="66" charset="0"/>
                        </a:rPr>
                        <a:t>Rezultate</a:t>
                      </a:r>
                      <a:endParaRPr lang="ro-RO" sz="2400" dirty="0">
                        <a:latin typeface="Comic Sans MS" panose="030F0702030302020204" pitchFamily="66" charset="0"/>
                      </a:endParaRPr>
                    </a:p>
                  </a:txBody>
                  <a:tcPr>
                    <a:solidFill>
                      <a:srgbClr val="92D050"/>
                    </a:solidFill>
                  </a:tcPr>
                </a:tc>
              </a:tr>
              <a:tr h="228600">
                <a:tc vMerge="1">
                  <a:txBody>
                    <a:bodyPr/>
                    <a:lstStyle/>
                    <a:p>
                      <a:pPr algn="ctr"/>
                      <a:endParaRPr lang="ro-RO" sz="2400" dirty="0">
                        <a:latin typeface="Comic Sans MS" panose="030F0702030302020204" pitchFamily="66" charset="0"/>
                      </a:endParaRPr>
                    </a:p>
                  </a:txBody>
                  <a:tcPr>
                    <a:solidFill>
                      <a:srgbClr val="92D050"/>
                    </a:solidFill>
                  </a:tcPr>
                </a:tc>
                <a:tc vMerge="1">
                  <a:txBody>
                    <a:bodyPr/>
                    <a:lstStyle/>
                    <a:p>
                      <a:pPr algn="ctr"/>
                      <a:endParaRPr lang="ro-RO" sz="2400" dirty="0">
                        <a:latin typeface="Comic Sans MS" panose="030F0702030302020204" pitchFamily="66" charset="0"/>
                      </a:endParaRPr>
                    </a:p>
                  </a:txBody>
                  <a:tcPr>
                    <a:solidFill>
                      <a:srgbClr val="92D050"/>
                    </a:solidFill>
                  </a:tcPr>
                </a:tc>
                <a:tc>
                  <a:txBody>
                    <a:bodyPr/>
                    <a:lstStyle/>
                    <a:p>
                      <a:pPr algn="ctr"/>
                      <a:r>
                        <a:rPr lang="en-GB" sz="1200" b="1" dirty="0" err="1" smtClean="0">
                          <a:latin typeface="Comic Sans MS" panose="030F0702030302020204" pitchFamily="66" charset="0"/>
                        </a:rPr>
                        <a:t>Buget</a:t>
                      </a:r>
                      <a:endParaRPr lang="ro-RO" sz="1200" b="1" dirty="0">
                        <a:latin typeface="Comic Sans MS" panose="030F0702030302020204" pitchFamily="66" charset="0"/>
                      </a:endParaRPr>
                    </a:p>
                  </a:txBody>
                  <a:tcPr>
                    <a:solidFill>
                      <a:srgbClr val="92D050"/>
                    </a:solidFill>
                  </a:tcPr>
                </a:tc>
                <a:tc>
                  <a:txBody>
                    <a:bodyPr/>
                    <a:lstStyle/>
                    <a:p>
                      <a:pPr algn="ctr"/>
                      <a:r>
                        <a:rPr lang="en-GB" sz="1200" b="1" dirty="0" err="1" smtClean="0">
                          <a:latin typeface="Comic Sans MS" panose="030F0702030302020204" pitchFamily="66" charset="0"/>
                        </a:rPr>
                        <a:t>Angajament</a:t>
                      </a:r>
                      <a:endParaRPr lang="ro-RO" sz="1200" b="1" dirty="0">
                        <a:latin typeface="Comic Sans MS" panose="030F0702030302020204" pitchFamily="66" charset="0"/>
                      </a:endParaRPr>
                    </a:p>
                  </a:txBody>
                  <a:tcPr>
                    <a:solidFill>
                      <a:srgbClr val="92D050"/>
                    </a:solidFill>
                  </a:tcPr>
                </a:tc>
                <a:tc>
                  <a:txBody>
                    <a:bodyPr/>
                    <a:lstStyle/>
                    <a:p>
                      <a:pPr algn="ctr"/>
                      <a:r>
                        <a:rPr lang="en-GB" sz="1200" b="1" dirty="0" smtClean="0">
                          <a:latin typeface="Comic Sans MS" panose="030F0702030302020204" pitchFamily="66" charset="0"/>
                        </a:rPr>
                        <a:t>Total</a:t>
                      </a:r>
                      <a:endParaRPr lang="ro-RO" sz="1200" b="1" dirty="0">
                        <a:latin typeface="Comic Sans MS" panose="030F0702030302020204" pitchFamily="66" charset="0"/>
                      </a:endParaRPr>
                    </a:p>
                  </a:txBody>
                  <a:tcPr>
                    <a:solidFill>
                      <a:srgbClr val="92D050"/>
                    </a:solidFill>
                  </a:tcPr>
                </a:tc>
                <a:tc vMerge="1">
                  <a:txBody>
                    <a:bodyPr/>
                    <a:lstStyle/>
                    <a:p>
                      <a:pPr algn="ctr"/>
                      <a:endParaRPr lang="ro-RO" sz="2400" dirty="0">
                        <a:latin typeface="Comic Sans MS" panose="030F0702030302020204" pitchFamily="66" charset="0"/>
                      </a:endParaRPr>
                    </a:p>
                  </a:txBody>
                  <a:tcPr>
                    <a:solidFill>
                      <a:srgbClr val="92D050"/>
                    </a:solidFill>
                  </a:tcPr>
                </a:tc>
              </a:tr>
              <a:tr h="370840">
                <a:tc>
                  <a:txBody>
                    <a:bodyPr/>
                    <a:lstStyle/>
                    <a:p>
                      <a:pPr algn="ctr"/>
                      <a:r>
                        <a:rPr lang="en-US" sz="1400" b="1" dirty="0" smtClean="0"/>
                        <a:t>2017</a:t>
                      </a:r>
                      <a:endParaRPr lang="ro-RO" sz="1400" b="1" dirty="0"/>
                    </a:p>
                  </a:txBody>
                  <a:tcPr>
                    <a:solidFill>
                      <a:srgbClr val="81F196"/>
                    </a:solidFill>
                  </a:tcPr>
                </a:tc>
                <a:tc>
                  <a:txBody>
                    <a:bodyPr/>
                    <a:lstStyle/>
                    <a:p>
                      <a:r>
                        <a:rPr lang="ro-RO" sz="1400" b="0" i="0" kern="1200" dirty="0" smtClean="0">
                          <a:solidFill>
                            <a:schemeClr val="dk1"/>
                          </a:solidFill>
                          <a:effectLst/>
                          <a:latin typeface="Comic Sans MS" panose="030F0702030302020204" pitchFamily="66" charset="0"/>
                          <a:ea typeface="+mn-ea"/>
                          <a:cs typeface="+mn-cs"/>
                        </a:rPr>
                        <a:t>Selecţia procedurii de sinteză din punctul de vedere al activităţii antimicrobiene şi microbicide crescute şi al citotoxicităţii reduse/absente (raportare parţială a WP1)</a:t>
                      </a:r>
                      <a:endParaRPr lang="ro-RO" sz="1400" b="0" dirty="0">
                        <a:latin typeface="Comic Sans MS" pitchFamily="66" charset="0"/>
                      </a:endParaRPr>
                    </a:p>
                  </a:txBody>
                  <a:tcPr>
                    <a:solidFill>
                      <a:srgbClr val="81F196"/>
                    </a:solidFill>
                  </a:tcPr>
                </a:tc>
                <a:tc>
                  <a:txBody>
                    <a:bodyPr/>
                    <a:lstStyle/>
                    <a:p>
                      <a:pPr algn="ctr"/>
                      <a:r>
                        <a:rPr lang="en-GB" sz="1400" b="0" dirty="0" smtClean="0">
                          <a:latin typeface="Comic Sans MS" pitchFamily="66" charset="0"/>
                        </a:rPr>
                        <a:t>111.647</a:t>
                      </a:r>
                      <a:endParaRPr lang="ro-RO" sz="1400" b="0" dirty="0">
                        <a:latin typeface="Comic Sans MS" pitchFamily="66" charset="0"/>
                      </a:endParaRPr>
                    </a:p>
                  </a:txBody>
                  <a:tcPr>
                    <a:solidFill>
                      <a:srgbClr val="81F196"/>
                    </a:solidFill>
                  </a:tcPr>
                </a:tc>
                <a:tc>
                  <a:txBody>
                    <a:bodyPr/>
                    <a:lstStyle/>
                    <a:p>
                      <a:pPr algn="ctr"/>
                      <a:r>
                        <a:rPr lang="en-GB" sz="1400" b="0" dirty="0" smtClean="0">
                          <a:latin typeface="Comic Sans MS" pitchFamily="66" charset="0"/>
                        </a:rPr>
                        <a:t>58. 823</a:t>
                      </a:r>
                      <a:endParaRPr lang="ro-RO" sz="1400" b="0" dirty="0">
                        <a:latin typeface="Comic Sans MS" pitchFamily="66" charset="0"/>
                      </a:endParaRPr>
                    </a:p>
                  </a:txBody>
                  <a:tcPr>
                    <a:solidFill>
                      <a:srgbClr val="81F196"/>
                    </a:solidFill>
                  </a:tcPr>
                </a:tc>
                <a:tc>
                  <a:txBody>
                    <a:bodyPr/>
                    <a:lstStyle/>
                    <a:p>
                      <a:pPr algn="ctr"/>
                      <a:r>
                        <a:rPr lang="en-GB" sz="1400" b="0" dirty="0" smtClean="0">
                          <a:latin typeface="Comic Sans MS" pitchFamily="66" charset="0"/>
                        </a:rPr>
                        <a:t>176.470</a:t>
                      </a:r>
                      <a:endParaRPr lang="ro-RO" sz="1400" b="0" dirty="0">
                        <a:latin typeface="Comic Sans MS" pitchFamily="66" charset="0"/>
                      </a:endParaRPr>
                    </a:p>
                  </a:txBody>
                  <a:tcPr>
                    <a:solidFill>
                      <a:srgbClr val="81F196"/>
                    </a:solidFill>
                  </a:tcPr>
                </a:tc>
                <a:tc>
                  <a:txBody>
                    <a:bodyPr/>
                    <a:lstStyle/>
                    <a:p>
                      <a:r>
                        <a:rPr lang="en-US" sz="1200" b="1" dirty="0" smtClean="0">
                          <a:latin typeface="Comic Sans MS" pitchFamily="66" charset="0"/>
                        </a:rPr>
                        <a:t>-</a:t>
                      </a:r>
                      <a:r>
                        <a:rPr lang="en-US" sz="1200" b="1" dirty="0" err="1" smtClean="0">
                          <a:latin typeface="Comic Sans MS" pitchFamily="66" charset="0"/>
                        </a:rPr>
                        <a:t>raport</a:t>
                      </a:r>
                      <a:r>
                        <a:rPr lang="en-US" sz="1200" b="1" dirty="0" smtClean="0">
                          <a:latin typeface="Comic Sans MS" pitchFamily="66" charset="0"/>
                        </a:rPr>
                        <a:t>;</a:t>
                      </a:r>
                    </a:p>
                    <a:p>
                      <a:r>
                        <a:rPr lang="en-US" sz="1200" b="1" dirty="0" smtClean="0">
                          <a:latin typeface="Comic Sans MS" pitchFamily="66" charset="0"/>
                        </a:rPr>
                        <a:t>-</a:t>
                      </a:r>
                      <a:r>
                        <a:rPr lang="en-US" sz="1200" b="1" dirty="0" err="1" smtClean="0">
                          <a:latin typeface="Comic Sans MS" pitchFamily="66" charset="0"/>
                        </a:rPr>
                        <a:t>lucrare</a:t>
                      </a:r>
                      <a:r>
                        <a:rPr lang="en-US" sz="1200" b="1" dirty="0" smtClean="0">
                          <a:latin typeface="Comic Sans MS" pitchFamily="66" charset="0"/>
                        </a:rPr>
                        <a:t> </a:t>
                      </a:r>
                      <a:r>
                        <a:rPr lang="en-US" sz="1200" b="1" dirty="0" err="1" smtClean="0">
                          <a:latin typeface="Comic Sans MS" pitchFamily="66" charset="0"/>
                        </a:rPr>
                        <a:t>trimisa</a:t>
                      </a:r>
                      <a:r>
                        <a:rPr lang="en-US" sz="1200" b="1" dirty="0" smtClean="0">
                          <a:latin typeface="Comic Sans MS" pitchFamily="66" charset="0"/>
                        </a:rPr>
                        <a:t> </a:t>
                      </a:r>
                      <a:r>
                        <a:rPr lang="en-US" sz="1200" b="1" dirty="0" err="1" smtClean="0">
                          <a:latin typeface="Comic Sans MS" pitchFamily="66" charset="0"/>
                        </a:rPr>
                        <a:t>spre</a:t>
                      </a:r>
                      <a:r>
                        <a:rPr lang="en-US" sz="1200" b="1" dirty="0" smtClean="0">
                          <a:latin typeface="Comic Sans MS" pitchFamily="66" charset="0"/>
                        </a:rPr>
                        <a:t> </a:t>
                      </a:r>
                      <a:r>
                        <a:rPr lang="en-US" sz="1200" b="1" dirty="0" err="1" smtClean="0">
                          <a:latin typeface="Comic Sans MS" pitchFamily="66" charset="0"/>
                        </a:rPr>
                        <a:t>publicare</a:t>
                      </a:r>
                      <a:r>
                        <a:rPr lang="en-US" sz="1200" b="1" dirty="0" smtClean="0">
                          <a:latin typeface="Comic Sans MS" pitchFamily="66" charset="0"/>
                        </a:rPr>
                        <a:t>.</a:t>
                      </a:r>
                      <a:endParaRPr lang="ro-RO" sz="1200" b="1" dirty="0">
                        <a:latin typeface="Comic Sans MS" pitchFamily="66" charset="0"/>
                      </a:endParaRPr>
                    </a:p>
                  </a:txBody>
                  <a:tcPr>
                    <a:solidFill>
                      <a:srgbClr val="81F196"/>
                    </a:solidFill>
                  </a:tcPr>
                </a:tc>
              </a:tr>
              <a:tr h="370840">
                <a:tc>
                  <a:txBody>
                    <a:bodyPr/>
                    <a:lstStyle/>
                    <a:p>
                      <a:pPr algn="ctr"/>
                      <a:r>
                        <a:rPr lang="en-US" sz="1400" b="1" dirty="0" smtClean="0"/>
                        <a:t>2018</a:t>
                      </a:r>
                      <a:endParaRPr lang="ro-RO" sz="1400" b="1" dirty="0"/>
                    </a:p>
                  </a:txBody>
                  <a:tcPr>
                    <a:solidFill>
                      <a:srgbClr val="27892C"/>
                    </a:solidFill>
                  </a:tcPr>
                </a:tc>
                <a:tc>
                  <a:txBody>
                    <a:bodyPr/>
                    <a:lstStyle/>
                    <a:p>
                      <a:r>
                        <a:rPr lang="ro-RO" sz="1400" b="0" i="0" kern="1200" dirty="0" smtClean="0">
                          <a:solidFill>
                            <a:schemeClr val="dk1"/>
                          </a:solidFill>
                          <a:effectLst/>
                          <a:latin typeface="Comic Sans MS" panose="030F0702030302020204" pitchFamily="66" charset="0"/>
                          <a:ea typeface="+mn-ea"/>
                          <a:cs typeface="+mn-cs"/>
                        </a:rPr>
                        <a:t>Selecţia procedurii de sinteză, optimizarea parametrilor acesteia din punctul de vedere al activităţii antimicrobiene şi microbicide si validarea în condiţii de laborator a procedurii de sinteză cu cele mai bune rezultate biologice (raportare finală WP1 şi WP2, WP3 si WP4 integrale)</a:t>
                      </a:r>
                      <a:endParaRPr lang="en-US" sz="1400" b="0" baseline="0" dirty="0" smtClean="0">
                        <a:latin typeface="Comic Sans MS" pitchFamily="66" charset="0"/>
                      </a:endParaRPr>
                    </a:p>
                  </a:txBody>
                  <a:tcPr>
                    <a:solidFill>
                      <a:srgbClr val="27892C"/>
                    </a:solidFill>
                  </a:tcPr>
                </a:tc>
                <a:tc>
                  <a:txBody>
                    <a:bodyPr/>
                    <a:lstStyle/>
                    <a:p>
                      <a:pPr algn="ctr"/>
                      <a:r>
                        <a:rPr lang="en-US" sz="1400" kern="1200" dirty="0" smtClean="0">
                          <a:solidFill>
                            <a:schemeClr val="dk1"/>
                          </a:solidFill>
                          <a:latin typeface="Comic Sans MS" pitchFamily="66" charset="0"/>
                          <a:ea typeface="+mn-ea"/>
                          <a:cs typeface="+mn-cs"/>
                        </a:rPr>
                        <a:t>298.530</a:t>
                      </a:r>
                    </a:p>
                  </a:txBody>
                  <a:tcPr>
                    <a:solidFill>
                      <a:srgbClr val="27892C"/>
                    </a:solidFill>
                  </a:tcPr>
                </a:tc>
                <a:tc>
                  <a:txBody>
                    <a:bodyPr/>
                    <a:lstStyle/>
                    <a:p>
                      <a:pPr algn="ctr"/>
                      <a:r>
                        <a:rPr lang="en-US" sz="1400" kern="1200" dirty="0" smtClean="0">
                          <a:solidFill>
                            <a:schemeClr val="dk1"/>
                          </a:solidFill>
                          <a:latin typeface="Comic Sans MS" pitchFamily="66" charset="0"/>
                          <a:ea typeface="+mn-ea"/>
                          <a:cs typeface="+mn-cs"/>
                        </a:rPr>
                        <a:t>0</a:t>
                      </a:r>
                    </a:p>
                  </a:txBody>
                  <a:tcPr>
                    <a:solidFill>
                      <a:srgbClr val="27892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Comic Sans MS" pitchFamily="66" charset="0"/>
                        </a:rPr>
                        <a:t>298.530</a:t>
                      </a:r>
                      <a:endParaRPr lang="ro-RO" sz="1400" b="0" dirty="0" smtClean="0">
                        <a:latin typeface="Comic Sans MS" pitchFamily="66" charset="0"/>
                      </a:endParaRPr>
                    </a:p>
                    <a:p>
                      <a:pPr algn="ctr"/>
                      <a:endParaRPr lang="en-US" sz="1400" kern="1200" dirty="0" smtClean="0">
                        <a:solidFill>
                          <a:schemeClr val="dk1"/>
                        </a:solidFill>
                        <a:latin typeface="Comic Sans MS" pitchFamily="66" charset="0"/>
                        <a:ea typeface="+mn-ea"/>
                        <a:cs typeface="+mn-cs"/>
                      </a:endParaRPr>
                    </a:p>
                  </a:txBody>
                  <a:tcPr>
                    <a:solidFill>
                      <a:srgbClr val="27892C"/>
                    </a:solidFill>
                  </a:tcPr>
                </a:tc>
                <a:tc>
                  <a:txBody>
                    <a:bodyPr/>
                    <a:lstStyle/>
                    <a:p>
                      <a:r>
                        <a:rPr lang="en-US" sz="1200" b="1" dirty="0" smtClean="0">
                          <a:latin typeface="Comic Sans MS" pitchFamily="66" charset="0"/>
                        </a:rPr>
                        <a:t>-</a:t>
                      </a:r>
                      <a:r>
                        <a:rPr lang="en-US" sz="1200" b="1" dirty="0" err="1" smtClean="0">
                          <a:latin typeface="Comic Sans MS" pitchFamily="66" charset="0"/>
                        </a:rPr>
                        <a:t>raport</a:t>
                      </a:r>
                      <a:r>
                        <a:rPr lang="en-US" sz="1200" b="1" dirty="0" smtClean="0">
                          <a:latin typeface="Comic Sans MS" pitchFamily="66" charset="0"/>
                        </a:rPr>
                        <a:t>;</a:t>
                      </a:r>
                    </a:p>
                    <a:p>
                      <a:r>
                        <a:rPr lang="en-US" sz="1200" b="1" dirty="0" smtClean="0">
                          <a:latin typeface="Comic Sans MS" pitchFamily="66" charset="0"/>
                        </a:rPr>
                        <a:t>capitol de carte;</a:t>
                      </a:r>
                      <a:endParaRPr lang="en-US" sz="1200" b="1" baseline="0" dirty="0" smtClean="0">
                        <a:latin typeface="Comic Sans MS" pitchFamily="66" charset="0"/>
                      </a:endParaRPr>
                    </a:p>
                    <a:p>
                      <a:r>
                        <a:rPr lang="en-US" sz="1200" b="1" baseline="0" dirty="0" smtClean="0">
                          <a:latin typeface="Comic Sans MS" pitchFamily="66" charset="0"/>
                        </a:rPr>
                        <a:t>-</a:t>
                      </a:r>
                      <a:r>
                        <a:rPr lang="en-US" sz="1200" b="1" baseline="0" dirty="0" err="1" smtClean="0">
                          <a:latin typeface="Comic Sans MS" pitchFamily="66" charset="0"/>
                        </a:rPr>
                        <a:t>articole</a:t>
                      </a:r>
                      <a:r>
                        <a:rPr lang="en-US" sz="1200" b="1" baseline="0" dirty="0" smtClean="0">
                          <a:latin typeface="Comic Sans MS" pitchFamily="66" charset="0"/>
                        </a:rPr>
                        <a:t>;</a:t>
                      </a:r>
                    </a:p>
                    <a:p>
                      <a:r>
                        <a:rPr lang="en-US" sz="1200" b="1" baseline="0" dirty="0" smtClean="0">
                          <a:latin typeface="Comic Sans MS" pitchFamily="66" charset="0"/>
                        </a:rPr>
                        <a:t>-</a:t>
                      </a:r>
                      <a:r>
                        <a:rPr lang="en-US" sz="1200" b="1" baseline="0" dirty="0" err="1" smtClean="0">
                          <a:latin typeface="Comic Sans MS" pitchFamily="66" charset="0"/>
                        </a:rPr>
                        <a:t>participare</a:t>
                      </a:r>
                      <a:r>
                        <a:rPr lang="en-US" sz="1200" b="1" baseline="0" dirty="0" smtClean="0">
                          <a:latin typeface="Comic Sans MS" pitchFamily="66" charset="0"/>
                        </a:rPr>
                        <a:t> la </a:t>
                      </a:r>
                      <a:r>
                        <a:rPr lang="en-US" sz="1200" b="1" baseline="0" dirty="0" err="1" smtClean="0">
                          <a:latin typeface="Comic Sans MS" pitchFamily="66" charset="0"/>
                        </a:rPr>
                        <a:t>conferinţe</a:t>
                      </a:r>
                      <a:r>
                        <a:rPr lang="en-US" sz="1200" b="1" baseline="0" dirty="0" smtClean="0">
                          <a:latin typeface="Comic Sans MS" pitchFamily="66" charset="0"/>
                        </a:rPr>
                        <a:t> </a:t>
                      </a:r>
                      <a:r>
                        <a:rPr lang="en-US" sz="1200" b="1" baseline="0" dirty="0" err="1" smtClean="0">
                          <a:latin typeface="Comic Sans MS" pitchFamily="66" charset="0"/>
                        </a:rPr>
                        <a:t>naţionale</a:t>
                      </a:r>
                      <a:r>
                        <a:rPr lang="en-US" sz="1200" b="1" baseline="0" dirty="0" smtClean="0">
                          <a:latin typeface="Comic Sans MS" pitchFamily="66" charset="0"/>
                        </a:rPr>
                        <a:t> </a:t>
                      </a:r>
                      <a:r>
                        <a:rPr lang="en-US" sz="1200" b="1" baseline="0" dirty="0" err="1" smtClean="0">
                          <a:latin typeface="Comic Sans MS" pitchFamily="66" charset="0"/>
                        </a:rPr>
                        <a:t>şi</a:t>
                      </a:r>
                      <a:r>
                        <a:rPr lang="en-US" sz="1200" b="1" baseline="0" dirty="0" smtClean="0">
                          <a:latin typeface="Comic Sans MS" pitchFamily="66" charset="0"/>
                        </a:rPr>
                        <a:t> </a:t>
                      </a:r>
                      <a:r>
                        <a:rPr lang="en-US" sz="1200" b="1" baseline="0" dirty="0" err="1" smtClean="0">
                          <a:latin typeface="Comic Sans MS" pitchFamily="66" charset="0"/>
                        </a:rPr>
                        <a:t>internaţionale</a:t>
                      </a:r>
                      <a:r>
                        <a:rPr lang="en-US" sz="1200" b="1" baseline="0" dirty="0" smtClean="0">
                          <a:latin typeface="Comic Sans MS" pitchFamily="66" charset="0"/>
                        </a:rPr>
                        <a:t>;</a:t>
                      </a:r>
                    </a:p>
                    <a:p>
                      <a:r>
                        <a:rPr lang="en-US" sz="1200" b="1" baseline="0" dirty="0" smtClean="0">
                          <a:latin typeface="Comic Sans MS" pitchFamily="66" charset="0"/>
                        </a:rPr>
                        <a:t>-</a:t>
                      </a:r>
                      <a:r>
                        <a:rPr lang="en-US" sz="1200" b="1" baseline="0" dirty="0" err="1" smtClean="0">
                          <a:latin typeface="Comic Sans MS" pitchFamily="66" charset="0"/>
                        </a:rPr>
                        <a:t>cerere</a:t>
                      </a:r>
                      <a:r>
                        <a:rPr lang="en-US" sz="1200" b="1" baseline="0" dirty="0" smtClean="0">
                          <a:latin typeface="Comic Sans MS" pitchFamily="66" charset="0"/>
                        </a:rPr>
                        <a:t> de brevet de </a:t>
                      </a:r>
                      <a:r>
                        <a:rPr lang="en-US" sz="1200" b="1" baseline="0" dirty="0" err="1" smtClean="0">
                          <a:latin typeface="Comic Sans MS" pitchFamily="66" charset="0"/>
                        </a:rPr>
                        <a:t>invenţie</a:t>
                      </a:r>
                      <a:r>
                        <a:rPr lang="en-US" sz="1200" b="1" baseline="0" dirty="0" smtClean="0">
                          <a:latin typeface="Comic Sans MS" pitchFamily="66" charset="0"/>
                        </a:rPr>
                        <a:t>.</a:t>
                      </a:r>
                    </a:p>
                    <a:p>
                      <a:endParaRPr lang="en-US" sz="1100" b="1" baseline="0" dirty="0" smtClean="0">
                        <a:latin typeface="Comic Sans MS" pitchFamily="66" charset="0"/>
                      </a:endParaRPr>
                    </a:p>
                  </a:txBody>
                  <a:tcPr>
                    <a:solidFill>
                      <a:srgbClr val="27892C"/>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4483" y="0"/>
            <a:ext cx="8648838" cy="6076166"/>
            <a:chOff x="-74483" y="0"/>
            <a:chExt cx="8648838" cy="6076166"/>
          </a:xfrm>
        </p:grpSpPr>
        <p:sp>
          <p:nvSpPr>
            <p:cNvPr id="2" name="TextBox 1"/>
            <p:cNvSpPr txBox="1"/>
            <p:nvPr/>
          </p:nvSpPr>
          <p:spPr>
            <a:xfrm>
              <a:off x="1503215" y="0"/>
              <a:ext cx="6175088" cy="646331"/>
            </a:xfrm>
            <a:prstGeom prst="rect">
              <a:avLst/>
            </a:prstGeom>
            <a:noFill/>
          </p:spPr>
          <p:txBody>
            <a:bodyPr wrap="none" rtlCol="0">
              <a:spAutoFit/>
            </a:bodyPr>
            <a:lstStyle/>
            <a:p>
              <a:pPr algn="ctr"/>
              <a:r>
                <a:rPr lang="en-US" sz="2000" b="1" dirty="0" err="1" smtClean="0">
                  <a:latin typeface="Comic Sans MS" pitchFamily="66" charset="0"/>
                </a:rPr>
                <a:t>Aparatura</a:t>
              </a:r>
              <a:r>
                <a:rPr lang="en-US" sz="2000" b="1" dirty="0" smtClean="0">
                  <a:latin typeface="Comic Sans MS" pitchFamily="66" charset="0"/>
                </a:rPr>
                <a:t> </a:t>
              </a:r>
              <a:r>
                <a:rPr lang="en-US" sz="2000" b="1" dirty="0" err="1" smtClean="0">
                  <a:latin typeface="Comic Sans MS" pitchFamily="66" charset="0"/>
                </a:rPr>
                <a:t>folositata</a:t>
              </a:r>
              <a:r>
                <a:rPr lang="en-US" sz="2000" b="1" dirty="0" smtClean="0">
                  <a:latin typeface="Comic Sans MS" pitchFamily="66" charset="0"/>
                </a:rPr>
                <a:t> in </a:t>
              </a:r>
              <a:r>
                <a:rPr lang="en-US" sz="2000" b="1" dirty="0" err="1" smtClean="0">
                  <a:latin typeface="Comic Sans MS" pitchFamily="66" charset="0"/>
                </a:rPr>
                <a:t>desfasurarea</a:t>
              </a:r>
              <a:r>
                <a:rPr lang="en-US" sz="2000" b="1" dirty="0" smtClean="0">
                  <a:latin typeface="Comic Sans MS" pitchFamily="66" charset="0"/>
                </a:rPr>
                <a:t> </a:t>
              </a:r>
              <a:r>
                <a:rPr lang="en-US" sz="2000" b="1" dirty="0" err="1" smtClean="0">
                  <a:latin typeface="Comic Sans MS" pitchFamily="66" charset="0"/>
                </a:rPr>
                <a:t>proiectului</a:t>
              </a:r>
              <a:endParaRPr lang="en-US" sz="2000" b="1" dirty="0" smtClean="0">
                <a:latin typeface="Comic Sans MS" pitchFamily="66" charset="0"/>
              </a:endParaRPr>
            </a:p>
            <a:p>
              <a:pPr algn="ctr"/>
              <a:r>
                <a:rPr lang="en-US" sz="1600" b="1" dirty="0" err="1" smtClean="0">
                  <a:latin typeface="Comic Sans MS" pitchFamily="66" charset="0"/>
                </a:rPr>
                <a:t>Institutul</a:t>
              </a:r>
              <a:r>
                <a:rPr lang="en-US" sz="1600" b="1" dirty="0" smtClean="0">
                  <a:latin typeface="Comic Sans MS" pitchFamily="66" charset="0"/>
                </a:rPr>
                <a:t> de </a:t>
              </a:r>
              <a:r>
                <a:rPr lang="en-US" sz="1600" b="1" dirty="0" err="1" smtClean="0">
                  <a:latin typeface="Comic Sans MS" pitchFamily="66" charset="0"/>
                </a:rPr>
                <a:t>Chimie</a:t>
              </a:r>
              <a:r>
                <a:rPr lang="en-US" sz="1600" b="1" dirty="0" smtClean="0">
                  <a:latin typeface="Comic Sans MS" pitchFamily="66" charset="0"/>
                </a:rPr>
                <a:t> </a:t>
              </a:r>
              <a:r>
                <a:rPr lang="en-US" sz="1600" b="1" dirty="0" err="1" smtClean="0">
                  <a:latin typeface="Comic Sans MS" pitchFamily="66" charset="0"/>
                </a:rPr>
                <a:t>Fizică</a:t>
              </a:r>
              <a:r>
                <a:rPr lang="en-US" sz="1600" b="1" dirty="0" smtClean="0">
                  <a:latin typeface="Comic Sans MS" pitchFamily="66" charset="0"/>
                </a:rPr>
                <a:t> “</a:t>
              </a:r>
              <a:r>
                <a:rPr lang="en-US" sz="1600" b="1" dirty="0" err="1" smtClean="0">
                  <a:latin typeface="Comic Sans MS" pitchFamily="66" charset="0"/>
                </a:rPr>
                <a:t>Ilie</a:t>
              </a:r>
              <a:r>
                <a:rPr lang="en-US" sz="1600" b="1" dirty="0" smtClean="0">
                  <a:latin typeface="Comic Sans MS" pitchFamily="66" charset="0"/>
                </a:rPr>
                <a:t> </a:t>
              </a:r>
              <a:r>
                <a:rPr lang="en-US" sz="1600" b="1" dirty="0" err="1" smtClean="0">
                  <a:latin typeface="Comic Sans MS" pitchFamily="66" charset="0"/>
                </a:rPr>
                <a:t>Murdulescu</a:t>
              </a:r>
              <a:r>
                <a:rPr lang="en-US" sz="1600" b="1" dirty="0" smtClean="0">
                  <a:latin typeface="Comic Sans MS" pitchFamily="66" charset="0"/>
                </a:rPr>
                <a:t>”</a:t>
              </a:r>
              <a:endParaRPr lang="ro-RO" sz="1600" b="1" dirty="0">
                <a:latin typeface="Comic Sans MS"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61" y="1097266"/>
              <a:ext cx="1554537" cy="112548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001" t="5253" b="6504"/>
            <a:stretch/>
          </p:blipFill>
          <p:spPr>
            <a:xfrm>
              <a:off x="4630816" y="1033567"/>
              <a:ext cx="1654102" cy="117713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7201"/>
            <a:stretch/>
          </p:blipFill>
          <p:spPr>
            <a:xfrm>
              <a:off x="2138018" y="1115255"/>
              <a:ext cx="2145950" cy="1074113"/>
            </a:xfrm>
            <a:prstGeom prst="rect">
              <a:avLst/>
            </a:prstGeom>
          </p:spPr>
        </p:pic>
        <p:sp>
          <p:nvSpPr>
            <p:cNvPr id="6" name="Rectangle 5"/>
            <p:cNvSpPr/>
            <p:nvPr/>
          </p:nvSpPr>
          <p:spPr>
            <a:xfrm>
              <a:off x="2089426" y="2294413"/>
              <a:ext cx="2495454" cy="646331"/>
            </a:xfrm>
            <a:prstGeom prst="rect">
              <a:avLst/>
            </a:prstGeom>
          </p:spPr>
          <p:txBody>
            <a:bodyPr wrap="square">
              <a:spAutoFit/>
            </a:bodyPr>
            <a:lstStyle/>
            <a:p>
              <a:pPr algn="ctr"/>
              <a:r>
                <a:rPr lang="en-US" sz="1200" dirty="0" smtClean="0">
                  <a:effectLst>
                    <a:outerShdw blurRad="38100" dist="38100" dir="2700000" algn="tl">
                      <a:srgbClr val="000000">
                        <a:alpha val="43137"/>
                      </a:srgbClr>
                    </a:outerShdw>
                  </a:effectLst>
                  <a:latin typeface="Comic Sans MS" pitchFamily="66" charset="0"/>
                </a:rPr>
                <a:t>UV-Vis Spectrometer PERKIN-ELMER  LAMBDA  L35, 200-1100 nm</a:t>
              </a:r>
              <a:endParaRPr lang="en-US" sz="1200" dirty="0">
                <a:effectLst>
                  <a:outerShdw blurRad="38100" dist="38100" dir="2700000" algn="tl">
                    <a:srgbClr val="000000">
                      <a:alpha val="43137"/>
                    </a:srgbClr>
                  </a:outerShdw>
                </a:effectLst>
                <a:latin typeface="Comic Sans MS" pitchFamily="66" charset="0"/>
              </a:endParaRPr>
            </a:p>
          </p:txBody>
        </p:sp>
        <p:sp>
          <p:nvSpPr>
            <p:cNvPr id="7" name="Rectangle 6"/>
            <p:cNvSpPr/>
            <p:nvPr/>
          </p:nvSpPr>
          <p:spPr>
            <a:xfrm>
              <a:off x="4211960" y="2294413"/>
              <a:ext cx="2732856" cy="646331"/>
            </a:xfrm>
            <a:prstGeom prst="rect">
              <a:avLst/>
            </a:prstGeom>
          </p:spPr>
          <p:txBody>
            <a:bodyPr wrap="square">
              <a:spAutoFit/>
            </a:bodyPr>
            <a:lstStyle/>
            <a:p>
              <a:pPr algn="ctr"/>
              <a:r>
                <a:rPr lang="en-US" sz="1200" dirty="0" smtClean="0">
                  <a:effectLst>
                    <a:outerShdw blurRad="38100" dist="38100" dir="2700000" algn="tl">
                      <a:srgbClr val="000000">
                        <a:alpha val="43137"/>
                      </a:srgbClr>
                    </a:outerShdw>
                  </a:effectLst>
                  <a:latin typeface="Comic Sans MS" pitchFamily="66" charset="0"/>
                </a:rPr>
                <a:t>PL </a:t>
              </a:r>
              <a:r>
                <a:rPr lang="en-US" sz="1200" dirty="0" err="1" smtClean="0">
                  <a:effectLst>
                    <a:outerShdw blurRad="38100" dist="38100" dir="2700000" algn="tl">
                      <a:srgbClr val="000000">
                        <a:alpha val="43137"/>
                      </a:srgbClr>
                    </a:outerShdw>
                  </a:effectLst>
                  <a:latin typeface="Comic Sans MS" pitchFamily="66" charset="0"/>
                </a:rPr>
                <a:t>spectrometerJASCO</a:t>
              </a:r>
              <a:r>
                <a:rPr lang="en-US" sz="1200" dirty="0" smtClean="0">
                  <a:effectLst>
                    <a:outerShdw blurRad="38100" dist="38100" dir="2700000" algn="tl">
                      <a:srgbClr val="000000">
                        <a:alpha val="43137"/>
                      </a:srgbClr>
                    </a:outerShdw>
                  </a:effectLst>
                  <a:latin typeface="Comic Sans MS" pitchFamily="66" charset="0"/>
                </a:rPr>
                <a:t> </a:t>
              </a:r>
            </a:p>
            <a:p>
              <a:pPr algn="ctr"/>
              <a:r>
                <a:rPr lang="en-US" sz="1200" dirty="0" smtClean="0">
                  <a:effectLst>
                    <a:outerShdw blurRad="38100" dist="38100" dir="2700000" algn="tl">
                      <a:srgbClr val="000000">
                        <a:alpha val="43137"/>
                      </a:srgbClr>
                    </a:outerShdw>
                  </a:effectLst>
                  <a:latin typeface="Comic Sans MS" pitchFamily="66" charset="0"/>
                </a:rPr>
                <a:t>FP-8300</a:t>
              </a:r>
            </a:p>
            <a:p>
              <a:pPr algn="ctr"/>
              <a:r>
                <a:rPr lang="en-US" sz="1200" dirty="0" smtClean="0">
                  <a:effectLst>
                    <a:outerShdw blurRad="38100" dist="38100" dir="2700000" algn="tl">
                      <a:srgbClr val="000000">
                        <a:alpha val="43137"/>
                      </a:srgbClr>
                    </a:outerShdw>
                  </a:effectLst>
                  <a:latin typeface="Comic Sans MS" pitchFamily="66" charset="0"/>
                </a:rPr>
                <a:t>200-650 nm</a:t>
              </a:r>
              <a:endParaRPr lang="en-US" sz="1200" dirty="0">
                <a:effectLst>
                  <a:outerShdw blurRad="38100" dist="38100" dir="2700000" algn="tl">
                    <a:srgbClr val="000000">
                      <a:alpha val="43137"/>
                    </a:srgbClr>
                  </a:outerShdw>
                </a:effectLst>
                <a:latin typeface="Comic Sans MS" pitchFamily="66" charset="0"/>
              </a:endParaRPr>
            </a:p>
          </p:txBody>
        </p:sp>
        <p:sp>
          <p:nvSpPr>
            <p:cNvPr id="8" name="Rectangle 7"/>
            <p:cNvSpPr/>
            <p:nvPr/>
          </p:nvSpPr>
          <p:spPr>
            <a:xfrm>
              <a:off x="-74483" y="2294413"/>
              <a:ext cx="2350813" cy="646331"/>
            </a:xfrm>
            <a:prstGeom prst="rect">
              <a:avLst/>
            </a:prstGeom>
          </p:spPr>
          <p:txBody>
            <a:bodyPr wrap="square">
              <a:spAutoFit/>
            </a:bodyPr>
            <a:lstStyle/>
            <a:p>
              <a:pPr algn="ctr"/>
              <a:r>
                <a:rPr lang="en-US" sz="1200" dirty="0" smtClean="0">
                  <a:effectLst>
                    <a:outerShdw blurRad="38100" dist="38100" dir="2700000" algn="tl">
                      <a:srgbClr val="000000">
                        <a:alpha val="43137"/>
                      </a:srgbClr>
                    </a:outerShdw>
                  </a:effectLst>
                  <a:latin typeface="Comic Sans MS" pitchFamily="66" charset="0"/>
                </a:rPr>
                <a:t>FTIR Spectrometer JASCO 4100</a:t>
              </a:r>
            </a:p>
            <a:p>
              <a:pPr algn="ctr"/>
              <a:r>
                <a:rPr lang="en-US" sz="1200" dirty="0" smtClean="0">
                  <a:effectLst>
                    <a:outerShdw blurRad="38100" dist="38100" dir="2700000" algn="tl">
                      <a:srgbClr val="000000">
                        <a:alpha val="43137"/>
                      </a:srgbClr>
                    </a:outerShdw>
                  </a:effectLst>
                  <a:latin typeface="Comic Sans MS" pitchFamily="66" charset="0"/>
                </a:rPr>
                <a:t>400-4000 cm</a:t>
              </a:r>
              <a:r>
                <a:rPr lang="en-US" sz="1200" baseline="30000" dirty="0" smtClean="0">
                  <a:effectLst>
                    <a:outerShdw blurRad="38100" dist="38100" dir="2700000" algn="tl">
                      <a:srgbClr val="000000">
                        <a:alpha val="43137"/>
                      </a:srgbClr>
                    </a:outerShdw>
                  </a:effectLst>
                  <a:latin typeface="Comic Sans MS" pitchFamily="66" charset="0"/>
                </a:rPr>
                <a:t>-1</a:t>
              </a:r>
              <a:endParaRPr lang="en-US" sz="1200" dirty="0">
                <a:effectLst>
                  <a:outerShdw blurRad="38100" dist="38100" dir="2700000" algn="tl">
                    <a:srgbClr val="000000">
                      <a:alpha val="43137"/>
                    </a:srgbClr>
                  </a:outerShdw>
                </a:effectLst>
                <a:latin typeface="Comic Sans MS"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7650" y="984177"/>
              <a:ext cx="1291191" cy="1291191"/>
            </a:xfrm>
            <a:prstGeom prst="rect">
              <a:avLst/>
            </a:prstGeom>
          </p:spPr>
        </p:pic>
        <p:sp>
          <p:nvSpPr>
            <p:cNvPr id="10" name="TextBox 9"/>
            <p:cNvSpPr txBox="1"/>
            <p:nvPr/>
          </p:nvSpPr>
          <p:spPr>
            <a:xfrm>
              <a:off x="6690506" y="2317223"/>
              <a:ext cx="1883849" cy="523220"/>
            </a:xfrm>
            <a:prstGeom prst="rect">
              <a:avLst/>
            </a:prstGeom>
            <a:noFill/>
          </p:spPr>
          <p:txBody>
            <a:bodyPr wrap="none" rtlCol="0">
              <a:spAutoFit/>
            </a:bodyPr>
            <a:lstStyle/>
            <a:p>
              <a:r>
                <a:rPr lang="en-US" sz="1400" dirty="0" err="1" smtClean="0">
                  <a:effectLst>
                    <a:outerShdw blurRad="38100" dist="38100" dir="2700000" algn="tl">
                      <a:srgbClr val="000000">
                        <a:alpha val="43137"/>
                      </a:srgbClr>
                    </a:outerShdw>
                  </a:effectLst>
                  <a:latin typeface="Comic Sans MS" pitchFamily="66" charset="0"/>
                </a:rPr>
                <a:t>Memmert</a:t>
              </a:r>
              <a:r>
                <a:rPr lang="en-US" sz="1400" dirty="0" smtClean="0">
                  <a:effectLst>
                    <a:outerShdw blurRad="38100" dist="38100" dir="2700000" algn="tl">
                      <a:srgbClr val="000000">
                        <a:alpha val="43137"/>
                      </a:srgbClr>
                    </a:outerShdw>
                  </a:effectLst>
                  <a:latin typeface="Comic Sans MS" pitchFamily="66" charset="0"/>
                </a:rPr>
                <a:t> Incubator</a:t>
              </a:r>
            </a:p>
            <a:p>
              <a:pPr algn="ctr"/>
              <a:r>
                <a:rPr lang="en-US" sz="1400" dirty="0" smtClean="0">
                  <a:effectLst>
                    <a:outerShdw blurRad="38100" dist="38100" dir="2700000" algn="tl">
                      <a:srgbClr val="000000">
                        <a:alpha val="43137"/>
                      </a:srgbClr>
                    </a:outerShdw>
                  </a:effectLst>
                  <a:latin typeface="Comic Sans MS" pitchFamily="66" charset="0"/>
                </a:rPr>
                <a:t> UNB500</a:t>
              </a:r>
              <a:endParaRPr lang="en-US" sz="1400" dirty="0">
                <a:effectLst>
                  <a:outerShdw blurRad="38100" dist="38100" dir="2700000" algn="tl">
                    <a:srgbClr val="000000">
                      <a:alpha val="43137"/>
                    </a:srgbClr>
                  </a:outerShdw>
                </a:effectLst>
                <a:latin typeface="Comic Sans MS" pitchFamily="66" charset="0"/>
              </a:endParaRPr>
            </a:p>
          </p:txBody>
        </p:sp>
        <p:pic>
          <p:nvPicPr>
            <p:cNvPr id="12290" name="Picture 2" descr="http://www.usinenouvelle.com/industry/img/thermal-analyzer-sta-f-jupiter-000104622-4.jpg">
              <a:hlinkClick r:id="rId6"/>
            </p:cNvPr>
            <p:cNvPicPr>
              <a:picLocks noChangeAspect="1" noChangeArrowheads="1"/>
            </p:cNvPicPr>
            <p:nvPr/>
          </p:nvPicPr>
          <p:blipFill>
            <a:blip r:embed="rId7" cstate="print"/>
            <a:srcRect/>
            <a:stretch>
              <a:fillRect/>
            </a:stretch>
          </p:blipFill>
          <p:spPr bwMode="auto">
            <a:xfrm>
              <a:off x="4173636" y="3423356"/>
              <a:ext cx="1855440" cy="1855440"/>
            </a:xfrm>
            <a:prstGeom prst="rect">
              <a:avLst/>
            </a:prstGeom>
            <a:noFill/>
          </p:spPr>
        </p:pic>
        <p:sp>
          <p:nvSpPr>
            <p:cNvPr id="12" name="TextBox 11"/>
            <p:cNvSpPr txBox="1"/>
            <p:nvPr/>
          </p:nvSpPr>
          <p:spPr>
            <a:xfrm>
              <a:off x="3967720" y="5337502"/>
              <a:ext cx="2691763" cy="738664"/>
            </a:xfrm>
            <a:prstGeom prst="rect">
              <a:avLst/>
            </a:prstGeom>
            <a:noFill/>
          </p:spPr>
          <p:txBody>
            <a:bodyPr wrap="none" rtlCol="0">
              <a:spAutoFit/>
            </a:bodyPr>
            <a:lstStyle/>
            <a:p>
              <a:pPr algn="ctr"/>
              <a:r>
                <a:rPr lang="en-US" sz="1400" dirty="0" smtClean="0">
                  <a:effectLst>
                    <a:outerShdw blurRad="38100" dist="38100" dir="2700000" algn="tl">
                      <a:srgbClr val="000000">
                        <a:alpha val="43137"/>
                      </a:srgbClr>
                    </a:outerShdw>
                  </a:effectLst>
                  <a:latin typeface="Comic Sans MS" pitchFamily="66" charset="0"/>
                </a:rPr>
                <a:t>Simultaneous thermal analysis</a:t>
              </a:r>
            </a:p>
            <a:p>
              <a:pPr algn="ctr"/>
              <a:r>
                <a:rPr lang="en-US" sz="1400" dirty="0" err="1" smtClean="0">
                  <a:effectLst>
                    <a:outerShdw blurRad="38100" dist="38100" dir="2700000" algn="tl">
                      <a:srgbClr val="000000">
                        <a:alpha val="43137"/>
                      </a:srgbClr>
                    </a:outerShdw>
                  </a:effectLst>
                  <a:latin typeface="Comic Sans MS" pitchFamily="66" charset="0"/>
                </a:rPr>
                <a:t>STA</a:t>
              </a:r>
              <a:r>
                <a:rPr lang="en-US" sz="1400" dirty="0" smtClean="0">
                  <a:effectLst>
                    <a:outerShdw blurRad="38100" dist="38100" dir="2700000" algn="tl">
                      <a:srgbClr val="000000">
                        <a:alpha val="43137"/>
                      </a:srgbClr>
                    </a:outerShdw>
                  </a:effectLst>
                  <a:latin typeface="Comic Sans MS" pitchFamily="66" charset="0"/>
                </a:rPr>
                <a:t> 449 Jupiter  </a:t>
              </a:r>
              <a:r>
                <a:rPr lang="en-US" sz="1400" dirty="0" err="1" smtClean="0">
                  <a:effectLst>
                    <a:outerShdw blurRad="38100" dist="38100" dir="2700000" algn="tl">
                      <a:srgbClr val="000000">
                        <a:alpha val="43137"/>
                      </a:srgbClr>
                    </a:outerShdw>
                  </a:effectLst>
                  <a:latin typeface="Comic Sans MS" pitchFamily="66" charset="0"/>
                </a:rPr>
                <a:t>f1</a:t>
              </a:r>
              <a:r>
                <a:rPr lang="en-US" sz="1400" dirty="0" smtClean="0">
                  <a:effectLst>
                    <a:outerShdw blurRad="38100" dist="38100" dir="2700000" algn="tl">
                      <a:srgbClr val="000000">
                        <a:alpha val="43137"/>
                      </a:srgbClr>
                    </a:outerShdw>
                  </a:effectLst>
                  <a:latin typeface="Comic Sans MS" pitchFamily="66" charset="0"/>
                </a:rPr>
                <a:t> </a:t>
              </a:r>
            </a:p>
            <a:p>
              <a:pPr algn="ctr"/>
              <a:r>
                <a:rPr lang="en-US" sz="1400" dirty="0" smtClean="0">
                  <a:effectLst>
                    <a:outerShdw blurRad="38100" dist="38100" dir="2700000" algn="tl">
                      <a:srgbClr val="000000">
                        <a:alpha val="43137"/>
                      </a:srgbClr>
                    </a:outerShdw>
                  </a:effectLst>
                  <a:latin typeface="Comic Sans MS" pitchFamily="66" charset="0"/>
                </a:rPr>
                <a:t>Acquisition of the project</a:t>
              </a:r>
              <a:endParaRPr lang="en-US" sz="1400" dirty="0">
                <a:effectLst>
                  <a:outerShdw blurRad="38100" dist="38100" dir="2700000" algn="tl">
                    <a:srgbClr val="000000">
                      <a:alpha val="43137"/>
                    </a:srgbClr>
                  </a:outerShdw>
                </a:effectLst>
                <a:latin typeface="Comic Sans MS" pitchFamily="66" charset="0"/>
              </a:endParaRPr>
            </a:p>
          </p:txBody>
        </p:sp>
        <p:sp>
          <p:nvSpPr>
            <p:cNvPr id="12294" name="Rectangle 6"/>
            <p:cNvSpPr>
              <a:spLocks noChangeArrowheads="1"/>
            </p:cNvSpPr>
            <p:nvPr/>
          </p:nvSpPr>
          <p:spPr bwMode="auto">
            <a:xfrm>
              <a:off x="0" y="22225"/>
              <a:ext cx="0" cy="0"/>
            </a:xfrm>
            <a:prstGeom prst="rect">
              <a:avLst/>
            </a:prstGeom>
            <a:solidFill>
              <a:srgbClr val="CCCCCC"/>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sp>
          <p:nvSpPr>
            <p:cNvPr id="12295" name="Rectangle 7"/>
            <p:cNvSpPr>
              <a:spLocks noChangeArrowheads="1"/>
            </p:cNvSpPr>
            <p:nvPr/>
          </p:nvSpPr>
          <p:spPr bwMode="auto">
            <a:xfrm>
              <a:off x="0" y="22225"/>
              <a:ext cx="0" cy="0"/>
            </a:xfrm>
            <a:prstGeom prst="rect">
              <a:avLst/>
            </a:prstGeom>
            <a:solidFill>
              <a:srgbClr val="F0F0F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3" name="Picture 5" descr="https://encrypted-tbn0.gstatic.com/images?q=tbn:ANd9GcRq_XmZfyZWA6J3OUU_ZtOFn67vX1OLy0gmGqmV99YgfKlm9AhfbA"/>
            <p:cNvPicPr>
              <a:picLocks noChangeAspect="1" noChangeArrowheads="1"/>
            </p:cNvPicPr>
            <p:nvPr/>
          </p:nvPicPr>
          <p:blipFill>
            <a:blip r:embed="rId8" cstate="print"/>
            <a:srcRect/>
            <a:stretch>
              <a:fillRect/>
            </a:stretch>
          </p:blipFill>
          <p:spPr bwMode="auto">
            <a:xfrm>
              <a:off x="344839" y="3423356"/>
              <a:ext cx="1512168" cy="1539255"/>
            </a:xfrm>
            <a:prstGeom prst="rect">
              <a:avLst/>
            </a:prstGeom>
            <a:noFill/>
          </p:spPr>
        </p:pic>
        <p:sp>
          <p:nvSpPr>
            <p:cNvPr id="17" name="TextBox 16"/>
            <p:cNvSpPr txBox="1"/>
            <p:nvPr/>
          </p:nvSpPr>
          <p:spPr>
            <a:xfrm>
              <a:off x="97569" y="5057308"/>
              <a:ext cx="2037737" cy="738664"/>
            </a:xfrm>
            <a:prstGeom prst="rect">
              <a:avLst/>
            </a:prstGeom>
            <a:noFill/>
          </p:spPr>
          <p:txBody>
            <a:bodyPr wrap="none" rtlCol="0">
              <a:spAutoFit/>
            </a:bodyPr>
            <a:lstStyle/>
            <a:p>
              <a:pPr algn="ctr"/>
              <a:r>
                <a:rPr lang="en-US" sz="1400" dirty="0" err="1" smtClean="0">
                  <a:effectLst>
                    <a:outerShdw blurRad="38100" dist="38100" dir="2700000" algn="tl">
                      <a:srgbClr val="000000">
                        <a:alpha val="43137"/>
                      </a:srgbClr>
                    </a:outerShdw>
                  </a:effectLst>
                  <a:latin typeface="Comic Sans MS" pitchFamily="66" charset="0"/>
                </a:rPr>
                <a:t>SEM</a:t>
              </a:r>
              <a:r>
                <a:rPr lang="en-US" sz="1400" dirty="0" smtClean="0">
                  <a:effectLst>
                    <a:outerShdw blurRad="38100" dist="38100" dir="2700000" algn="tl">
                      <a:srgbClr val="000000">
                        <a:alpha val="43137"/>
                      </a:srgbClr>
                    </a:outerShdw>
                  </a:effectLst>
                  <a:latin typeface="Comic Sans MS" pitchFamily="66" charset="0"/>
                </a:rPr>
                <a:t> Microscope</a:t>
              </a:r>
            </a:p>
            <a:p>
              <a:pPr algn="ctr"/>
              <a:r>
                <a:rPr lang="ro-RO" sz="1400" dirty="0" smtClean="0">
                  <a:effectLst>
                    <a:outerShdw blurRad="38100" dist="38100" dir="2700000" algn="tl">
                      <a:srgbClr val="000000">
                        <a:alpha val="43137"/>
                      </a:srgbClr>
                    </a:outerShdw>
                  </a:effectLst>
                  <a:latin typeface="Comic Sans MS" pitchFamily="66" charset="0"/>
                </a:rPr>
                <a:t>FEI - Quanta 3D FEG </a:t>
              </a:r>
              <a:endParaRPr lang="en-US" sz="1400" dirty="0" smtClean="0">
                <a:effectLst>
                  <a:outerShdw blurRad="38100" dist="38100" dir="2700000" algn="tl">
                    <a:srgbClr val="000000">
                      <a:alpha val="43137"/>
                    </a:srgbClr>
                  </a:outerShdw>
                </a:effectLst>
                <a:latin typeface="Comic Sans MS" pitchFamily="66" charset="0"/>
              </a:endParaRPr>
            </a:p>
            <a:p>
              <a:pPr algn="ctr"/>
              <a:r>
                <a:rPr lang="ro-RO" sz="1400" dirty="0" smtClean="0">
                  <a:effectLst>
                    <a:outerShdw blurRad="38100" dist="38100" dir="2700000" algn="tl">
                      <a:srgbClr val="000000">
                        <a:alpha val="43137"/>
                      </a:srgbClr>
                    </a:outerShdw>
                  </a:effectLst>
                  <a:latin typeface="Comic Sans MS" pitchFamily="66" charset="0"/>
                </a:rPr>
                <a:t> Dual Beam</a:t>
              </a:r>
              <a:endParaRPr lang="en-US" sz="1400" dirty="0">
                <a:effectLst>
                  <a:outerShdw blurRad="38100" dist="38100" dir="2700000" algn="tl">
                    <a:srgbClr val="000000">
                      <a:alpha val="43137"/>
                    </a:srgbClr>
                  </a:outerShdw>
                </a:effectLst>
                <a:latin typeface="Comic Sans MS" pitchFamily="66" charset="0"/>
              </a:endParaRPr>
            </a:p>
          </p:txBody>
        </p:sp>
        <p:pic>
          <p:nvPicPr>
            <p:cNvPr id="12297" name="Picture 9" descr="Photo of instrument"/>
            <p:cNvPicPr>
              <a:picLocks noChangeAspect="1" noChangeArrowheads="1"/>
            </p:cNvPicPr>
            <p:nvPr/>
          </p:nvPicPr>
          <p:blipFill>
            <a:blip r:embed="rId9" cstate="print"/>
            <a:srcRect/>
            <a:stretch>
              <a:fillRect/>
            </a:stretch>
          </p:blipFill>
          <p:spPr bwMode="auto">
            <a:xfrm>
              <a:off x="2276330" y="3431353"/>
              <a:ext cx="1512168" cy="1573888"/>
            </a:xfrm>
            <a:prstGeom prst="rect">
              <a:avLst/>
            </a:prstGeom>
            <a:noFill/>
          </p:spPr>
        </p:pic>
        <p:sp>
          <p:nvSpPr>
            <p:cNvPr id="19" name="TextBox 18"/>
            <p:cNvSpPr txBox="1"/>
            <p:nvPr/>
          </p:nvSpPr>
          <p:spPr>
            <a:xfrm>
              <a:off x="1979712" y="5041275"/>
              <a:ext cx="1972015" cy="738664"/>
            </a:xfrm>
            <a:prstGeom prst="rect">
              <a:avLst/>
            </a:prstGeom>
            <a:noFill/>
          </p:spPr>
          <p:txBody>
            <a:bodyPr wrap="none" rtlCol="0">
              <a:spAutoFit/>
            </a:bodyPr>
            <a:lstStyle/>
            <a:p>
              <a:pPr algn="ctr"/>
              <a:r>
                <a:rPr lang="en-US" sz="1400" dirty="0" smtClean="0">
                  <a:effectLst>
                    <a:outerShdw blurRad="38100" dist="38100" dir="2700000" algn="tl">
                      <a:srgbClr val="000000">
                        <a:alpha val="43137"/>
                      </a:srgbClr>
                    </a:outerShdw>
                  </a:effectLst>
                  <a:latin typeface="Comic Sans MS" pitchFamily="66" charset="0"/>
                </a:rPr>
                <a:t>TEM Microscope</a:t>
              </a:r>
            </a:p>
            <a:p>
              <a:pPr algn="ctr"/>
              <a:r>
                <a:rPr lang="ro-RO" sz="1400" dirty="0" smtClean="0">
                  <a:effectLst>
                    <a:outerShdw blurRad="38100" dist="38100" dir="2700000" algn="tl">
                      <a:srgbClr val="000000">
                        <a:alpha val="43137"/>
                      </a:srgbClr>
                    </a:outerShdw>
                  </a:effectLst>
                  <a:latin typeface="Comic Sans MS" pitchFamily="66" charset="0"/>
                </a:rPr>
                <a:t>FEI - Tecnai G2-F30 </a:t>
              </a:r>
              <a:endParaRPr lang="en-US" sz="1400" dirty="0" smtClean="0">
                <a:effectLst>
                  <a:outerShdw blurRad="38100" dist="38100" dir="2700000" algn="tl">
                    <a:srgbClr val="000000">
                      <a:alpha val="43137"/>
                    </a:srgbClr>
                  </a:outerShdw>
                </a:effectLst>
                <a:latin typeface="Comic Sans MS" pitchFamily="66" charset="0"/>
              </a:endParaRPr>
            </a:p>
            <a:p>
              <a:pPr algn="ctr"/>
              <a:r>
                <a:rPr lang="ro-RO" sz="1400" dirty="0" smtClean="0">
                  <a:effectLst>
                    <a:outerShdw blurRad="38100" dist="38100" dir="2700000" algn="tl">
                      <a:srgbClr val="000000">
                        <a:alpha val="43137"/>
                      </a:srgbClr>
                    </a:outerShdw>
                  </a:effectLst>
                  <a:latin typeface="Comic Sans MS" pitchFamily="66" charset="0"/>
                </a:rPr>
                <a:t>coupled with EDX</a:t>
              </a:r>
              <a:endParaRPr lang="en-US" sz="1400" dirty="0">
                <a:effectLst>
                  <a:outerShdw blurRad="38100" dist="38100" dir="2700000" algn="tl">
                    <a:srgbClr val="000000">
                      <a:alpha val="43137"/>
                    </a:srgbClr>
                  </a:outerShdw>
                </a:effectLst>
                <a:latin typeface="Comic Sans MS" pitchFamily="66" charset="0"/>
              </a:endParaRPr>
            </a:p>
          </p:txBody>
        </p:sp>
      </p:grpSp>
      <p:pic>
        <p:nvPicPr>
          <p:cNvPr id="21" name="Picture 20"/>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2188" y="3465871"/>
            <a:ext cx="1524959" cy="1551243"/>
          </a:xfrm>
          <a:prstGeom prst="rect">
            <a:avLst/>
          </a:prstGeom>
          <a:noFill/>
          <a:ln>
            <a:noFill/>
          </a:ln>
        </p:spPr>
      </p:pic>
      <p:sp>
        <p:nvSpPr>
          <p:cNvPr id="13" name="Rectangle 12"/>
          <p:cNvSpPr/>
          <p:nvPr/>
        </p:nvSpPr>
        <p:spPr>
          <a:xfrm>
            <a:off x="5606744" y="5281436"/>
            <a:ext cx="4572000" cy="523220"/>
          </a:xfrm>
          <a:prstGeom prst="rect">
            <a:avLst/>
          </a:prstGeom>
        </p:spPr>
        <p:txBody>
          <a:bodyPr>
            <a:spAutoFit/>
          </a:bodyPr>
          <a:lstStyle/>
          <a:p>
            <a:pPr algn="ctr"/>
            <a:r>
              <a:rPr lang="en-US" sz="1400" dirty="0" smtClean="0">
                <a:effectLst>
                  <a:outerShdw blurRad="38100" dist="38100" dir="2700000" algn="tl">
                    <a:srgbClr val="000000">
                      <a:alpha val="43137"/>
                    </a:srgbClr>
                  </a:outerShdw>
                </a:effectLst>
                <a:latin typeface="Comic Sans MS" pitchFamily="66" charset="0"/>
              </a:rPr>
              <a:t>Ultracentrifuge</a:t>
            </a:r>
            <a:endParaRPr lang="en-US" sz="1400" dirty="0">
              <a:effectLst>
                <a:outerShdw blurRad="38100" dist="38100" dir="2700000" algn="tl">
                  <a:srgbClr val="000000">
                    <a:alpha val="43137"/>
                  </a:srgbClr>
                </a:outerShdw>
              </a:effectLst>
              <a:latin typeface="Comic Sans MS" pitchFamily="66" charset="0"/>
            </a:endParaRPr>
          </a:p>
          <a:p>
            <a:pPr algn="ctr"/>
            <a:r>
              <a:rPr lang="en-US" sz="1400" dirty="0">
                <a:effectLst>
                  <a:outerShdw blurRad="38100" dist="38100" dir="2700000" algn="tl">
                    <a:srgbClr val="000000">
                      <a:alpha val="43137"/>
                    </a:srgbClr>
                  </a:outerShdw>
                </a:effectLst>
                <a:latin typeface="Comic Sans MS" pitchFamily="66" charset="0"/>
              </a:rPr>
              <a:t>Acquisition of the project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5204"/>
            <a:ext cx="9252520" cy="6880332"/>
            <a:chOff x="0" y="-65204"/>
            <a:chExt cx="9252520" cy="6880332"/>
          </a:xfrm>
        </p:grpSpPr>
        <p:sp>
          <p:nvSpPr>
            <p:cNvPr id="6" name="TextBox 5"/>
            <p:cNvSpPr txBox="1"/>
            <p:nvPr/>
          </p:nvSpPr>
          <p:spPr>
            <a:xfrm flipH="1">
              <a:off x="1161335" y="692696"/>
              <a:ext cx="746369" cy="369332"/>
            </a:xfrm>
            <a:prstGeom prst="rect">
              <a:avLst/>
            </a:prstGeom>
            <a:noFill/>
          </p:spPr>
          <p:txBody>
            <a:bodyPr wrap="square" rtlCol="0">
              <a:spAutoFit/>
            </a:bodyPr>
            <a:lstStyle/>
            <a:p>
              <a:endParaRPr lang="ro-RO" dirty="0"/>
            </a:p>
          </p:txBody>
        </p:sp>
        <p:sp>
          <p:nvSpPr>
            <p:cNvPr id="9" name="TextBox 8"/>
            <p:cNvSpPr txBox="1"/>
            <p:nvPr/>
          </p:nvSpPr>
          <p:spPr>
            <a:xfrm>
              <a:off x="179512" y="-65204"/>
              <a:ext cx="8964488" cy="1515800"/>
            </a:xfrm>
            <a:prstGeom prst="rect">
              <a:avLst/>
            </a:prstGeom>
            <a:noFill/>
          </p:spPr>
          <p:txBody>
            <a:bodyPr wrap="square" rtlCol="0">
              <a:spAutoFit/>
            </a:bodyPr>
            <a:lstStyle/>
            <a:p>
              <a:r>
                <a:rPr lang="en-GB" sz="2800" b="1" dirty="0" err="1" smtClean="0">
                  <a:solidFill>
                    <a:srgbClr val="FF0000"/>
                  </a:solidFill>
                  <a:latin typeface="Comic Sans MS" pitchFamily="66" charset="0"/>
                </a:rPr>
                <a:t>Obiectivele</a:t>
              </a:r>
              <a:r>
                <a:rPr lang="en-GB" sz="2800" b="1" dirty="0" smtClean="0">
                  <a:solidFill>
                    <a:srgbClr val="FF0000"/>
                  </a:solidFill>
                  <a:latin typeface="Comic Sans MS" pitchFamily="66" charset="0"/>
                </a:rPr>
                <a:t> </a:t>
              </a:r>
              <a:r>
                <a:rPr lang="en-GB" sz="2800" b="1" dirty="0" err="1" smtClean="0">
                  <a:solidFill>
                    <a:srgbClr val="FF0000"/>
                  </a:solidFill>
                  <a:latin typeface="Comic Sans MS" pitchFamily="66" charset="0"/>
                </a:rPr>
                <a:t>proiectului</a:t>
              </a:r>
              <a:endParaRPr lang="ro-RO" sz="2800" dirty="0" smtClean="0">
                <a:solidFill>
                  <a:srgbClr val="FF0000"/>
                </a:solidFill>
                <a:latin typeface="Comic Sans MS" pitchFamily="66" charset="0"/>
              </a:endParaRPr>
            </a:p>
            <a:p>
              <a:pPr lvl="0" algn="just" eaLnBrk="0" fontAlgn="base" hangingPunct="0">
                <a:spcBef>
                  <a:spcPct val="0"/>
                </a:spcBef>
                <a:spcAft>
                  <a:spcPct val="0"/>
                </a:spcAft>
                <a:buFontTx/>
                <a:buChar char="•"/>
                <a:tabLst>
                  <a:tab pos="2514600" algn="ctr"/>
                </a:tabLst>
              </a:pPr>
              <a:endParaRPr lang="ro-RO" sz="1050" dirty="0" smtClean="0">
                <a:latin typeface="Arial" pitchFamily="34" charset="0"/>
                <a:cs typeface="Arial" pitchFamily="34" charset="0"/>
              </a:endParaRPr>
            </a:p>
            <a:p>
              <a:endParaRPr lang="en-US" dirty="0" smtClean="0"/>
            </a:p>
            <a:p>
              <a:endParaRPr lang="ro-RO" dirty="0" smtClean="0"/>
            </a:p>
            <a:p>
              <a:endParaRPr lang="ro-RO" dirty="0"/>
            </a:p>
          </p:txBody>
        </p:sp>
        <p:sp>
          <p:nvSpPr>
            <p:cNvPr id="29702" name="Rectangle 6"/>
            <p:cNvSpPr>
              <a:spLocks noChangeArrowheads="1"/>
            </p:cNvSpPr>
            <p:nvPr/>
          </p:nvSpPr>
          <p:spPr bwMode="auto">
            <a:xfrm>
              <a:off x="35496" y="74821"/>
              <a:ext cx="853244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smtClean="0">
                <a:latin typeface="Comic Sans MS" pitchFamily="66" charset="0"/>
              </a:endParaRPr>
            </a:p>
            <a:p>
              <a:endParaRPr lang="en-US" dirty="0" smtClean="0">
                <a:latin typeface="Comic Sans MS" pitchFamily="66" charset="0"/>
              </a:endParaRPr>
            </a:p>
            <a:p>
              <a:pPr algn="just"/>
              <a:r>
                <a:rPr lang="en-US" dirty="0">
                  <a:latin typeface="Comic Sans MS" pitchFamily="66" charset="0"/>
                </a:rPr>
                <a:t>O</a:t>
              </a:r>
              <a:r>
                <a:rPr lang="ro-RO" dirty="0" smtClean="0">
                  <a:latin typeface="Comic Sans MS" panose="030F0702030302020204" pitchFamily="66" charset="0"/>
                </a:rPr>
                <a:t>biectivele </a:t>
              </a:r>
              <a:r>
                <a:rPr lang="ro-RO" dirty="0">
                  <a:latin typeface="Comic Sans MS" panose="030F0702030302020204" pitchFamily="66" charset="0"/>
                </a:rPr>
                <a:t>specifice ale proiectului sunt:</a:t>
              </a:r>
              <a:endParaRPr lang="en-GB" dirty="0">
                <a:latin typeface="Comic Sans MS" panose="030F0702030302020204" pitchFamily="66" charset="0"/>
              </a:endParaRPr>
            </a:p>
            <a:p>
              <a:pPr algn="just"/>
              <a:r>
                <a:rPr lang="ro-RO" dirty="0">
                  <a:latin typeface="Comic Sans MS" panose="030F0702030302020204" pitchFamily="66" charset="0"/>
                </a:rPr>
                <a:t> </a:t>
              </a:r>
              <a:br>
                <a:rPr lang="ro-RO" dirty="0">
                  <a:latin typeface="Comic Sans MS" panose="030F0702030302020204" pitchFamily="66" charset="0"/>
                </a:rPr>
              </a:br>
              <a:r>
                <a:rPr lang="ro-RO" dirty="0">
                  <a:latin typeface="Comic Sans MS" panose="030F0702030302020204" pitchFamily="66" charset="0"/>
                </a:rPr>
                <a:t>1. selectarea procedurii de sinteză, având drept criteriu activitatea antimicrobiană ș</a:t>
              </a:r>
              <a:r>
                <a:rPr lang="en-GB" dirty="0" err="1">
                  <a:latin typeface="Comic Sans MS" panose="030F0702030302020204" pitchFamily="66" charset="0"/>
                </a:rPr>
                <a:t>i</a:t>
              </a:r>
              <a:r>
                <a:rPr lang="en-GB" dirty="0">
                  <a:latin typeface="Comic Sans MS" panose="030F0702030302020204" pitchFamily="66" charset="0"/>
                </a:rPr>
                <a:t> </a:t>
              </a:r>
              <a:r>
                <a:rPr lang="ro-RO" dirty="0">
                  <a:latin typeface="Comic Sans MS" panose="030F0702030302020204" pitchFamily="66" charset="0"/>
                </a:rPr>
                <a:t>citotoxică;</a:t>
              </a:r>
              <a:endParaRPr lang="en-GB" dirty="0">
                <a:latin typeface="Comic Sans MS" panose="030F0702030302020204" pitchFamily="66" charset="0"/>
              </a:endParaRPr>
            </a:p>
            <a:p>
              <a:pPr algn="just"/>
              <a:r>
                <a:rPr lang="ro-RO" dirty="0">
                  <a:latin typeface="Comic Sans MS" panose="030F0702030302020204" pitchFamily="66" charset="0"/>
                </a:rPr>
                <a:t> </a:t>
              </a:r>
              <a:br>
                <a:rPr lang="ro-RO" dirty="0">
                  <a:latin typeface="Comic Sans MS" panose="030F0702030302020204" pitchFamily="66" charset="0"/>
                </a:rPr>
              </a:br>
              <a:r>
                <a:rPr lang="ro-RO" dirty="0">
                  <a:latin typeface="Comic Sans MS" panose="030F0702030302020204" pitchFamily="66" charset="0"/>
                </a:rPr>
                <a:t>2. pentru procedura de sinteză selectată, optimizarea parametrilor experimentali, având drept criteriu activitatea antimicrobiană și citotoxică;</a:t>
              </a:r>
              <a:endParaRPr lang="en-GB" dirty="0">
                <a:latin typeface="Comic Sans MS" panose="030F0702030302020204" pitchFamily="66" charset="0"/>
              </a:endParaRPr>
            </a:p>
            <a:p>
              <a:pPr algn="just"/>
              <a:r>
                <a:rPr lang="ro-RO" dirty="0">
                  <a:latin typeface="Comic Sans MS" panose="030F0702030302020204" pitchFamily="66" charset="0"/>
                </a:rPr>
                <a:t> </a:t>
              </a:r>
              <a:br>
                <a:rPr lang="ro-RO" dirty="0">
                  <a:latin typeface="Comic Sans MS" panose="030F0702030302020204" pitchFamily="66" charset="0"/>
                </a:rPr>
              </a:br>
              <a:r>
                <a:rPr lang="ro-RO" dirty="0">
                  <a:latin typeface="Comic Sans MS" panose="030F0702030302020204" pitchFamily="66" charset="0"/>
                </a:rPr>
                <a:t>3. validarea în condiții de laborator a activităților antimicrobiene și citotoxice;</a:t>
              </a:r>
              <a:endParaRPr lang="en-GB" dirty="0">
                <a:latin typeface="Comic Sans MS" panose="030F0702030302020204" pitchFamily="66" charset="0"/>
              </a:endParaRPr>
            </a:p>
            <a:p>
              <a:pPr algn="just"/>
              <a:r>
                <a:rPr lang="ro-RO" dirty="0">
                  <a:latin typeface="Comic Sans MS" panose="030F0702030302020204" pitchFamily="66" charset="0"/>
                </a:rPr>
                <a:t> </a:t>
              </a:r>
              <a:br>
                <a:rPr lang="ro-RO" dirty="0">
                  <a:latin typeface="Comic Sans MS" panose="030F0702030302020204" pitchFamily="66" charset="0"/>
                </a:rPr>
              </a:br>
              <a:r>
                <a:rPr lang="ro-RO" dirty="0">
                  <a:latin typeface="Comic Sans MS" panose="030F0702030302020204" pitchFamily="66" charset="0"/>
                </a:rPr>
                <a:t>4. validarea în condiții de laborator a procedurii de sinteză;</a:t>
              </a:r>
              <a:endParaRPr lang="en-GB" dirty="0">
                <a:latin typeface="Comic Sans MS" panose="030F0702030302020204" pitchFamily="66" charset="0"/>
              </a:endParaRPr>
            </a:p>
            <a:p>
              <a:pPr algn="just"/>
              <a:r>
                <a:rPr lang="ro-RO" dirty="0">
                  <a:latin typeface="Comic Sans MS" panose="030F0702030302020204" pitchFamily="66" charset="0"/>
                </a:rPr>
                <a:t> </a:t>
              </a:r>
              <a:br>
                <a:rPr lang="ro-RO" dirty="0">
                  <a:latin typeface="Comic Sans MS" panose="030F0702030302020204" pitchFamily="66" charset="0"/>
                </a:rPr>
              </a:br>
              <a:r>
                <a:rPr lang="ro-RO" dirty="0">
                  <a:latin typeface="Comic Sans MS" panose="030F0702030302020204" pitchFamily="66" charset="0"/>
                </a:rPr>
                <a:t>5. diseminarea și protecția proprietății intelectuale</a:t>
              </a:r>
              <a:r>
                <a:rPr lang="ro-RO" dirty="0" smtClean="0">
                  <a:latin typeface="Comic Sans MS" panose="030F0702030302020204" pitchFamily="66" charset="0"/>
                </a:rPr>
                <a:t>.</a:t>
              </a:r>
              <a:endParaRPr lang="en-GB" dirty="0" smtClean="0">
                <a:latin typeface="Comic Sans MS" panose="030F0702030302020204" pitchFamily="66" charset="0"/>
              </a:endParaRPr>
            </a:p>
            <a:p>
              <a:pPr algn="just"/>
              <a:endParaRPr lang="en-GB" dirty="0">
                <a:latin typeface="Comic Sans MS" panose="030F0702030302020204" pitchFamily="66" charset="0"/>
              </a:endParaRPr>
            </a:p>
            <a:p>
              <a:pPr algn="just"/>
              <a:r>
                <a:rPr lang="en-GB" dirty="0" smtClean="0">
                  <a:latin typeface="Comic Sans MS" panose="030F0702030302020204" pitchFamily="66" charset="0"/>
                </a:rPr>
                <a:t>6. </a:t>
              </a:r>
              <a:r>
                <a:rPr lang="ro-RO" dirty="0" smtClean="0">
                  <a:latin typeface="Comic Sans MS" panose="030F0702030302020204" pitchFamily="66" charset="0"/>
                </a:rPr>
                <a:t>dezvolt</a:t>
              </a:r>
              <a:r>
                <a:rPr lang="en-GB" dirty="0" smtClean="0">
                  <a:latin typeface="Comic Sans MS" panose="030F0702030302020204" pitchFamily="66" charset="0"/>
                </a:rPr>
                <a:t>area</a:t>
              </a:r>
              <a:r>
                <a:rPr lang="ro-RO" dirty="0" smtClean="0">
                  <a:latin typeface="Comic Sans MS" panose="030F0702030302020204" pitchFamily="66" charset="0"/>
                </a:rPr>
                <a:t> un</a:t>
              </a:r>
              <a:r>
                <a:rPr lang="en-GB" dirty="0" err="1" smtClean="0">
                  <a:latin typeface="Comic Sans MS" panose="030F0702030302020204" pitchFamily="66" charset="0"/>
                </a:rPr>
                <a:t>ui</a:t>
              </a:r>
              <a:r>
                <a:rPr lang="ro-RO" dirty="0" smtClean="0">
                  <a:latin typeface="Comic Sans MS" panose="030F0702030302020204" pitchFamily="66" charset="0"/>
                </a:rPr>
                <a:t> </a:t>
              </a:r>
              <a:r>
                <a:rPr lang="ro-RO" dirty="0">
                  <a:latin typeface="Comic Sans MS" panose="030F0702030302020204" pitchFamily="66" charset="0"/>
                </a:rPr>
                <a:t>material antimicrobian anorganic de la gradul de maturitate tehnologică TRL 3 la TRL </a:t>
              </a:r>
              <a:r>
                <a:rPr lang="ro-RO" dirty="0" smtClean="0">
                  <a:latin typeface="Comic Sans MS" panose="030F0702030302020204" pitchFamily="66" charset="0"/>
                </a:rPr>
                <a:t>4</a:t>
              </a:r>
              <a:r>
                <a:rPr lang="en-GB" dirty="0" smtClean="0">
                  <a:latin typeface="Comic Sans MS" panose="030F0702030302020204" pitchFamily="66" charset="0"/>
                </a:rPr>
                <a:t> (</a:t>
              </a:r>
              <a:r>
                <a:rPr lang="en-GB" dirty="0" err="1" smtClean="0">
                  <a:latin typeface="Comic Sans MS" panose="030F0702030302020204" pitchFamily="66" charset="0"/>
                </a:rPr>
                <a:t>brevetare</a:t>
              </a:r>
              <a:r>
                <a:rPr lang="en-GB" dirty="0" smtClean="0">
                  <a:latin typeface="Comic Sans MS" panose="030F0702030302020204" pitchFamily="66" charset="0"/>
                </a:rPr>
                <a:t>)</a:t>
              </a:r>
            </a:p>
            <a:p>
              <a:pPr algn="just"/>
              <a:endParaRPr lang="en-GB" dirty="0">
                <a:latin typeface="Comic Sans MS" panose="030F0702030302020204" pitchFamily="66" charset="0"/>
              </a:endParaRPr>
            </a:p>
            <a:p>
              <a:r>
                <a:rPr lang="en-US" dirty="0" smtClean="0">
                  <a:latin typeface="Comic Sans MS" pitchFamily="66" charset="0"/>
                </a:rPr>
                <a:t>	</a:t>
              </a:r>
              <a:r>
                <a:rPr lang="en-US" dirty="0" err="1">
                  <a:latin typeface="Comic Sans MS" pitchFamily="66" charset="0"/>
                </a:rPr>
                <a:t>Pe</a:t>
              </a:r>
              <a:r>
                <a:rPr lang="en-US" dirty="0">
                  <a:latin typeface="Comic Sans MS" pitchFamily="66" charset="0"/>
                </a:rPr>
                <a:t> </a:t>
              </a:r>
              <a:r>
                <a:rPr lang="en-US" dirty="0" err="1">
                  <a:latin typeface="Comic Sans MS" pitchFamily="66" charset="0"/>
                </a:rPr>
                <a:t>lângă</a:t>
              </a:r>
              <a:r>
                <a:rPr lang="en-US" dirty="0">
                  <a:latin typeface="Comic Sans MS" pitchFamily="66" charset="0"/>
                </a:rPr>
                <a:t> </a:t>
              </a:r>
              <a:r>
                <a:rPr lang="en-US" dirty="0" err="1">
                  <a:latin typeface="Comic Sans MS" pitchFamily="66" charset="0"/>
                </a:rPr>
                <a:t>aceste</a:t>
              </a:r>
              <a:r>
                <a:rPr lang="en-US" dirty="0">
                  <a:latin typeface="Comic Sans MS" pitchFamily="66" charset="0"/>
                </a:rPr>
                <a:t> </a:t>
              </a:r>
              <a:r>
                <a:rPr lang="en-US" dirty="0" err="1">
                  <a:latin typeface="Comic Sans MS" pitchFamily="66" charset="0"/>
                </a:rPr>
                <a:t>obiective</a:t>
              </a:r>
              <a:r>
                <a:rPr lang="en-US" dirty="0">
                  <a:latin typeface="Comic Sans MS" pitchFamily="66" charset="0"/>
                </a:rPr>
                <a:t> </a:t>
              </a:r>
              <a:r>
                <a:rPr lang="en-US" dirty="0" err="1" smtClean="0">
                  <a:latin typeface="Comic Sans MS" pitchFamily="66" charset="0"/>
                </a:rPr>
                <a:t>științifice</a:t>
              </a:r>
              <a:r>
                <a:rPr lang="en-US" dirty="0" smtClean="0">
                  <a:latin typeface="Comic Sans MS" pitchFamily="66" charset="0"/>
                </a:rPr>
                <a:t>, </a:t>
              </a:r>
              <a:r>
                <a:rPr lang="en-US" dirty="0" err="1" smtClean="0">
                  <a:latin typeface="Comic Sans MS" pitchFamily="66" charset="0"/>
                </a:rPr>
                <a:t>obiective</a:t>
              </a:r>
              <a:r>
                <a:rPr lang="en-US" dirty="0" smtClean="0">
                  <a:latin typeface="Comic Sans MS" pitchFamily="66" charset="0"/>
                </a:rPr>
                <a:t> </a:t>
              </a:r>
              <a:r>
                <a:rPr lang="en-US" dirty="0" err="1">
                  <a:latin typeface="Comic Sans MS" pitchFamily="66" charset="0"/>
                </a:rPr>
                <a:t>precum</a:t>
              </a:r>
              <a:r>
                <a:rPr lang="en-US" dirty="0">
                  <a:latin typeface="Comic Sans MS" pitchFamily="66" charset="0"/>
                </a:rPr>
                <a:t> </a:t>
              </a:r>
              <a:r>
                <a:rPr lang="en-US" dirty="0" err="1">
                  <a:latin typeface="Comic Sans MS" pitchFamily="66" charset="0"/>
                </a:rPr>
                <a:t>creșterea</a:t>
              </a:r>
              <a:r>
                <a:rPr lang="en-US" dirty="0">
                  <a:latin typeface="Comic Sans MS" pitchFamily="66" charset="0"/>
                </a:rPr>
                <a:t> </a:t>
              </a:r>
              <a:r>
                <a:rPr lang="en-US" dirty="0" err="1">
                  <a:latin typeface="Comic Sans MS" pitchFamily="66" charset="0"/>
                </a:rPr>
                <a:t>vizibilității</a:t>
              </a:r>
              <a:r>
                <a:rPr lang="en-US" dirty="0">
                  <a:latin typeface="Comic Sans MS" pitchFamily="66" charset="0"/>
                </a:rPr>
                <a:t> </a:t>
              </a:r>
              <a:r>
                <a:rPr lang="en-US" dirty="0" err="1">
                  <a:latin typeface="Comic Sans MS" pitchFamily="66" charset="0"/>
                </a:rPr>
                <a:t>internaționale</a:t>
              </a:r>
              <a:r>
                <a:rPr lang="en-US" dirty="0">
                  <a:latin typeface="Comic Sans MS" pitchFamily="66" charset="0"/>
                </a:rPr>
                <a:t> (</a:t>
              </a:r>
              <a:r>
                <a:rPr lang="en-US" dirty="0" err="1">
                  <a:latin typeface="Comic Sans MS" pitchFamily="66" charset="0"/>
                </a:rPr>
                <a:t>prin</a:t>
              </a:r>
              <a:r>
                <a:rPr lang="en-US" dirty="0">
                  <a:latin typeface="Comic Sans MS" pitchFamily="66" charset="0"/>
                </a:rPr>
                <a:t> </a:t>
              </a:r>
              <a:r>
                <a:rPr lang="en-US" dirty="0" err="1">
                  <a:latin typeface="Comic Sans MS" pitchFamily="66" charset="0"/>
                </a:rPr>
                <a:t>publicarea</a:t>
              </a:r>
              <a:r>
                <a:rPr lang="en-US" dirty="0">
                  <a:latin typeface="Comic Sans MS" pitchFamily="66" charset="0"/>
                </a:rPr>
                <a:t> </a:t>
              </a:r>
              <a:r>
                <a:rPr lang="en-US" dirty="0" err="1">
                  <a:latin typeface="Comic Sans MS" pitchFamily="66" charset="0"/>
                </a:rPr>
                <a:t>în</a:t>
              </a:r>
              <a:r>
                <a:rPr lang="en-US" dirty="0">
                  <a:latin typeface="Comic Sans MS" pitchFamily="66" charset="0"/>
                </a:rPr>
                <a:t> </a:t>
              </a:r>
              <a:r>
                <a:rPr lang="en-US" dirty="0" err="1">
                  <a:latin typeface="Comic Sans MS" pitchFamily="66" charset="0"/>
                </a:rPr>
                <a:t>revista</a:t>
              </a:r>
              <a:r>
                <a:rPr lang="en-US" dirty="0">
                  <a:latin typeface="Comic Sans MS" pitchFamily="66" charset="0"/>
                </a:rPr>
                <a:t> a </a:t>
              </a:r>
              <a:r>
                <a:rPr lang="en-US" dirty="0" err="1">
                  <a:latin typeface="Comic Sans MS" pitchFamily="66" charset="0"/>
                </a:rPr>
                <a:t>factorului</a:t>
              </a:r>
              <a:r>
                <a:rPr lang="en-US" dirty="0">
                  <a:latin typeface="Comic Sans MS" pitchFamily="66" charset="0"/>
                </a:rPr>
                <a:t> de impact </a:t>
              </a:r>
              <a:r>
                <a:rPr lang="en-US" dirty="0" err="1">
                  <a:latin typeface="Comic Sans MS" pitchFamily="66" charset="0"/>
                </a:rPr>
                <a:t>ridicat</a:t>
              </a:r>
              <a:r>
                <a:rPr lang="en-US" dirty="0">
                  <a:latin typeface="Comic Sans MS" pitchFamily="66" charset="0"/>
                </a:rPr>
                <a:t> </a:t>
              </a:r>
              <a:r>
                <a:rPr lang="en-US" dirty="0" err="1">
                  <a:latin typeface="Comic Sans MS" pitchFamily="66" charset="0"/>
                </a:rPr>
                <a:t>și</a:t>
              </a:r>
              <a:r>
                <a:rPr lang="en-US" dirty="0">
                  <a:latin typeface="Comic Sans MS" pitchFamily="66" charset="0"/>
                </a:rPr>
                <a:t> </a:t>
              </a:r>
              <a:r>
                <a:rPr lang="en-US" dirty="0" err="1">
                  <a:latin typeface="Comic Sans MS" pitchFamily="66" charset="0"/>
                </a:rPr>
                <a:t>participarea</a:t>
              </a:r>
              <a:r>
                <a:rPr lang="en-US" dirty="0">
                  <a:latin typeface="Comic Sans MS" pitchFamily="66" charset="0"/>
                </a:rPr>
                <a:t> la </a:t>
              </a:r>
              <a:r>
                <a:rPr lang="en-US" dirty="0" err="1">
                  <a:latin typeface="Comic Sans MS" pitchFamily="66" charset="0"/>
                </a:rPr>
                <a:t>conferința</a:t>
              </a:r>
              <a:r>
                <a:rPr lang="en-US" dirty="0">
                  <a:latin typeface="Comic Sans MS" pitchFamily="66" charset="0"/>
                </a:rPr>
                <a:t> </a:t>
              </a:r>
              <a:r>
                <a:rPr lang="en-US" dirty="0" err="1">
                  <a:latin typeface="Comic Sans MS" pitchFamily="66" charset="0"/>
                </a:rPr>
                <a:t>internațională</a:t>
              </a:r>
              <a:r>
                <a:rPr lang="en-US" dirty="0">
                  <a:latin typeface="Comic Sans MS" pitchFamily="66" charset="0"/>
                </a:rPr>
                <a:t> de </a:t>
              </a:r>
              <a:r>
                <a:rPr lang="en-US" dirty="0" err="1">
                  <a:latin typeface="Comic Sans MS" pitchFamily="66" charset="0"/>
                </a:rPr>
                <a:t>prestigiu</a:t>
              </a:r>
              <a:r>
                <a:rPr lang="en-US" dirty="0">
                  <a:latin typeface="Comic Sans MS" pitchFamily="66" charset="0"/>
                </a:rPr>
                <a:t>), </a:t>
              </a:r>
              <a:r>
                <a:rPr lang="en-US" dirty="0" err="1">
                  <a:latin typeface="Comic Sans MS" pitchFamily="66" charset="0"/>
                </a:rPr>
                <a:t>motivația</a:t>
              </a:r>
              <a:r>
                <a:rPr lang="en-US" dirty="0">
                  <a:latin typeface="Comic Sans MS" pitchFamily="66" charset="0"/>
                </a:rPr>
                <a:t> </a:t>
              </a:r>
              <a:r>
                <a:rPr lang="en-US" dirty="0" err="1">
                  <a:latin typeface="Comic Sans MS" pitchFamily="66" charset="0"/>
                </a:rPr>
                <a:t>tinerilor</a:t>
              </a:r>
              <a:r>
                <a:rPr lang="en-US" dirty="0">
                  <a:latin typeface="Comic Sans MS" pitchFamily="66" charset="0"/>
                </a:rPr>
                <a:t> </a:t>
              </a:r>
              <a:r>
                <a:rPr lang="en-US" dirty="0" err="1">
                  <a:latin typeface="Comic Sans MS" pitchFamily="66" charset="0"/>
                </a:rPr>
                <a:t>cercetători</a:t>
              </a:r>
              <a:r>
                <a:rPr lang="en-US" dirty="0">
                  <a:latin typeface="Comic Sans MS" pitchFamily="66" charset="0"/>
                </a:rPr>
                <a:t> (</a:t>
              </a:r>
              <a:r>
                <a:rPr lang="en-US" dirty="0" err="1">
                  <a:latin typeface="Comic Sans MS" pitchFamily="66" charset="0"/>
                </a:rPr>
                <a:t>prin</a:t>
              </a:r>
              <a:r>
                <a:rPr lang="en-US" dirty="0">
                  <a:latin typeface="Comic Sans MS" pitchFamily="66" charset="0"/>
                </a:rPr>
                <a:t> </a:t>
              </a:r>
              <a:r>
                <a:rPr lang="en-US" dirty="0" err="1">
                  <a:latin typeface="Comic Sans MS" pitchFamily="66" charset="0"/>
                </a:rPr>
                <a:t>avantaje</a:t>
              </a:r>
              <a:r>
                <a:rPr lang="en-US" dirty="0">
                  <a:latin typeface="Comic Sans MS" pitchFamily="66" charset="0"/>
                </a:rPr>
                <a:t> </a:t>
              </a:r>
              <a:r>
                <a:rPr lang="en-US" dirty="0" err="1">
                  <a:latin typeface="Comic Sans MS" pitchFamily="66" charset="0"/>
                </a:rPr>
                <a:t>financiare</a:t>
              </a:r>
              <a:r>
                <a:rPr lang="en-US" dirty="0">
                  <a:latin typeface="Comic Sans MS" pitchFamily="66" charset="0"/>
                </a:rPr>
                <a:t>) </a:t>
              </a:r>
              <a:r>
                <a:rPr lang="en-US" dirty="0" err="1">
                  <a:latin typeface="Comic Sans MS" pitchFamily="66" charset="0"/>
                </a:rPr>
                <a:t>și</a:t>
              </a:r>
              <a:r>
                <a:rPr lang="en-US" dirty="0">
                  <a:latin typeface="Comic Sans MS" pitchFamily="66" charset="0"/>
                </a:rPr>
                <a:t> </a:t>
              </a:r>
              <a:r>
                <a:rPr lang="en-US" dirty="0" err="1">
                  <a:latin typeface="Comic Sans MS" pitchFamily="66" charset="0"/>
                </a:rPr>
                <a:t>achizițiile</a:t>
              </a:r>
              <a:r>
                <a:rPr lang="en-US" dirty="0">
                  <a:latin typeface="Comic Sans MS" pitchFamily="66" charset="0"/>
                </a:rPr>
                <a:t> de </a:t>
              </a:r>
              <a:r>
                <a:rPr lang="en-US" dirty="0" err="1">
                  <a:latin typeface="Comic Sans MS" pitchFamily="66" charset="0"/>
                </a:rPr>
                <a:t>bunuri</a:t>
              </a:r>
              <a:r>
                <a:rPr lang="en-US" dirty="0">
                  <a:latin typeface="Comic Sans MS" pitchFamily="66" charset="0"/>
                </a:rPr>
                <a:t> </a:t>
              </a:r>
              <a:r>
                <a:rPr lang="en-US" dirty="0" err="1">
                  <a:latin typeface="Comic Sans MS" pitchFamily="66" charset="0"/>
                </a:rPr>
                <a:t>trebuie</a:t>
              </a:r>
              <a:r>
                <a:rPr lang="en-US" dirty="0">
                  <a:latin typeface="Comic Sans MS" pitchFamily="66" charset="0"/>
                </a:rPr>
                <a:t> </a:t>
              </a:r>
              <a:r>
                <a:rPr lang="en-US" dirty="0" err="1">
                  <a:latin typeface="Comic Sans MS" pitchFamily="66" charset="0"/>
                </a:rPr>
                <a:t>menționate</a:t>
              </a:r>
              <a:r>
                <a:rPr lang="en-US" dirty="0">
                  <a:latin typeface="Comic Sans MS" pitchFamily="66" charset="0"/>
                </a:rPr>
                <a:t>.</a:t>
              </a:r>
              <a:endParaRPr lang="ro-RO" dirty="0">
                <a:latin typeface="Comic Sans MS" pitchFamily="66" charset="0"/>
              </a:endParaRPr>
            </a:p>
          </p:txBody>
        </p:sp>
        <p:sp>
          <p:nvSpPr>
            <p:cNvPr id="11" name="Rectangle 10"/>
            <p:cNvSpPr/>
            <p:nvPr/>
          </p:nvSpPr>
          <p:spPr>
            <a:xfrm>
              <a:off x="0" y="5534561"/>
              <a:ext cx="9252520" cy="338554"/>
            </a:xfrm>
            <a:prstGeom prst="rect">
              <a:avLst/>
            </a:prstGeom>
          </p:spPr>
          <p:txBody>
            <a:bodyPr wrap="square">
              <a:spAutoFit/>
            </a:bodyPr>
            <a:lstStyle/>
            <a:p>
              <a:endParaRPr lang="ro-RO" sz="1600" dirty="0">
                <a:latin typeface="Comic Sans MS" pitchFamily="66"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254540" cy="7534275"/>
            <a:chOff x="0" y="0"/>
            <a:chExt cx="9254540" cy="7534275"/>
          </a:xfrm>
        </p:grpSpPr>
        <p:sp>
          <p:nvSpPr>
            <p:cNvPr id="2" name="Rectangle 1"/>
            <p:cNvSpPr/>
            <p:nvPr/>
          </p:nvSpPr>
          <p:spPr>
            <a:xfrm>
              <a:off x="179512" y="332656"/>
              <a:ext cx="8352928" cy="646331"/>
            </a:xfrm>
            <a:prstGeom prst="rect">
              <a:avLst/>
            </a:prstGeom>
          </p:spPr>
          <p:txBody>
            <a:bodyPr wrap="square">
              <a:spAutoFit/>
            </a:bodyPr>
            <a:lstStyle/>
            <a:p>
              <a:pPr algn="ctr"/>
              <a:r>
                <a:rPr lang="en-GB" b="1" dirty="0" smtClean="0">
                  <a:latin typeface="Comic Sans MS" panose="030F0702030302020204" pitchFamily="66" charset="0"/>
                  <a:ea typeface="Calibri" panose="020F0502020204030204" pitchFamily="34" charset="0"/>
                  <a:cs typeface="Arial" panose="020B0604020202020204" pitchFamily="34" charset="0"/>
                </a:rPr>
                <a:t>O</a:t>
              </a:r>
              <a:r>
                <a:rPr lang="ro-RO" b="1" dirty="0" smtClean="0">
                  <a:latin typeface="Comic Sans MS" panose="030F0702030302020204" pitchFamily="66" charset="0"/>
                  <a:ea typeface="Calibri" panose="020F0502020204030204" pitchFamily="34" charset="0"/>
                  <a:cs typeface="Arial" panose="020B0604020202020204" pitchFamily="34" charset="0"/>
                </a:rPr>
                <a:t>btiner</a:t>
              </a:r>
              <a:r>
                <a:rPr lang="en-GB" b="1" dirty="0" err="1" smtClean="0">
                  <a:latin typeface="Comic Sans MS" panose="030F0702030302020204" pitchFamily="66" charset="0"/>
                  <a:ea typeface="Calibri" panose="020F0502020204030204" pitchFamily="34" charset="0"/>
                  <a:cs typeface="Arial" panose="020B0604020202020204" pitchFamily="34" charset="0"/>
                </a:rPr>
                <a:t>ea</a:t>
              </a:r>
              <a:r>
                <a:rPr lang="ro-RO" b="1" dirty="0" smtClean="0">
                  <a:latin typeface="Comic Sans MS" panose="030F0702030302020204" pitchFamily="66" charset="0"/>
                  <a:ea typeface="Calibri" panose="020F0502020204030204" pitchFamily="34" charset="0"/>
                  <a:cs typeface="Arial" panose="020B0604020202020204" pitchFamily="34" charset="0"/>
                </a:rPr>
                <a:t> prin </a:t>
              </a:r>
              <a:r>
                <a:rPr lang="ro-RO" b="1" dirty="0">
                  <a:latin typeface="Comic Sans MS" panose="030F0702030302020204" pitchFamily="66" charset="0"/>
                  <a:ea typeface="Calibri" panose="020F0502020204030204" pitchFamily="34" charset="0"/>
                  <a:cs typeface="Arial" panose="020B0604020202020204" pitchFamily="34" charset="0"/>
                </a:rPr>
                <a:t>precipitare in reflux a unor materiale de ZnO cu </a:t>
              </a:r>
              <a:r>
                <a:rPr lang="ro-RO" b="1" dirty="0" smtClean="0">
                  <a:latin typeface="Comic Sans MS" panose="030F0702030302020204" pitchFamily="66" charset="0"/>
                  <a:ea typeface="Calibri" panose="020F0502020204030204" pitchFamily="34" charset="0"/>
                  <a:cs typeface="Arial" panose="020B0604020202020204" pitchFamily="34" charset="0"/>
                </a:rPr>
                <a:t>activita</a:t>
              </a:r>
              <a:r>
                <a:rPr lang="en-GB" b="1" dirty="0" smtClean="0">
                  <a:latin typeface="Comic Sans MS" panose="030F0702030302020204" pitchFamily="66" charset="0"/>
                  <a:ea typeface="Calibri" panose="020F0502020204030204" pitchFamily="34" charset="0"/>
                  <a:cs typeface="Arial" panose="020B0604020202020204" pitchFamily="34" charset="0"/>
                </a:rPr>
                <a:t>t</a:t>
              </a:r>
              <a:r>
                <a:rPr lang="ro-RO" b="1" dirty="0" smtClean="0">
                  <a:latin typeface="Comic Sans MS" panose="030F0702030302020204" pitchFamily="66" charset="0"/>
                  <a:ea typeface="Calibri" panose="020F0502020204030204" pitchFamily="34" charset="0"/>
                  <a:cs typeface="Arial" panose="020B0604020202020204" pitchFamily="34" charset="0"/>
                </a:rPr>
                <a:t>e </a:t>
              </a:r>
              <a:r>
                <a:rPr lang="ro-RO" b="1" dirty="0">
                  <a:latin typeface="Comic Sans MS" panose="030F0702030302020204" pitchFamily="66" charset="0"/>
                  <a:ea typeface="Calibri" panose="020F0502020204030204" pitchFamily="34" charset="0"/>
                  <a:cs typeface="Arial" panose="020B0604020202020204" pitchFamily="34" charset="0"/>
                </a:rPr>
                <a:t>antimicrobiana crescuta si citotoxicitate redusa</a:t>
              </a:r>
              <a:endParaRPr lang="ro-RO" b="1" dirty="0">
                <a:latin typeface="Comic Sans MS" panose="030F0702030302020204" pitchFamily="66" charset="0"/>
              </a:endParaRPr>
            </a:p>
          </p:txBody>
        </p:sp>
        <p:grpSp>
          <p:nvGrpSpPr>
            <p:cNvPr id="9" name="Group 8"/>
            <p:cNvGrpSpPr/>
            <p:nvPr/>
          </p:nvGrpSpPr>
          <p:grpSpPr>
            <a:xfrm>
              <a:off x="395536" y="1311643"/>
              <a:ext cx="4677095" cy="2320106"/>
              <a:chOff x="0" y="451669"/>
              <a:chExt cx="4677095" cy="2320106"/>
            </a:xfrm>
          </p:grpSpPr>
          <p:pic>
            <p:nvPicPr>
              <p:cNvPr id="1028" name="Picture 0" descr="Frame_200k.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23145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Tv55 [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320" y="451669"/>
                <a:ext cx="2390775" cy="230505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1036140340"/>
                </p:ext>
              </p:extLst>
            </p:nvPr>
          </p:nvGraphicFramePr>
          <p:xfrm>
            <a:off x="5436096" y="1724443"/>
            <a:ext cx="2857500" cy="2000250"/>
          </p:xfrm>
          <a:graphic>
            <a:graphicData uri="http://schemas.openxmlformats.org/presentationml/2006/ole">
              <mc:AlternateContent xmlns:mc="http://schemas.openxmlformats.org/markup-compatibility/2006">
                <mc:Choice xmlns:v="urn:schemas-microsoft-com:vml" Requires="v">
                  <p:oleObj spid="_x0000_s1063" name="Graph" r:id="rId5" imgW="4184294" imgH="2933395" progId="Origin50.Graph">
                    <p:embed/>
                  </p:oleObj>
                </mc:Choice>
                <mc:Fallback>
                  <p:oleObj name="Graph" r:id="rId5" imgW="4184294" imgH="2933395" progId="Origin50.Graph">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724443"/>
                          <a:ext cx="285750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60134706"/>
                </p:ext>
              </p:extLst>
            </p:nvPr>
          </p:nvGraphicFramePr>
          <p:xfrm>
            <a:off x="3098676" y="4164095"/>
            <a:ext cx="2514600" cy="2009775"/>
          </p:xfrm>
          <a:graphic>
            <a:graphicData uri="http://schemas.openxmlformats.org/presentationml/2006/ole">
              <mc:AlternateContent xmlns:mc="http://schemas.openxmlformats.org/markup-compatibility/2006">
                <mc:Choice xmlns:v="urn:schemas-microsoft-com:vml" Requires="v">
                  <p:oleObj spid="_x0000_s1064" name="Graph" r:id="rId7" imgW="3792931" imgH="3017520" progId="Origin50.Graph">
                    <p:embed/>
                  </p:oleObj>
                </mc:Choice>
                <mc:Fallback>
                  <p:oleObj name="Graph" r:id="rId7" imgW="3792931" imgH="3017520" progId="Origin50.Graph">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8676" y="4164095"/>
                          <a:ext cx="2514600"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6" name="Rectangle 6"/>
            <p:cNvSpPr>
              <a:spLocks noChangeArrowheads="1"/>
            </p:cNvSpPr>
            <p:nvPr/>
          </p:nvSpPr>
          <p:spPr bwMode="auto">
            <a:xfrm>
              <a:off x="0" y="3697495"/>
              <a:ext cx="54360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Imagini TEM ale probei BD1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sfere</a:t>
              </a:r>
              <a:r>
                <a:rPr kumimoji="0" lang="en-GB" altLang="ro-RO" sz="1200" b="1" i="0" u="none" strike="noStrike" cap="none" normalizeH="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ro-RO" sz="1200" b="1" i="0" u="none" strike="noStrike" cap="none" normalizeH="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goale</a:t>
              </a:r>
              <a:r>
                <a:rPr kumimoji="0" lang="ro-RO"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si BD2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sfere</a:t>
              </a:r>
              <a:r>
                <a:rPr kumimoji="0" lang="en-GB" altLang="ro-RO" sz="1200" b="1" i="0" u="none" strike="noStrike" cap="none" normalizeH="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ro-RO" sz="1200" b="1" i="0" u="none" strike="noStrike" cap="none" normalizeH="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pline</a:t>
              </a:r>
              <a:r>
                <a:rPr kumimoji="0" lang="ro-RO"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t>
              </a:r>
              <a:endParaRPr kumimoji="0" lang="ro-RO" altLang="ro-RO" sz="1200" b="1" i="0" u="none" strike="noStrike" cap="none" normalizeH="0" baseline="0" dirty="0" smtClean="0">
                <a:ln>
                  <a:noFill/>
                </a:ln>
                <a:solidFill>
                  <a:schemeClr val="tx1"/>
                </a:solidFill>
                <a:effectLst/>
                <a:latin typeface="Comic Sans MS" panose="030F0702030302020204" pitchFamily="66"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o-RO" altLang="ro-RO" sz="1800" b="1" i="0" u="none" strike="noStrike" cap="none" normalizeH="0" baseline="0" dirty="0" smtClean="0">
                <a:ln>
                  <a:noFill/>
                </a:ln>
                <a:solidFill>
                  <a:schemeClr val="tx1"/>
                </a:solidFill>
                <a:effectLst/>
              </a:endParaRPr>
            </a:p>
          </p:txBody>
        </p:sp>
        <p:sp>
          <p:nvSpPr>
            <p:cNvPr id="7" name="Rectangle 7"/>
            <p:cNvSpPr>
              <a:spLocks noChangeArrowheads="1"/>
            </p:cNvSpPr>
            <p:nvPr/>
          </p:nvSpPr>
          <p:spPr bwMode="auto">
            <a:xfrm>
              <a:off x="0" y="753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ro-RO"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ro-RO"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2622716" y="6211757"/>
              <a:ext cx="4124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lang="en-GB" altLang="ro-RO" sz="1200" b="1" dirty="0" err="1" smtClean="0">
                  <a:latin typeface="Comic Sans MS" panose="030F0702030302020204" pitchFamily="66" charset="0"/>
                  <a:ea typeface="Calibri" panose="020F0502020204030204" pitchFamily="34" charset="0"/>
                  <a:cs typeface="Times New Roman" panose="02020603050405020304" pitchFamily="18" charset="0"/>
                </a:rPr>
                <a:t>A</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naliza</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termica</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neizoterma</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materialului</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BD2</a:t>
              </a:r>
              <a:endParaRPr kumimoji="0" lang="en-GB" altLang="ro-RO" sz="1200" b="1" i="0" u="none" strike="noStrike" cap="none" normalizeH="0" baseline="0" dirty="0" smtClean="0">
                <a:ln>
                  <a:noFill/>
                </a:ln>
                <a:solidFill>
                  <a:schemeClr val="tx1"/>
                </a:solidFill>
                <a:effectLst/>
                <a:latin typeface="Comic Sans MS" panose="030F0702030302020204" pitchFamily="66" charset="0"/>
              </a:endParaRPr>
            </a:p>
          </p:txBody>
        </p:sp>
        <p:sp>
          <p:nvSpPr>
            <p:cNvPr id="14" name="Rectangle 8"/>
            <p:cNvSpPr>
              <a:spLocks noChangeArrowheads="1"/>
            </p:cNvSpPr>
            <p:nvPr/>
          </p:nvSpPr>
          <p:spPr bwMode="auto">
            <a:xfrm>
              <a:off x="4932040" y="3669557"/>
              <a:ext cx="4322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Difractogramele</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de raze X ale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celor</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doua</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materiale</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de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ZnO</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BD1 </a:t>
              </a:r>
              <a:r>
                <a:rPr kumimoji="0" lang="en-GB" altLang="ro-RO" sz="1200" b="1" i="0" u="none" strike="noStrike" cap="none" normalizeH="0" baseline="0" dirty="0" err="1"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si</a:t>
              </a:r>
              <a:r>
                <a:rPr kumimoji="0" lang="en-GB" altLang="ro-RO" sz="1200"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BD2</a:t>
              </a:r>
              <a:endParaRPr kumimoji="0" lang="en-GB" altLang="ro-RO" sz="1200" b="1" i="0" u="none" strike="noStrike" cap="none" normalizeH="0" baseline="0" dirty="0" smtClean="0">
                <a:ln>
                  <a:noFill/>
                </a:ln>
                <a:solidFill>
                  <a:schemeClr val="tx1"/>
                </a:solidFill>
                <a:effectLst/>
                <a:latin typeface="Comic Sans MS" panose="030F0702030302020204" pitchFamily="66" charset="0"/>
              </a:endParaRPr>
            </a:p>
          </p:txBody>
        </p:sp>
      </p:grpSp>
    </p:spTree>
    <p:extLst>
      <p:ext uri="{BB962C8B-B14F-4D97-AF65-F5344CB8AC3E}">
        <p14:creationId xmlns:p14="http://schemas.microsoft.com/office/powerpoint/2010/main" val="172174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2542886"/>
              </p:ext>
            </p:extLst>
          </p:nvPr>
        </p:nvGraphicFramePr>
        <p:xfrm>
          <a:off x="827582" y="404663"/>
          <a:ext cx="7272809" cy="6381336"/>
        </p:xfrm>
        <a:graphic>
          <a:graphicData uri="http://schemas.openxmlformats.org/drawingml/2006/table">
            <a:tbl>
              <a:tblPr firstRow="1" firstCol="1" bandRow="1">
                <a:tableStyleId>{5C22544A-7EE6-4342-B048-85BDC9FD1C3A}</a:tableStyleId>
              </a:tblPr>
              <a:tblGrid>
                <a:gridCol w="896768"/>
                <a:gridCol w="1146368"/>
                <a:gridCol w="1146368"/>
                <a:gridCol w="1030282"/>
                <a:gridCol w="1079239"/>
                <a:gridCol w="1079239"/>
                <a:gridCol w="894545"/>
              </a:tblGrid>
              <a:tr h="318971">
                <a:tc rowSpan="2">
                  <a:txBody>
                    <a:bodyPr/>
                    <a:lstStyle/>
                    <a:p>
                      <a:pPr marL="71755" marR="71755">
                        <a:lnSpc>
                          <a:spcPct val="107000"/>
                        </a:lnSpc>
                        <a:spcAft>
                          <a:spcPts val="0"/>
                        </a:spcAft>
                      </a:pPr>
                      <a:r>
                        <a:rPr lang="en-GB" sz="700" dirty="0" err="1">
                          <a:effectLst/>
                        </a:rPr>
                        <a:t>Nr</a:t>
                      </a:r>
                      <a:r>
                        <a:rPr lang="en-GB" sz="700" dirty="0">
                          <a:effectLst/>
                        </a:rPr>
                        <a:t>. </a:t>
                      </a:r>
                      <a:r>
                        <a:rPr lang="en-GB" sz="700" dirty="0" err="1">
                          <a:effectLst/>
                        </a:rPr>
                        <a:t>crt</a:t>
                      </a:r>
                      <a:r>
                        <a:rPr lang="en-GB" sz="700" dirty="0">
                          <a:effectLst/>
                        </a:rPr>
                        <a:t>.</a:t>
                      </a:r>
                      <a:endParaRPr lang="ro-RO" sz="700" dirty="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vert="vert" anchor="ctr"/>
                </a:tc>
                <a:tc rowSpan="2" gridSpan="2">
                  <a:txBody>
                    <a:bodyPr/>
                    <a:lstStyle/>
                    <a:p>
                      <a:pPr>
                        <a:lnSpc>
                          <a:spcPct val="107000"/>
                        </a:lnSpc>
                        <a:spcAft>
                          <a:spcPts val="0"/>
                        </a:spcAft>
                      </a:pPr>
                      <a:r>
                        <a:rPr lang="en-GB" sz="700">
                          <a:effectLst/>
                        </a:rPr>
                        <a:t> </a:t>
                      </a:r>
                      <a:endParaRPr lang="ro-RO" sz="700">
                        <a:effectLst/>
                      </a:endParaRPr>
                    </a:p>
                    <a:p>
                      <a:pPr algn="ctr">
                        <a:lnSpc>
                          <a:spcPct val="107000"/>
                        </a:lnSpc>
                        <a:spcAft>
                          <a:spcPts val="0"/>
                        </a:spcAft>
                      </a:pPr>
                      <a:r>
                        <a:rPr lang="en-GB" sz="700">
                          <a:effectLst/>
                        </a:rPr>
                        <a:t>Tulpini microbine</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rowSpan="2" hMerge="1">
                  <a:txBody>
                    <a:bodyPr/>
                    <a:lstStyle/>
                    <a:p>
                      <a:endParaRPr lang="ro-RO"/>
                    </a:p>
                  </a:txBody>
                  <a:tcPr/>
                </a:tc>
                <a:tc gridSpan="2">
                  <a:txBody>
                    <a:bodyPr/>
                    <a:lstStyle/>
                    <a:p>
                      <a:pPr algn="ctr">
                        <a:lnSpc>
                          <a:spcPct val="107000"/>
                        </a:lnSpc>
                        <a:spcAft>
                          <a:spcPts val="0"/>
                        </a:spcAft>
                      </a:pPr>
                      <a:r>
                        <a:rPr lang="en-GB" sz="700">
                          <a:effectLst/>
                        </a:rPr>
                        <a:t>ZnO </a:t>
                      </a:r>
                      <a:endParaRPr lang="ro-RO" sz="700">
                        <a:effectLst/>
                      </a:endParaRPr>
                    </a:p>
                    <a:p>
                      <a:pPr algn="ctr">
                        <a:lnSpc>
                          <a:spcPct val="107000"/>
                        </a:lnSpc>
                        <a:spcAft>
                          <a:spcPts val="0"/>
                        </a:spcAft>
                      </a:pPr>
                      <a:r>
                        <a:rPr lang="en-GB" sz="700">
                          <a:effectLst/>
                        </a:rPr>
                        <a:t>BDI </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hMerge="1">
                  <a:txBody>
                    <a:bodyPr/>
                    <a:lstStyle/>
                    <a:p>
                      <a:endParaRPr lang="ro-RO"/>
                    </a:p>
                  </a:txBody>
                  <a:tcPr/>
                </a:tc>
                <a:tc gridSpan="2">
                  <a:txBody>
                    <a:bodyPr/>
                    <a:lstStyle/>
                    <a:p>
                      <a:pPr algn="ctr">
                        <a:lnSpc>
                          <a:spcPct val="107000"/>
                        </a:lnSpc>
                        <a:spcAft>
                          <a:spcPts val="0"/>
                        </a:spcAft>
                      </a:pPr>
                      <a:r>
                        <a:rPr lang="en-GB" sz="700">
                          <a:effectLst/>
                        </a:rPr>
                        <a:t>ZnO</a:t>
                      </a:r>
                      <a:endParaRPr lang="ro-RO" sz="700">
                        <a:effectLst/>
                      </a:endParaRPr>
                    </a:p>
                    <a:p>
                      <a:pPr algn="ctr">
                        <a:lnSpc>
                          <a:spcPct val="107000"/>
                        </a:lnSpc>
                        <a:spcAft>
                          <a:spcPts val="0"/>
                        </a:spcAft>
                      </a:pPr>
                      <a:r>
                        <a:rPr lang="en-GB" sz="700">
                          <a:effectLst/>
                        </a:rPr>
                        <a:t>BDII</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hMerge="1">
                  <a:txBody>
                    <a:bodyPr/>
                    <a:lstStyle/>
                    <a:p>
                      <a:endParaRPr lang="ro-RO"/>
                    </a:p>
                  </a:txBody>
                  <a:tcPr/>
                </a:tc>
              </a:tr>
              <a:tr h="318971">
                <a:tc vMerge="1">
                  <a:txBody>
                    <a:bodyPr/>
                    <a:lstStyle/>
                    <a:p>
                      <a:endParaRPr lang="ro-RO"/>
                    </a:p>
                  </a:txBody>
                  <a:tcPr/>
                </a:tc>
                <a:tc gridSpan="2" vMerge="1">
                  <a:txBody>
                    <a:bodyPr/>
                    <a:lstStyle/>
                    <a:p>
                      <a:endParaRPr lang="ro-RO"/>
                    </a:p>
                  </a:txBody>
                  <a:tcPr/>
                </a:tc>
                <a:tc hMerge="1" vMerge="1">
                  <a:txBody>
                    <a:bodyPr/>
                    <a:lstStyle/>
                    <a:p>
                      <a:endParaRPr lang="ro-RO"/>
                    </a:p>
                  </a:txBody>
                  <a:tcPr/>
                </a:tc>
                <a:tc>
                  <a:txBody>
                    <a:bodyPr/>
                    <a:lstStyle/>
                    <a:p>
                      <a:pPr algn="ctr">
                        <a:lnSpc>
                          <a:spcPct val="107000"/>
                        </a:lnSpc>
                        <a:spcAft>
                          <a:spcPts val="0"/>
                        </a:spcAft>
                      </a:pPr>
                      <a:r>
                        <a:rPr lang="en-GB" sz="700">
                          <a:effectLst/>
                        </a:rPr>
                        <a:t>CMI</a:t>
                      </a:r>
                      <a:endParaRPr lang="ro-RO" sz="700">
                        <a:effectLst/>
                      </a:endParaRPr>
                    </a:p>
                    <a:p>
                      <a:pPr algn="ctr">
                        <a:lnSpc>
                          <a:spcPct val="107000"/>
                        </a:lnSpc>
                        <a:spcAft>
                          <a:spcPts val="0"/>
                        </a:spcAft>
                      </a:pPr>
                      <a:r>
                        <a:rPr lang="en-GB" sz="700">
                          <a:effectLst/>
                        </a:rPr>
                        <a:t>µg/mL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CMEB</a:t>
                      </a:r>
                      <a:endParaRPr lang="ro-RO" sz="700">
                        <a:effectLst/>
                      </a:endParaRPr>
                    </a:p>
                    <a:p>
                      <a:pPr algn="ctr">
                        <a:lnSpc>
                          <a:spcPct val="107000"/>
                        </a:lnSpc>
                        <a:spcAft>
                          <a:spcPts val="0"/>
                        </a:spcAft>
                      </a:pPr>
                      <a:r>
                        <a:rPr lang="en-GB" sz="700">
                          <a:effectLst/>
                        </a:rPr>
                        <a:t>µg/mL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CMI</a:t>
                      </a:r>
                      <a:endParaRPr lang="ro-RO" sz="700">
                        <a:effectLst/>
                      </a:endParaRPr>
                    </a:p>
                    <a:p>
                      <a:pPr algn="ctr">
                        <a:lnSpc>
                          <a:spcPct val="107000"/>
                        </a:lnSpc>
                        <a:spcAft>
                          <a:spcPts val="0"/>
                        </a:spcAft>
                      </a:pPr>
                      <a:r>
                        <a:rPr lang="en-GB" sz="700">
                          <a:effectLst/>
                        </a:rPr>
                        <a:t>µg/mL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CMEB</a:t>
                      </a:r>
                      <a:endParaRPr lang="ro-RO" sz="700">
                        <a:effectLst/>
                      </a:endParaRPr>
                    </a:p>
                    <a:p>
                      <a:pPr algn="ctr">
                        <a:lnSpc>
                          <a:spcPct val="107000"/>
                        </a:lnSpc>
                        <a:spcAft>
                          <a:spcPts val="0"/>
                        </a:spcAft>
                      </a:pPr>
                      <a:r>
                        <a:rPr lang="en-GB" sz="700">
                          <a:effectLst/>
                        </a:rPr>
                        <a:t>µg/mL</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rowSpan="5">
                  <a:txBody>
                    <a:bodyPr/>
                    <a:lstStyle/>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Tulpini Gram-negative </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a:txBody>
                    <a:bodyPr/>
                    <a:lstStyle/>
                    <a:p>
                      <a:pPr>
                        <a:lnSpc>
                          <a:spcPct val="107000"/>
                        </a:lnSpc>
                        <a:spcAft>
                          <a:spcPts val="0"/>
                        </a:spcAft>
                      </a:pPr>
                      <a:r>
                        <a:rPr lang="en-GB" sz="700">
                          <a:effectLst/>
                        </a:rPr>
                        <a:t>P. aeruginosa ATCC 27853</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dirty="0">
                          <a:effectLst/>
                        </a:rPr>
                        <a:t>1.95</a:t>
                      </a:r>
                      <a:endParaRPr lang="ro-RO" sz="700" dirty="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nSpc>
                          <a:spcPct val="107000"/>
                        </a:lnSpc>
                        <a:spcAft>
                          <a:spcPts val="0"/>
                        </a:spcAft>
                      </a:pPr>
                      <a:r>
                        <a:rPr lang="en-GB" sz="700">
                          <a:effectLst/>
                        </a:rPr>
                        <a:t>A. baumannii 230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3</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nSpc>
                          <a:spcPct val="107000"/>
                        </a:lnSpc>
                        <a:spcAft>
                          <a:spcPts val="0"/>
                        </a:spcAft>
                      </a:pPr>
                      <a:r>
                        <a:rPr lang="en-GB" sz="700">
                          <a:effectLst/>
                        </a:rPr>
                        <a:t>E. coli ATCC 8739</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478456">
                <a:tc>
                  <a:txBody>
                    <a:bodyPr/>
                    <a:lstStyle/>
                    <a:p>
                      <a:pPr>
                        <a:lnSpc>
                          <a:spcPct val="107000"/>
                        </a:lnSpc>
                        <a:spcAft>
                          <a:spcPts val="0"/>
                        </a:spcAft>
                      </a:pPr>
                      <a:r>
                        <a:rPr lang="en-GB" sz="700">
                          <a:effectLst/>
                        </a:rPr>
                        <a:t>4</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nSpc>
                          <a:spcPct val="107000"/>
                        </a:lnSpc>
                        <a:spcAft>
                          <a:spcPts val="0"/>
                        </a:spcAft>
                      </a:pPr>
                      <a:r>
                        <a:rPr lang="en-GB" sz="700">
                          <a:effectLst/>
                        </a:rPr>
                        <a:t>K. pneumoniae 40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nSpc>
                          <a:spcPct val="107000"/>
                        </a:lnSpc>
                        <a:spcAft>
                          <a:spcPts val="0"/>
                        </a:spcAft>
                      </a:pPr>
                      <a:r>
                        <a:rPr lang="en-GB" sz="700">
                          <a:effectLst/>
                        </a:rPr>
                        <a:t>Ent. cloacae 56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rowSpan="9">
                  <a:txBody>
                    <a:bodyPr/>
                    <a:lstStyle/>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Tulpini Gram-pozitive</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a:txBody>
                    <a:bodyPr/>
                    <a:lstStyle/>
                    <a:p>
                      <a:pPr>
                        <a:lnSpc>
                          <a:spcPct val="107000"/>
                        </a:lnSpc>
                        <a:spcAft>
                          <a:spcPts val="0"/>
                        </a:spcAft>
                      </a:pPr>
                      <a:r>
                        <a:rPr lang="en-GB" sz="700">
                          <a:effectLst/>
                        </a:rPr>
                        <a:t>S. aureus ATCC 25925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159486">
                <a:tc>
                  <a:txBody>
                    <a:bodyPr/>
                    <a:lstStyle/>
                    <a:p>
                      <a:pPr>
                        <a:lnSpc>
                          <a:spcPct val="107000"/>
                        </a:lnSpc>
                        <a:spcAft>
                          <a:spcPts val="0"/>
                        </a:spcAft>
                      </a:pPr>
                      <a:r>
                        <a:rPr lang="en-GB" sz="700">
                          <a:effectLst/>
                        </a:rPr>
                        <a:t>7</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MSSA ICUB</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478456">
                <a:tc>
                  <a:txBody>
                    <a:bodyPr/>
                    <a:lstStyle/>
                    <a:p>
                      <a:pPr>
                        <a:lnSpc>
                          <a:spcPct val="107000"/>
                        </a:lnSpc>
                        <a:spcAft>
                          <a:spcPts val="0"/>
                        </a:spcAft>
                      </a:pPr>
                      <a:r>
                        <a:rPr lang="en-GB" sz="700">
                          <a:effectLst/>
                        </a:rPr>
                        <a:t>8</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S. aureus ATCC  BAA-1026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9</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S. aureus ATCC 6538</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159486">
                <a:tc>
                  <a:txBody>
                    <a:bodyPr/>
                    <a:lstStyle/>
                    <a:p>
                      <a:pPr>
                        <a:lnSpc>
                          <a:spcPct val="107000"/>
                        </a:lnSpc>
                        <a:spcAft>
                          <a:spcPts val="0"/>
                        </a:spcAft>
                      </a:pPr>
                      <a:r>
                        <a:rPr lang="en-GB" sz="700">
                          <a:effectLst/>
                        </a:rPr>
                        <a:t>10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MRSA IUCB1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478456">
                <a:tc>
                  <a:txBody>
                    <a:bodyPr/>
                    <a:lstStyle/>
                    <a:p>
                      <a:pPr>
                        <a:lnSpc>
                          <a:spcPct val="107000"/>
                        </a:lnSpc>
                        <a:spcAft>
                          <a:spcPts val="0"/>
                        </a:spcAft>
                      </a:pPr>
                      <a:r>
                        <a:rPr lang="en-GB" sz="700">
                          <a:effectLst/>
                        </a:rPr>
                        <a:t>11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S. saprophyticus ATCC 15305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7.81</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478456">
                <a:tc>
                  <a:txBody>
                    <a:bodyPr/>
                    <a:lstStyle/>
                    <a:p>
                      <a:pPr>
                        <a:lnSpc>
                          <a:spcPct val="107000"/>
                        </a:lnSpc>
                        <a:spcAft>
                          <a:spcPts val="0"/>
                        </a:spcAft>
                      </a:pPr>
                      <a:r>
                        <a:rPr lang="en-GB" sz="700">
                          <a:effectLst/>
                        </a:rPr>
                        <a:t>12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Enterococcus faecalis ATCC 29212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250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478456">
                <a:tc>
                  <a:txBody>
                    <a:bodyPr/>
                    <a:lstStyle/>
                    <a:p>
                      <a:pPr>
                        <a:lnSpc>
                          <a:spcPct val="107000"/>
                        </a:lnSpc>
                        <a:spcAft>
                          <a:spcPts val="0"/>
                        </a:spcAft>
                      </a:pPr>
                      <a:r>
                        <a:rPr lang="en-GB" sz="700">
                          <a:effectLst/>
                        </a:rPr>
                        <a:t>13</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gn="ctr">
                        <a:lnSpc>
                          <a:spcPct val="107000"/>
                        </a:lnSpc>
                        <a:spcAft>
                          <a:spcPts val="0"/>
                        </a:spcAft>
                      </a:pPr>
                      <a:r>
                        <a:rPr lang="en-GB" sz="700">
                          <a:effectLst/>
                        </a:rPr>
                        <a:t>Enterococcus faecium VA-R17</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62.5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18971">
                <a:tc>
                  <a:txBody>
                    <a:bodyPr/>
                    <a:lstStyle/>
                    <a:p>
                      <a:pPr>
                        <a:lnSpc>
                          <a:spcPct val="107000"/>
                        </a:lnSpc>
                        <a:spcAft>
                          <a:spcPts val="0"/>
                        </a:spcAft>
                      </a:pPr>
                      <a:r>
                        <a:rPr lang="en-GB" sz="700">
                          <a:effectLst/>
                        </a:rPr>
                        <a:t>14</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nSpc>
                          <a:spcPct val="107000"/>
                        </a:lnSpc>
                        <a:spcAft>
                          <a:spcPts val="0"/>
                        </a:spcAft>
                      </a:pPr>
                      <a:r>
                        <a:rPr lang="en-GB" sz="700">
                          <a:effectLst/>
                        </a:rPr>
                        <a:t>B. subtili sATCC 6633</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1000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1.95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320889">
                <a:tc>
                  <a:txBody>
                    <a:bodyPr/>
                    <a:lstStyle/>
                    <a:p>
                      <a:pPr>
                        <a:lnSpc>
                          <a:spcPct val="107000"/>
                        </a:lnSpc>
                        <a:spcAft>
                          <a:spcPts val="0"/>
                        </a:spcAft>
                      </a:pPr>
                      <a:r>
                        <a:rPr lang="en-GB" sz="700">
                          <a:effectLst/>
                        </a:rPr>
                        <a:t>15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rowSpan="2">
                  <a:txBody>
                    <a:bodyPr/>
                    <a:lstStyle/>
                    <a:p>
                      <a:pPr>
                        <a:lnSpc>
                          <a:spcPct val="107000"/>
                        </a:lnSpc>
                        <a:spcAft>
                          <a:spcPts val="0"/>
                        </a:spcAft>
                      </a:pPr>
                      <a:r>
                        <a:rPr lang="en-GB" sz="700">
                          <a:effectLst/>
                        </a:rPr>
                        <a:t> </a:t>
                      </a:r>
                      <a:endParaRPr lang="ro-RO" sz="700">
                        <a:effectLst/>
                      </a:endParaRPr>
                    </a:p>
                    <a:p>
                      <a:pPr>
                        <a:lnSpc>
                          <a:spcPct val="107000"/>
                        </a:lnSpc>
                        <a:spcAft>
                          <a:spcPts val="0"/>
                        </a:spcAft>
                      </a:pPr>
                      <a:r>
                        <a:rPr lang="en-GB" sz="700">
                          <a:effectLst/>
                        </a:rPr>
                        <a:t>Tulpini fungice</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a:txBody>
                    <a:bodyPr/>
                    <a:lstStyle/>
                    <a:p>
                      <a:pPr>
                        <a:lnSpc>
                          <a:spcPct val="107000"/>
                        </a:lnSpc>
                        <a:spcAft>
                          <a:spcPts val="0"/>
                        </a:spcAft>
                      </a:pPr>
                      <a:r>
                        <a:rPr lang="en-GB" sz="700">
                          <a:effectLst/>
                        </a:rPr>
                        <a:t>C. albicans ATCC 26790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3.90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500</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r h="478456">
                <a:tc>
                  <a:txBody>
                    <a:bodyPr/>
                    <a:lstStyle/>
                    <a:p>
                      <a:pPr>
                        <a:lnSpc>
                          <a:spcPct val="107000"/>
                        </a:lnSpc>
                        <a:spcAft>
                          <a:spcPts val="0"/>
                        </a:spcAft>
                      </a:pPr>
                      <a:r>
                        <a:rPr lang="en-GB" sz="700">
                          <a:effectLst/>
                        </a:rPr>
                        <a:t>16</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tc>
                <a:tc vMerge="1">
                  <a:txBody>
                    <a:bodyPr/>
                    <a:lstStyle/>
                    <a:p>
                      <a:endParaRPr lang="ro-RO"/>
                    </a:p>
                  </a:txBody>
                  <a:tcPr/>
                </a:tc>
                <a:tc>
                  <a:txBody>
                    <a:bodyPr/>
                    <a:lstStyle/>
                    <a:p>
                      <a:pPr>
                        <a:lnSpc>
                          <a:spcPct val="107000"/>
                        </a:lnSpc>
                        <a:spcAft>
                          <a:spcPts val="0"/>
                        </a:spcAft>
                      </a:pPr>
                      <a:r>
                        <a:rPr lang="en-GB" sz="700">
                          <a:effectLst/>
                        </a:rPr>
                        <a:t>Cryptococcus  neoformans ATCC 204092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31.25</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a:effectLst/>
                        </a:rPr>
                        <a:t>15.62</a:t>
                      </a:r>
                      <a:endParaRPr lang="ro-RO" sz="70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c>
                  <a:txBody>
                    <a:bodyPr/>
                    <a:lstStyle/>
                    <a:p>
                      <a:pPr algn="ctr">
                        <a:lnSpc>
                          <a:spcPct val="107000"/>
                        </a:lnSpc>
                        <a:spcAft>
                          <a:spcPts val="0"/>
                        </a:spcAft>
                      </a:pPr>
                      <a:r>
                        <a:rPr lang="en-GB" sz="700" dirty="0">
                          <a:effectLst/>
                        </a:rPr>
                        <a:t>500</a:t>
                      </a:r>
                      <a:endParaRPr lang="ro-RO" sz="700" dirty="0">
                        <a:effectLst/>
                        <a:latin typeface="Calibri" panose="020F0502020204030204" pitchFamily="34" charset="0"/>
                        <a:ea typeface="Calibri" panose="020F0502020204030204" pitchFamily="34" charset="0"/>
                        <a:cs typeface="Arial" panose="020B0604020202020204" pitchFamily="34" charset="0"/>
                      </a:endParaRPr>
                    </a:p>
                  </a:txBody>
                  <a:tcPr marL="43223" marR="43223" marT="0" marB="0" anchor="ctr"/>
                </a:tc>
              </a:tr>
            </a:tbl>
          </a:graphicData>
        </a:graphic>
      </p:graphicFrame>
      <p:sp>
        <p:nvSpPr>
          <p:cNvPr id="3" name="Rectangle 1"/>
          <p:cNvSpPr>
            <a:spLocks noChangeArrowheads="1"/>
          </p:cNvSpPr>
          <p:nvPr/>
        </p:nvSpPr>
        <p:spPr bwMode="auto">
          <a:xfrm>
            <a:off x="1443347" y="116632"/>
            <a:ext cx="61670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Valorile</a:t>
            </a:r>
            <a:r>
              <a:rPr kumimoji="0" lang="en-GB" altLang="ro-RO" sz="1200" b="1" i="0" u="none" strike="noStrike" cap="none" normalizeH="0" baseline="0" dirty="0" smtClean="0">
                <a:ln>
                  <a:noFill/>
                </a:ln>
                <a:solidFill>
                  <a:schemeClr val="tx1"/>
                </a:solidFill>
                <a:effectLst/>
                <a:latin typeface="Comic Sans MS" panose="030F0702030302020204" pitchFamily="66" charset="0"/>
                <a:cs typeface="Times New Roman" panose="02020603050405020304" pitchFamily="18" charset="0"/>
              </a:rPr>
              <a:t> MIC </a:t>
            </a: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si</a:t>
            </a:r>
            <a:r>
              <a:rPr kumimoji="0" lang="en-GB" altLang="ro-RO" sz="1200" b="1" i="0" u="none" strike="noStrike" cap="none" normalizeH="0" baseline="0" dirty="0" smtClean="0">
                <a:ln>
                  <a:noFill/>
                </a:ln>
                <a:solidFill>
                  <a:schemeClr val="tx1"/>
                </a:solidFill>
                <a:effectLst/>
                <a:latin typeface="Comic Sans MS" panose="030F0702030302020204" pitchFamily="66" charset="0"/>
                <a:cs typeface="Times New Roman" panose="02020603050405020304" pitchFamily="18" charset="0"/>
              </a:rPr>
              <a:t> MBEC ale </a:t>
            </a: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nanoparticulelor</a:t>
            </a:r>
            <a:r>
              <a:rPr kumimoji="0" lang="en-GB" altLang="ro-RO" sz="1200" b="1" i="0" u="none" strike="noStrike" cap="none" normalizeH="0" baseline="0" dirty="0" smtClean="0">
                <a:ln>
                  <a:noFill/>
                </a:ln>
                <a:solidFill>
                  <a:schemeClr val="tx1"/>
                </a:solidFill>
                <a:effectLst/>
                <a:latin typeface="Comic Sans MS" panose="030F0702030302020204" pitchFamily="66" charset="0"/>
                <a:cs typeface="Times New Roman" panose="02020603050405020304" pitchFamily="18" charset="0"/>
              </a:rPr>
              <a:t> testate </a:t>
            </a: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pe</a:t>
            </a:r>
            <a:r>
              <a:rPr kumimoji="0" lang="en-GB" altLang="ro-RO" sz="1200" b="1" i="0" u="none" strike="noStrike" cap="none" normalizeH="0" baseline="0" dirty="0" smtClean="0">
                <a:ln>
                  <a:noFill/>
                </a:ln>
                <a:solidFill>
                  <a:schemeClr val="tx1"/>
                </a:solidFill>
                <a:effectLst/>
                <a:latin typeface="Comic Sans MS" panose="030F0702030302020204" pitchFamily="66"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diferite</a:t>
            </a:r>
            <a:r>
              <a:rPr kumimoji="0" lang="en-GB" altLang="ro-RO" sz="1200" b="1" i="0" u="none" strike="noStrike" cap="none" normalizeH="0" baseline="0" dirty="0" smtClean="0">
                <a:ln>
                  <a:noFill/>
                </a:ln>
                <a:solidFill>
                  <a:schemeClr val="tx1"/>
                </a:solidFill>
                <a:effectLst/>
                <a:latin typeface="Comic Sans MS" panose="030F0702030302020204" pitchFamily="66"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tulpini</a:t>
            </a:r>
            <a:r>
              <a:rPr kumimoji="0" lang="en-GB" altLang="ro-RO" sz="1200" b="1" i="0" u="none" strike="noStrike" cap="none" normalizeH="0" baseline="0" dirty="0" smtClean="0">
                <a:ln>
                  <a:noFill/>
                </a:ln>
                <a:solidFill>
                  <a:schemeClr val="tx1"/>
                </a:solidFill>
                <a:effectLst/>
                <a:latin typeface="Comic Sans MS" panose="030F0702030302020204" pitchFamily="66" charset="0"/>
                <a:cs typeface="Times New Roman" panose="02020603050405020304" pitchFamily="18" charset="0"/>
              </a:rPr>
              <a:t> </a:t>
            </a:r>
            <a:r>
              <a:rPr kumimoji="0" lang="en-GB" altLang="ro-RO" sz="1200" b="1" i="0" u="none" strike="noStrike" cap="none" normalizeH="0" baseline="0" dirty="0" err="1" smtClean="0">
                <a:ln>
                  <a:noFill/>
                </a:ln>
                <a:solidFill>
                  <a:schemeClr val="tx1"/>
                </a:solidFill>
                <a:effectLst/>
                <a:latin typeface="Comic Sans MS" panose="030F0702030302020204" pitchFamily="66" charset="0"/>
                <a:cs typeface="Times New Roman" panose="02020603050405020304" pitchFamily="18" charset="0"/>
              </a:rPr>
              <a:t>microbiene</a:t>
            </a:r>
            <a:endParaRPr kumimoji="0" lang="ro-RO" altLang="ro-RO" sz="1200" b="1"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smtClean="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2586175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3900</TotalTime>
  <Words>3019</Words>
  <Application>Microsoft Office PowerPoint</Application>
  <PresentationFormat>On-screen Show (4:3)</PresentationFormat>
  <Paragraphs>498</Paragraphs>
  <Slides>29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9" baseType="lpstr">
      <vt:lpstr>AdvGulliv-R</vt:lpstr>
      <vt:lpstr>Arial</vt:lpstr>
      <vt:lpstr>Calibri</vt:lpstr>
      <vt:lpstr>Comic Sans MS</vt:lpstr>
      <vt:lpstr>Times New Roman</vt:lpstr>
      <vt:lpstr>TimesNewRoman</vt:lpstr>
      <vt:lpstr>Verdana</vt:lpstr>
      <vt:lpstr>Office Theme</vt:lpstr>
      <vt:lpstr>Graph</vt:lpstr>
      <vt:lpstr>Prism.Document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Vodafone 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dc:creator>
  <cp:lastModifiedBy>Oana Carp</cp:lastModifiedBy>
  <cp:revision>251</cp:revision>
  <dcterms:created xsi:type="dcterms:W3CDTF">2013-05-27T12:13:59Z</dcterms:created>
  <dcterms:modified xsi:type="dcterms:W3CDTF">2018-11-27T10:55:38Z</dcterms:modified>
</cp:coreProperties>
</file>