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sldIdLst>
    <p:sldId id="256" r:id="rId2"/>
    <p:sldId id="257" r:id="rId3"/>
    <p:sldId id="272" r:id="rId4"/>
    <p:sldId id="321" r:id="rId5"/>
    <p:sldId id="258" r:id="rId6"/>
    <p:sldId id="259" r:id="rId7"/>
    <p:sldId id="270" r:id="rId8"/>
    <p:sldId id="271" r:id="rId9"/>
    <p:sldId id="322" r:id="rId10"/>
    <p:sldId id="324" r:id="rId11"/>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ana Carp" initials="OC"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92C"/>
    <a:srgbClr val="81F196"/>
    <a:srgbClr val="91E1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284EFD-6D03-4129-AAE6-2C9F58FB77CE}" type="datetimeFigureOut">
              <a:rPr lang="ro-RO" smtClean="0"/>
              <a:pPr/>
              <a:t>06.12.2017</a:t>
            </a:fld>
            <a:endParaRPr lang="ro-R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EBB466-300D-498E-B688-1318E7B53534}" type="slidenum">
              <a:rPr lang="ro-RO" smtClean="0"/>
              <a:pPr/>
              <a:t>‹#›</a:t>
            </a:fld>
            <a:endParaRPr lang="ro-RO"/>
          </a:p>
        </p:txBody>
      </p:sp>
    </p:spTree>
    <p:extLst>
      <p:ext uri="{BB962C8B-B14F-4D97-AF65-F5344CB8AC3E}">
        <p14:creationId xmlns:p14="http://schemas.microsoft.com/office/powerpoint/2010/main" val="3076880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o-RO" dirty="0"/>
          </a:p>
        </p:txBody>
      </p:sp>
      <p:sp>
        <p:nvSpPr>
          <p:cNvPr id="4" name="Slide Number Placeholder 3"/>
          <p:cNvSpPr>
            <a:spLocks noGrp="1"/>
          </p:cNvSpPr>
          <p:nvPr>
            <p:ph type="sldNum" sz="quarter" idx="10"/>
          </p:nvPr>
        </p:nvSpPr>
        <p:spPr/>
        <p:txBody>
          <a:bodyPr/>
          <a:lstStyle/>
          <a:p>
            <a:fld id="{61EBB466-300D-498E-B688-1318E7B53534}" type="slidenum">
              <a:rPr lang="ro-RO" smtClean="0"/>
              <a:pPr/>
              <a:t>5</a:t>
            </a:fld>
            <a:endParaRPr lang="ro-RO"/>
          </a:p>
        </p:txBody>
      </p:sp>
    </p:spTree>
    <p:extLst>
      <p:ext uri="{BB962C8B-B14F-4D97-AF65-F5344CB8AC3E}">
        <p14:creationId xmlns:p14="http://schemas.microsoft.com/office/powerpoint/2010/main" val="4058307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00B4B-94D2-470F-A64D-788DCAE5102F}" type="datetimeFigureOut">
              <a:rPr lang="ro-RO" smtClean="0"/>
              <a:pPr/>
              <a:t>06.12.2017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8569CEDE-705D-407C-9F07-4862FE69314D}" type="slidenum">
              <a:rPr lang="ro-RO" smtClean="0"/>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1F196">
            <a:alpha val="15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00B4B-94D2-470F-A64D-788DCAE5102F}" type="datetimeFigureOut">
              <a:rPr lang="ro-RO" smtClean="0"/>
              <a:pPr/>
              <a:t>06.12.2017</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69CEDE-705D-407C-9F07-4862FE69314D}"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www.google.ro/url?sa=i&amp;rct=j&amp;q=&amp;esrc=s&amp;frm=1&amp;source=images&amp;cd=&amp;cad=rja&amp;docid=lNwSbj2tHH2mYM&amp;tbnid=YED-34VwyojQZM:&amp;ved=0CAUQjRw&amp;url=http://www.usinenouvelle.com/industry/netzsch-geratebau-gmbh-8585/thermal-analyzer-sta-f-jupiter-p72145.html&amp;ei=4cukUZ_rMoXVOfq7geAK&amp;bvm=bv.47008514,d.ZWU&amp;psig=AFQjCNF3CKomAHgnM_onLyko6SqXG58DpQ&amp;ust=1369840980965928" TargetMode="External"/><Relationship Id="rId5" Type="http://schemas.openxmlformats.org/officeDocument/2006/relationships/image" Target="../media/image4.jpeg"/><Relationship Id="rId10" Type="http://schemas.openxmlformats.org/officeDocument/2006/relationships/image" Target="../media/image8.png"/><Relationship Id="rId4" Type="http://schemas.openxmlformats.org/officeDocument/2006/relationships/image" Target="../media/image3.jpeg"/><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79512" y="548680"/>
            <a:ext cx="8964488" cy="4791440"/>
            <a:chOff x="179512" y="548680"/>
            <a:chExt cx="8964488" cy="4791440"/>
          </a:xfrm>
        </p:grpSpPr>
        <p:sp>
          <p:nvSpPr>
            <p:cNvPr id="1025" name="Rectangle 1"/>
            <p:cNvSpPr>
              <a:spLocks noChangeArrowheads="1"/>
            </p:cNvSpPr>
            <p:nvPr/>
          </p:nvSpPr>
          <p:spPr bwMode="auto">
            <a:xfrm>
              <a:off x="179512" y="1431358"/>
              <a:ext cx="8964488"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Materiale</a:t>
              </a:r>
              <a:r>
                <a:rPr kumimoji="0" lang="en-GB"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sustenabile</a:t>
              </a:r>
              <a:r>
                <a:rPr kumimoji="0" lang="en-GB"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pe</a:t>
              </a:r>
              <a:r>
                <a:rPr kumimoji="0" lang="en-GB"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baza</a:t>
              </a:r>
              <a:r>
                <a:rPr kumimoji="0" lang="en-GB"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de </a:t>
              </a: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oxid</a:t>
              </a:r>
              <a:r>
                <a:rPr kumimoji="0" lang="en-GB"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de zinc </a:t>
              </a: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pentru</a:t>
              </a:r>
              <a:r>
                <a:rPr kumimoji="0" lang="en-GB"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aplicaţii</a:t>
              </a:r>
              <a:r>
                <a:rPr kumimoji="0" lang="en-GB"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en-GB" sz="2800" b="1"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antimicrobiene</a:t>
              </a:r>
              <a:endParaRPr kumimoji="0" lang="en-US" sz="28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2800" b="1"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2800" b="1" dirty="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Comic Sans MS" pitchFamily="66" charset="0"/>
                  <a:ea typeface="Times New Roman" pitchFamily="18" charset="0"/>
                  <a:cs typeface="Arial" pitchFamily="34" charset="0"/>
                </a:rPr>
                <a:t>BIOSUSMAT</a:t>
              </a:r>
            </a:p>
            <a:p>
              <a:pPr marL="0" marR="0" lvl="0" indent="0" algn="ctr" defTabSz="914400" rtl="0" eaLnBrk="1" fontAlgn="base" latinLnBrk="0" hangingPunct="1">
                <a:lnSpc>
                  <a:spcPct val="100000"/>
                </a:lnSpc>
                <a:spcBef>
                  <a:spcPct val="0"/>
                </a:spcBef>
                <a:spcAft>
                  <a:spcPct val="0"/>
                </a:spcAft>
                <a:buClrTx/>
                <a:buSzTx/>
                <a:buFontTx/>
                <a:buNone/>
                <a:tabLst/>
              </a:pPr>
              <a:endParaRPr lang="en-US" sz="2800" b="1"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(2017-2018)</a:t>
              </a:r>
            </a:p>
            <a:p>
              <a:pPr marL="0" marR="0" lvl="0" indent="0" algn="ctr" defTabSz="914400" rtl="0" eaLnBrk="1" fontAlgn="base" latinLnBrk="0" hangingPunct="1">
                <a:lnSpc>
                  <a:spcPct val="100000"/>
                </a:lnSpc>
                <a:spcBef>
                  <a:spcPct val="0"/>
                </a:spcBef>
                <a:spcAft>
                  <a:spcPct val="0"/>
                </a:spcAft>
                <a:buClrTx/>
                <a:buSzTx/>
                <a:buFontTx/>
                <a:buNone/>
                <a:tabLst/>
              </a:pPr>
              <a:endParaRPr lang="en-US" sz="2000" b="1"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Comic Sans MS" pitchFamily="66" charset="0"/>
                  <a:ea typeface="Times New Roman" pitchFamily="18" charset="0"/>
                  <a:cs typeface="Arial" pitchFamily="34" charset="0"/>
                </a:rPr>
                <a:t>					</a:t>
              </a:r>
              <a:r>
                <a:rPr lang="en-US" sz="2000" b="1" dirty="0" err="1" smtClean="0">
                  <a:latin typeface="Comic Sans MS" pitchFamily="66" charset="0"/>
                  <a:ea typeface="Times New Roman" pitchFamily="18" charset="0"/>
                  <a:cs typeface="Arial" pitchFamily="34" charset="0"/>
                </a:rPr>
                <a:t>Finanţat</a:t>
              </a:r>
              <a:r>
                <a:rPr lang="en-US" sz="2000" b="1" dirty="0" smtClean="0">
                  <a:latin typeface="Comic Sans MS" pitchFamily="66" charset="0"/>
                  <a:ea typeface="Times New Roman" pitchFamily="18" charset="0"/>
                  <a:cs typeface="Arial" pitchFamily="34" charset="0"/>
                </a:rPr>
                <a:t>: </a:t>
              </a:r>
              <a:r>
                <a:rPr lang="en-US" sz="2000" b="1" dirty="0" smtClean="0">
                  <a:latin typeface="Comic Sans MS" pitchFamily="66" charset="0"/>
                  <a:ea typeface="Times New Roman" pitchFamily="18" charset="0"/>
                  <a:cs typeface="Arial" pitchFamily="34" charset="0"/>
                </a:rPr>
                <a:t>UEFSCDI</a:t>
              </a:r>
              <a:endParaRPr kumimoji="0" lang="en-US" sz="20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endParaRPr>
            </a:p>
          </p:txBody>
        </p:sp>
        <p:sp>
          <p:nvSpPr>
            <p:cNvPr id="5" name="Rectangle 4"/>
            <p:cNvSpPr/>
            <p:nvPr/>
          </p:nvSpPr>
          <p:spPr>
            <a:xfrm>
              <a:off x="251520" y="548680"/>
              <a:ext cx="3744416" cy="584775"/>
            </a:xfrm>
            <a:prstGeom prst="rect">
              <a:avLst/>
            </a:prstGeom>
          </p:spPr>
          <p:txBody>
            <a:bodyPr wrap="square">
              <a:spAutoFit/>
            </a:bodyPr>
            <a:lstStyle/>
            <a:p>
              <a:pPr lvl="0" algn="just" fontAlgn="base">
                <a:spcBef>
                  <a:spcPct val="0"/>
                </a:spcBef>
                <a:spcAft>
                  <a:spcPct val="0"/>
                </a:spcAft>
              </a:pPr>
              <a:r>
                <a:rPr lang="ro-RO" sz="1600" b="1" dirty="0" smtClean="0">
                  <a:solidFill>
                    <a:prstClr val="black"/>
                  </a:solidFill>
                  <a:latin typeface="Comic Sans MS" pitchFamily="66" charset="0"/>
                  <a:ea typeface="Times New Roman" pitchFamily="18" charset="0"/>
                  <a:cs typeface="Arial" pitchFamily="34" charset="0"/>
                </a:rPr>
                <a:t>PN-I</a:t>
              </a:r>
              <a:r>
                <a:rPr lang="en-GB" sz="1600" b="1" dirty="0" smtClean="0">
                  <a:solidFill>
                    <a:prstClr val="black"/>
                  </a:solidFill>
                  <a:latin typeface="Comic Sans MS" pitchFamily="66" charset="0"/>
                  <a:ea typeface="Times New Roman" pitchFamily="18" charset="0"/>
                  <a:cs typeface="Arial" pitchFamily="34" charset="0"/>
                </a:rPr>
                <a:t>I</a:t>
              </a:r>
              <a:r>
                <a:rPr lang="ro-RO" sz="1600" b="1" dirty="0" smtClean="0">
                  <a:solidFill>
                    <a:prstClr val="black"/>
                  </a:solidFill>
                  <a:latin typeface="Comic Sans MS" pitchFamily="66" charset="0"/>
                  <a:ea typeface="Times New Roman" pitchFamily="18" charset="0"/>
                  <a:cs typeface="Arial" pitchFamily="34" charset="0"/>
                </a:rPr>
                <a:t>I-</a:t>
              </a:r>
              <a:r>
                <a:rPr lang="en-GB" sz="1600" b="1" dirty="0" smtClean="0">
                  <a:solidFill>
                    <a:prstClr val="black"/>
                  </a:solidFill>
                  <a:latin typeface="Comic Sans MS" pitchFamily="66" charset="0"/>
                  <a:ea typeface="Times New Roman" pitchFamily="18" charset="0"/>
                  <a:cs typeface="Arial" pitchFamily="34" charset="0"/>
                </a:rPr>
                <a:t>P2-2.1</a:t>
              </a:r>
              <a:r>
                <a:rPr lang="ro-RO" sz="1600" b="1" dirty="0" smtClean="0">
                  <a:solidFill>
                    <a:prstClr val="black"/>
                  </a:solidFill>
                  <a:latin typeface="Comic Sans MS" pitchFamily="66" charset="0"/>
                  <a:ea typeface="Times New Roman" pitchFamily="18" charset="0"/>
                  <a:cs typeface="Arial" pitchFamily="34" charset="0"/>
                </a:rPr>
                <a:t>-P</a:t>
              </a:r>
              <a:r>
                <a:rPr lang="en-GB" sz="1600" b="1" dirty="0" smtClean="0">
                  <a:solidFill>
                    <a:prstClr val="black"/>
                  </a:solidFill>
                  <a:latin typeface="Comic Sans MS" pitchFamily="66" charset="0"/>
                  <a:ea typeface="Times New Roman" pitchFamily="18" charset="0"/>
                  <a:cs typeface="Arial" pitchFamily="34" charset="0"/>
                </a:rPr>
                <a:t>ED</a:t>
              </a:r>
              <a:r>
                <a:rPr lang="ro-RO" sz="1600" b="1" dirty="0" smtClean="0">
                  <a:solidFill>
                    <a:prstClr val="black"/>
                  </a:solidFill>
                  <a:latin typeface="Comic Sans MS" pitchFamily="66" charset="0"/>
                  <a:ea typeface="Times New Roman" pitchFamily="18" charset="0"/>
                  <a:cs typeface="Arial" pitchFamily="34" charset="0"/>
                </a:rPr>
                <a:t>-201</a:t>
              </a:r>
              <a:r>
                <a:rPr lang="en-GB" sz="1600" b="1" dirty="0" smtClean="0">
                  <a:solidFill>
                    <a:prstClr val="black"/>
                  </a:solidFill>
                  <a:latin typeface="Comic Sans MS" pitchFamily="66" charset="0"/>
                  <a:ea typeface="Times New Roman" pitchFamily="18" charset="0"/>
                  <a:cs typeface="Arial" pitchFamily="34" charset="0"/>
                </a:rPr>
                <a:t>6</a:t>
              </a:r>
              <a:r>
                <a:rPr lang="ro-RO" sz="1600" b="1" dirty="0" smtClean="0">
                  <a:solidFill>
                    <a:prstClr val="black"/>
                  </a:solidFill>
                  <a:latin typeface="Comic Sans MS" pitchFamily="66" charset="0"/>
                  <a:ea typeface="Times New Roman" pitchFamily="18" charset="0"/>
                  <a:cs typeface="Arial" pitchFamily="34" charset="0"/>
                </a:rPr>
                <a:t>-3-0</a:t>
              </a:r>
              <a:r>
                <a:rPr lang="en-GB" sz="1600" b="1" dirty="0" smtClean="0">
                  <a:solidFill>
                    <a:prstClr val="black"/>
                  </a:solidFill>
                  <a:latin typeface="Comic Sans MS" pitchFamily="66" charset="0"/>
                  <a:ea typeface="Times New Roman" pitchFamily="18" charset="0"/>
                  <a:cs typeface="Arial" pitchFamily="34" charset="0"/>
                </a:rPr>
                <a:t>240</a:t>
              </a:r>
              <a:r>
                <a:rPr lang="ro-RO" sz="1600" b="1" dirty="0" smtClean="0">
                  <a:solidFill>
                    <a:prstClr val="black"/>
                  </a:solidFill>
                  <a:latin typeface="Comic Sans MS" pitchFamily="66" charset="0"/>
                  <a:ea typeface="Times New Roman" pitchFamily="18" charset="0"/>
                  <a:cs typeface="Arial" pitchFamily="34" charset="0"/>
                </a:rPr>
                <a:t> (</a:t>
              </a:r>
              <a:r>
                <a:rPr lang="en-US" sz="1600" b="1" dirty="0" smtClean="0">
                  <a:solidFill>
                    <a:prstClr val="black"/>
                  </a:solidFill>
                  <a:latin typeface="Comic Sans MS" pitchFamily="66" charset="0"/>
                  <a:ea typeface="Times New Roman" pitchFamily="18" charset="0"/>
                  <a:cs typeface="Arial" pitchFamily="34" charset="0"/>
                </a:rPr>
                <a:t>contract </a:t>
              </a:r>
              <a:r>
                <a:rPr lang="ro-RO" sz="1600" b="1" dirty="0" smtClean="0">
                  <a:solidFill>
                    <a:prstClr val="black"/>
                  </a:solidFill>
                  <a:latin typeface="Comic Sans MS" pitchFamily="66" charset="0"/>
                  <a:ea typeface="Times New Roman" pitchFamily="18" charset="0"/>
                  <a:cs typeface="Arial" pitchFamily="34" charset="0"/>
                </a:rPr>
                <a:t>n</a:t>
              </a:r>
              <a:r>
                <a:rPr lang="en-US" sz="1600" b="1" dirty="0" smtClean="0">
                  <a:solidFill>
                    <a:prstClr val="black"/>
                  </a:solidFill>
                  <a:latin typeface="Comic Sans MS" pitchFamily="66" charset="0"/>
                  <a:ea typeface="Times New Roman" pitchFamily="18" charset="0"/>
                  <a:cs typeface="Arial" pitchFamily="34" charset="0"/>
                </a:rPr>
                <a:t>o</a:t>
              </a:r>
              <a:r>
                <a:rPr lang="ro-RO" sz="1600" b="1" dirty="0" smtClean="0">
                  <a:solidFill>
                    <a:prstClr val="black"/>
                  </a:solidFill>
                  <a:latin typeface="Comic Sans MS" pitchFamily="66" charset="0"/>
                  <a:ea typeface="Times New Roman" pitchFamily="18" charset="0"/>
                  <a:cs typeface="Arial" pitchFamily="34" charset="0"/>
                </a:rPr>
                <a:t>. </a:t>
              </a:r>
              <a:r>
                <a:rPr lang="en-GB" sz="1600" b="1" dirty="0" smtClean="0">
                  <a:solidFill>
                    <a:prstClr val="black"/>
                  </a:solidFill>
                  <a:latin typeface="Comic Sans MS" pitchFamily="66" charset="0"/>
                  <a:ea typeface="Times New Roman" pitchFamily="18" charset="0"/>
                  <a:cs typeface="Arial" pitchFamily="34" charset="0"/>
                </a:rPr>
                <a:t>234</a:t>
              </a:r>
              <a:r>
                <a:rPr lang="ro-RO" sz="1600" b="1" dirty="0" smtClean="0">
                  <a:solidFill>
                    <a:prstClr val="black"/>
                  </a:solidFill>
                  <a:latin typeface="Comic Sans MS" pitchFamily="66" charset="0"/>
                  <a:ea typeface="Times New Roman" pitchFamily="18" charset="0"/>
                  <a:cs typeface="Arial" pitchFamily="34" charset="0"/>
                </a:rPr>
                <a:t>/201</a:t>
              </a:r>
              <a:r>
                <a:rPr lang="en-GB" sz="1600" b="1" dirty="0" smtClean="0">
                  <a:solidFill>
                    <a:prstClr val="black"/>
                  </a:solidFill>
                  <a:latin typeface="Comic Sans MS" pitchFamily="66" charset="0"/>
                  <a:ea typeface="Times New Roman" pitchFamily="18" charset="0"/>
                  <a:cs typeface="Arial" pitchFamily="34" charset="0"/>
                </a:rPr>
                <a:t>7</a:t>
              </a:r>
              <a:r>
                <a:rPr lang="ro-RO" sz="1600" b="1" dirty="0" smtClean="0">
                  <a:solidFill>
                    <a:prstClr val="black"/>
                  </a:solidFill>
                  <a:latin typeface="Comic Sans MS" pitchFamily="66" charset="0"/>
                  <a:ea typeface="Times New Roman" pitchFamily="18" charset="0"/>
                  <a:cs typeface="Arial" pitchFamily="34" charset="0"/>
                </a:rPr>
                <a:t>)</a:t>
              </a:r>
              <a:endParaRPr lang="ro-RO" sz="1600" dirty="0">
                <a:solidFill>
                  <a:prstClr val="black"/>
                </a:solidFill>
                <a:latin typeface="Comic Sans MS" pitchFamily="66" charset="0"/>
                <a:cs typeface="Arial" pitchFamily="34" charset="0"/>
              </a:endParaRPr>
            </a:p>
          </p:txBody>
        </p:sp>
      </p:grpSp>
      <p:sp>
        <p:nvSpPr>
          <p:cNvPr id="2" name="TextBox 1"/>
          <p:cNvSpPr txBox="1"/>
          <p:nvPr/>
        </p:nvSpPr>
        <p:spPr>
          <a:xfrm>
            <a:off x="2195736" y="6165304"/>
            <a:ext cx="6429965" cy="646331"/>
          </a:xfrm>
          <a:prstGeom prst="rect">
            <a:avLst/>
          </a:prstGeom>
          <a:noFill/>
        </p:spPr>
        <p:txBody>
          <a:bodyPr wrap="none" rtlCol="0">
            <a:spAutoFit/>
          </a:bodyPr>
          <a:lstStyle/>
          <a:p>
            <a:r>
              <a:rPr lang="en-GB" dirty="0" err="1" smtClean="0">
                <a:latin typeface="Comic Sans MS" panose="030F0702030302020204" pitchFamily="66" charset="0"/>
              </a:rPr>
              <a:t>Coordonator</a:t>
            </a:r>
            <a:r>
              <a:rPr lang="en-GB" dirty="0" smtClean="0">
                <a:latin typeface="Comic Sans MS" panose="030F0702030302020204" pitchFamily="66" charset="0"/>
              </a:rPr>
              <a:t>: </a:t>
            </a:r>
            <a:r>
              <a:rPr lang="en-GB" dirty="0" err="1" smtClean="0">
                <a:latin typeface="Comic Sans MS" panose="030F0702030302020204" pitchFamily="66" charset="0"/>
              </a:rPr>
              <a:t>Institutul</a:t>
            </a:r>
            <a:r>
              <a:rPr lang="en-GB" dirty="0" smtClean="0">
                <a:latin typeface="Comic Sans MS" panose="030F0702030302020204" pitchFamily="66" charset="0"/>
              </a:rPr>
              <a:t> de </a:t>
            </a:r>
            <a:r>
              <a:rPr lang="en-GB" dirty="0" err="1" smtClean="0">
                <a:latin typeface="Comic Sans MS" panose="030F0702030302020204" pitchFamily="66" charset="0"/>
              </a:rPr>
              <a:t>Chimie</a:t>
            </a:r>
            <a:r>
              <a:rPr lang="en-GB" dirty="0" smtClean="0">
                <a:latin typeface="Comic Sans MS" panose="030F0702030302020204" pitchFamily="66" charset="0"/>
              </a:rPr>
              <a:t> </a:t>
            </a:r>
            <a:r>
              <a:rPr lang="en-GB" dirty="0" err="1" smtClean="0">
                <a:latin typeface="Comic Sans MS" panose="030F0702030302020204" pitchFamily="66" charset="0"/>
              </a:rPr>
              <a:t>Fizică</a:t>
            </a:r>
            <a:r>
              <a:rPr lang="en-GB" dirty="0" smtClean="0">
                <a:latin typeface="Comic Sans MS" panose="030F0702030302020204" pitchFamily="66" charset="0"/>
              </a:rPr>
              <a:t> “</a:t>
            </a:r>
            <a:r>
              <a:rPr lang="en-GB" dirty="0" err="1" smtClean="0">
                <a:latin typeface="Comic Sans MS" panose="030F0702030302020204" pitchFamily="66" charset="0"/>
              </a:rPr>
              <a:t>Ilie</a:t>
            </a:r>
            <a:r>
              <a:rPr lang="en-GB" dirty="0" smtClean="0">
                <a:latin typeface="Comic Sans MS" panose="030F0702030302020204" pitchFamily="66" charset="0"/>
              </a:rPr>
              <a:t> </a:t>
            </a:r>
            <a:r>
              <a:rPr lang="en-GB" dirty="0" err="1" smtClean="0">
                <a:latin typeface="Comic Sans MS" panose="030F0702030302020204" pitchFamily="66" charset="0"/>
              </a:rPr>
              <a:t>Murgulescu</a:t>
            </a:r>
            <a:r>
              <a:rPr lang="en-GB" dirty="0" smtClean="0">
                <a:latin typeface="Comic Sans MS" panose="030F0702030302020204" pitchFamily="66" charset="0"/>
              </a:rPr>
              <a:t>”</a:t>
            </a:r>
          </a:p>
          <a:p>
            <a:r>
              <a:rPr lang="en-GB" dirty="0" err="1" smtClean="0">
                <a:latin typeface="Comic Sans MS" panose="030F0702030302020204" pitchFamily="66" charset="0"/>
              </a:rPr>
              <a:t>Partener</a:t>
            </a:r>
            <a:r>
              <a:rPr lang="en-GB" dirty="0" smtClean="0">
                <a:latin typeface="Comic Sans MS" panose="030F0702030302020204" pitchFamily="66" charset="0"/>
              </a:rPr>
              <a:t>: </a:t>
            </a:r>
            <a:r>
              <a:rPr lang="en-GB" dirty="0" err="1" smtClean="0">
                <a:latin typeface="Comic Sans MS" panose="030F0702030302020204" pitchFamily="66" charset="0"/>
              </a:rPr>
              <a:t>Universitatea</a:t>
            </a:r>
            <a:r>
              <a:rPr lang="en-GB" dirty="0" smtClean="0">
                <a:latin typeface="Comic Sans MS" panose="030F0702030302020204" pitchFamily="66" charset="0"/>
              </a:rPr>
              <a:t> </a:t>
            </a:r>
            <a:r>
              <a:rPr lang="en-GB" dirty="0" err="1" smtClean="0">
                <a:latin typeface="Comic Sans MS" panose="030F0702030302020204" pitchFamily="66" charset="0"/>
              </a:rPr>
              <a:t>Bucureşti</a:t>
            </a:r>
            <a:r>
              <a:rPr lang="en-GB" dirty="0" smtClean="0">
                <a:latin typeface="Comic Sans MS" panose="030F0702030302020204" pitchFamily="66" charset="0"/>
              </a:rPr>
              <a:t>, </a:t>
            </a:r>
            <a:r>
              <a:rPr lang="en-GB" dirty="0" err="1" smtClean="0">
                <a:latin typeface="Comic Sans MS" panose="030F0702030302020204" pitchFamily="66" charset="0"/>
              </a:rPr>
              <a:t>Facultatea</a:t>
            </a:r>
            <a:r>
              <a:rPr lang="en-GB" dirty="0" smtClean="0">
                <a:latin typeface="Comic Sans MS" panose="030F0702030302020204" pitchFamily="66" charset="0"/>
              </a:rPr>
              <a:t> de </a:t>
            </a:r>
            <a:r>
              <a:rPr lang="en-GB" dirty="0" err="1" smtClean="0">
                <a:latin typeface="Comic Sans MS" panose="030F0702030302020204" pitchFamily="66" charset="0"/>
              </a:rPr>
              <a:t>Biologie</a:t>
            </a:r>
            <a:endParaRPr lang="ro-RO"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251356"/>
            <a:ext cx="5822428" cy="584775"/>
          </a:xfrm>
          <a:prstGeom prst="rect">
            <a:avLst/>
          </a:prstGeom>
          <a:noFill/>
        </p:spPr>
        <p:txBody>
          <a:bodyPr wrap="none" rtlCol="0">
            <a:spAutoFit/>
          </a:bodyPr>
          <a:lstStyle/>
          <a:p>
            <a:r>
              <a:rPr lang="en-GB" sz="3200" b="1" dirty="0" err="1" smtClean="0">
                <a:solidFill>
                  <a:srgbClr val="FF0000"/>
                </a:solidFill>
                <a:latin typeface="Comic Sans MS" panose="030F0702030302020204" pitchFamily="66" charset="0"/>
              </a:rPr>
              <a:t>Articol</a:t>
            </a:r>
            <a:r>
              <a:rPr lang="en-GB" sz="3200" b="1" dirty="0" smtClean="0">
                <a:solidFill>
                  <a:srgbClr val="FF0000"/>
                </a:solidFill>
                <a:latin typeface="Comic Sans MS" panose="030F0702030302020204" pitchFamily="66" charset="0"/>
              </a:rPr>
              <a:t> </a:t>
            </a:r>
            <a:r>
              <a:rPr lang="en-GB" sz="3200" b="1" dirty="0" err="1" smtClean="0">
                <a:solidFill>
                  <a:srgbClr val="FF0000"/>
                </a:solidFill>
                <a:latin typeface="Comic Sans MS" panose="030F0702030302020204" pitchFamily="66" charset="0"/>
              </a:rPr>
              <a:t>trimis</a:t>
            </a:r>
            <a:r>
              <a:rPr lang="en-GB" sz="3200" b="1" dirty="0" smtClean="0">
                <a:solidFill>
                  <a:srgbClr val="FF0000"/>
                </a:solidFill>
                <a:latin typeface="Comic Sans MS" panose="030F0702030302020204" pitchFamily="66" charset="0"/>
              </a:rPr>
              <a:t> </a:t>
            </a:r>
            <a:r>
              <a:rPr lang="en-GB" sz="3200" b="1" dirty="0" err="1" smtClean="0">
                <a:solidFill>
                  <a:srgbClr val="FF0000"/>
                </a:solidFill>
                <a:latin typeface="Comic Sans MS" panose="030F0702030302020204" pitchFamily="66" charset="0"/>
              </a:rPr>
              <a:t>spre</a:t>
            </a:r>
            <a:r>
              <a:rPr lang="en-GB" sz="3200" b="1" dirty="0" smtClean="0">
                <a:solidFill>
                  <a:srgbClr val="FF0000"/>
                </a:solidFill>
                <a:latin typeface="Comic Sans MS" panose="030F0702030302020204" pitchFamily="66" charset="0"/>
              </a:rPr>
              <a:t> </a:t>
            </a:r>
            <a:r>
              <a:rPr lang="en-GB" sz="3200" b="1" dirty="0" err="1" smtClean="0">
                <a:solidFill>
                  <a:srgbClr val="FF0000"/>
                </a:solidFill>
                <a:latin typeface="Comic Sans MS" panose="030F0702030302020204" pitchFamily="66" charset="0"/>
              </a:rPr>
              <a:t>publicare</a:t>
            </a:r>
            <a:endParaRPr lang="ro-RO" sz="3200" b="1" dirty="0">
              <a:solidFill>
                <a:srgbClr val="FF0000"/>
              </a:solidFill>
              <a:latin typeface="Comic Sans MS" panose="030F0702030302020204" pitchFamily="66" charset="0"/>
            </a:endParaRPr>
          </a:p>
        </p:txBody>
      </p:sp>
      <p:sp>
        <p:nvSpPr>
          <p:cNvPr id="5" name="Rectangle 4"/>
          <p:cNvSpPr/>
          <p:nvPr/>
        </p:nvSpPr>
        <p:spPr>
          <a:xfrm>
            <a:off x="673649" y="4581128"/>
            <a:ext cx="7541003" cy="1869743"/>
          </a:xfrm>
          <a:prstGeom prst="rect">
            <a:avLst/>
          </a:prstGeom>
        </p:spPr>
        <p:txBody>
          <a:bodyPr wrap="square">
            <a:spAutoFit/>
          </a:bodyPr>
          <a:lstStyle/>
          <a:p>
            <a:pPr algn="just">
              <a:lnSpc>
                <a:spcPct val="150000"/>
              </a:lnSpc>
              <a:spcAft>
                <a:spcPts val="0"/>
              </a:spcAft>
            </a:pPr>
            <a:r>
              <a:rPr lang="en-US" sz="1100" dirty="0">
                <a:latin typeface="Comic Sans MS" panose="030F0702030302020204" pitchFamily="66" charset="0"/>
              </a:rPr>
              <a:t> The emergence of nanotechnology has enabled a wide range of nanoparticles (NPs) to be developed for specific applications in the pharmaceutical, cosmetic and other biomedical industries, as well as for the development of imaging diagnosis techniques. The huge potential of NPs for different applications is due to their atomic scale size at which they are more reactive than conventional size particles. However, this property also increases the risk for the occurrence of a greater cytotoxicity. The purpose of this paper was to review the mechanisms of the antimicrobial activity of inorganic NPs based on silver and zinc oxide, as well as their cytotoxic and genotoxic </a:t>
            </a:r>
            <a:r>
              <a:rPr lang="en-US" sz="1100" dirty="0" smtClean="0">
                <a:latin typeface="Comic Sans MS" panose="030F0702030302020204" pitchFamily="66" charset="0"/>
              </a:rPr>
              <a:t>effects</a:t>
            </a:r>
            <a:r>
              <a:rPr lang="ro-RO" sz="1100" dirty="0" smtClean="0">
                <a:latin typeface="Comic Sans MS" panose="030F0702030302020204" pitchFamily="66" charset="0"/>
              </a:rPr>
              <a:t>.</a:t>
            </a:r>
            <a:endParaRPr lang="ro-RO" sz="11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ectangle 5"/>
          <p:cNvSpPr/>
          <p:nvPr/>
        </p:nvSpPr>
        <p:spPr>
          <a:xfrm>
            <a:off x="323528" y="837212"/>
            <a:ext cx="8712968" cy="1815882"/>
          </a:xfrm>
          <a:prstGeom prst="rect">
            <a:avLst/>
          </a:prstGeom>
        </p:spPr>
        <p:txBody>
          <a:bodyPr wrap="square">
            <a:spAutoFit/>
          </a:bodyPr>
          <a:lstStyle/>
          <a:p>
            <a:pPr algn="ctr"/>
            <a:r>
              <a:rPr lang="en-US" sz="2800" b="1" dirty="0">
                <a:latin typeface="Comic Sans MS" panose="030F0702030302020204" pitchFamily="66" charset="0"/>
              </a:rPr>
              <a:t>REVIEW: CYTOTOXICITY AND GENOTOXICITY ASPECTS OF ZNO AND SILVER NANOPARTICLES DESIGNED FOR ANTIMICROBIAL APPLICATIONS </a:t>
            </a:r>
          </a:p>
        </p:txBody>
      </p:sp>
      <p:sp>
        <p:nvSpPr>
          <p:cNvPr id="7" name="Rectangle 6"/>
          <p:cNvSpPr/>
          <p:nvPr/>
        </p:nvSpPr>
        <p:spPr>
          <a:xfrm>
            <a:off x="447707" y="2852936"/>
            <a:ext cx="7992888" cy="1646605"/>
          </a:xfrm>
          <a:prstGeom prst="rect">
            <a:avLst/>
          </a:prstGeom>
        </p:spPr>
        <p:txBody>
          <a:bodyPr wrap="square">
            <a:spAutoFit/>
          </a:bodyPr>
          <a:lstStyle/>
          <a:p>
            <a:pPr algn="ctr"/>
            <a:r>
              <a:rPr lang="ro-RO" dirty="0" smtClean="0">
                <a:solidFill>
                  <a:prstClr val="black"/>
                </a:solidFill>
                <a:latin typeface="Comic Sans MS" panose="030F0702030302020204" pitchFamily="66" charset="0"/>
              </a:rPr>
              <a:t>C</a:t>
            </a:r>
            <a:r>
              <a:rPr lang="en-US" dirty="0" err="1" smtClean="0">
                <a:solidFill>
                  <a:prstClr val="black"/>
                </a:solidFill>
                <a:latin typeface="Comic Sans MS" panose="030F0702030302020204" pitchFamily="66" charset="0"/>
              </a:rPr>
              <a:t>arolina</a:t>
            </a:r>
            <a:r>
              <a:rPr lang="en-US" dirty="0" smtClean="0">
                <a:solidFill>
                  <a:prstClr val="black"/>
                </a:solidFill>
                <a:latin typeface="Comic Sans MS" panose="030F0702030302020204" pitchFamily="66" charset="0"/>
              </a:rPr>
              <a:t>-Antonia </a:t>
            </a:r>
            <a:r>
              <a:rPr lang="en-US" dirty="0" err="1" smtClean="0">
                <a:solidFill>
                  <a:prstClr val="black"/>
                </a:solidFill>
                <a:latin typeface="Comic Sans MS" panose="030F0702030302020204" pitchFamily="66" charset="0"/>
              </a:rPr>
              <a:t>Mãrchidanu</a:t>
            </a:r>
            <a:r>
              <a:rPr lang="en-US" dirty="0" smtClean="0">
                <a:solidFill>
                  <a:prstClr val="black"/>
                </a:solidFill>
                <a:latin typeface="Comic Sans MS" panose="030F0702030302020204" pitchFamily="66" charset="0"/>
              </a:rPr>
              <a:t>, </a:t>
            </a:r>
            <a:r>
              <a:rPr lang="en-US" dirty="0">
                <a:solidFill>
                  <a:prstClr val="black"/>
                </a:solidFill>
                <a:latin typeface="Comic Sans MS" panose="030F0702030302020204" pitchFamily="66" charset="0"/>
              </a:rPr>
              <a:t>Magdalena-Valentina </a:t>
            </a:r>
            <a:r>
              <a:rPr lang="en-US" dirty="0" err="1" smtClean="0">
                <a:solidFill>
                  <a:prstClr val="black"/>
                </a:solidFill>
                <a:latin typeface="Comic Sans MS" panose="030F0702030302020204" pitchFamily="66" charset="0"/>
              </a:rPr>
              <a:t>Lungu</a:t>
            </a:r>
            <a:r>
              <a:rPr lang="en-US" dirty="0" smtClean="0">
                <a:solidFill>
                  <a:prstClr val="black"/>
                </a:solidFill>
                <a:latin typeface="Comic Sans MS" panose="030F0702030302020204" pitchFamily="66" charset="0"/>
              </a:rPr>
              <a:t>, </a:t>
            </a:r>
            <a:r>
              <a:rPr lang="en-US" dirty="0">
                <a:solidFill>
                  <a:prstClr val="black"/>
                </a:solidFill>
                <a:latin typeface="Comic Sans MS" panose="030F0702030302020204" pitchFamily="66" charset="0"/>
              </a:rPr>
              <a:t>Irina </a:t>
            </a:r>
            <a:r>
              <a:rPr lang="en-US" dirty="0" smtClean="0">
                <a:solidFill>
                  <a:prstClr val="black"/>
                </a:solidFill>
                <a:latin typeface="Comic Sans MS" panose="030F0702030302020204" pitchFamily="66" charset="0"/>
              </a:rPr>
              <a:t>Gheorghe, </a:t>
            </a:r>
            <a:r>
              <a:rPr lang="en-US" dirty="0">
                <a:solidFill>
                  <a:prstClr val="black"/>
                </a:solidFill>
                <a:latin typeface="Comic Sans MS" panose="030F0702030302020204" pitchFamily="66" charset="0"/>
              </a:rPr>
              <a:t>Mohammed </a:t>
            </a:r>
            <a:r>
              <a:rPr lang="ro-RO" dirty="0" smtClean="0">
                <a:solidFill>
                  <a:prstClr val="black"/>
                </a:solidFill>
                <a:latin typeface="Comic Sans MS" panose="030F0702030302020204" pitchFamily="66" charset="0"/>
              </a:rPr>
              <a:t>D</a:t>
            </a:r>
            <a:r>
              <a:rPr lang="en-US" dirty="0" err="1" smtClean="0">
                <a:solidFill>
                  <a:prstClr val="black"/>
                </a:solidFill>
                <a:latin typeface="Comic Sans MS" panose="030F0702030302020204" pitchFamily="66" charset="0"/>
              </a:rPr>
              <a:t>yia</a:t>
            </a:r>
            <a:r>
              <a:rPr lang="en-US" dirty="0" smtClean="0">
                <a:solidFill>
                  <a:prstClr val="black"/>
                </a:solidFill>
                <a:latin typeface="Comic Sans MS" panose="030F0702030302020204" pitchFamily="66" charset="0"/>
              </a:rPr>
              <a:t> </a:t>
            </a:r>
            <a:r>
              <a:rPr lang="en-US" dirty="0" err="1" smtClean="0">
                <a:solidFill>
                  <a:prstClr val="black"/>
                </a:solidFill>
                <a:latin typeface="Comic Sans MS" panose="030F0702030302020204" pitchFamily="66" charset="0"/>
              </a:rPr>
              <a:t>Hussien</a:t>
            </a:r>
            <a:r>
              <a:rPr lang="en-US" dirty="0" smtClean="0">
                <a:solidFill>
                  <a:prstClr val="black"/>
                </a:solidFill>
                <a:latin typeface="Comic Sans MS" panose="030F0702030302020204" pitchFamily="66" charset="0"/>
              </a:rPr>
              <a:t>, </a:t>
            </a:r>
            <a:r>
              <a:rPr lang="en-US" dirty="0" err="1" smtClean="0">
                <a:solidFill>
                  <a:prstClr val="black"/>
                </a:solidFill>
                <a:latin typeface="Comic Sans MS" panose="030F0702030302020204" pitchFamily="66" charset="0"/>
              </a:rPr>
              <a:t>Ancu</a:t>
            </a:r>
            <a:r>
              <a:rPr lang="ro-RO" dirty="0" smtClean="0">
                <a:solidFill>
                  <a:prstClr val="black"/>
                </a:solidFill>
                <a:latin typeface="Comic Sans MS" panose="030F0702030302020204" pitchFamily="66" charset="0"/>
              </a:rPr>
              <a:t>t</a:t>
            </a:r>
            <a:r>
              <a:rPr lang="en-US" dirty="0" smtClean="0">
                <a:solidFill>
                  <a:prstClr val="black"/>
                </a:solidFill>
                <a:latin typeface="Comic Sans MS" panose="030F0702030302020204" pitchFamily="66" charset="0"/>
              </a:rPr>
              <a:t>a </a:t>
            </a:r>
            <a:r>
              <a:rPr lang="ro-RO" dirty="0" smtClean="0">
                <a:solidFill>
                  <a:prstClr val="black"/>
                </a:solidFill>
                <a:latin typeface="Comic Sans MS" panose="030F0702030302020204" pitchFamily="66" charset="0"/>
              </a:rPr>
              <a:t>T</a:t>
            </a:r>
            <a:r>
              <a:rPr lang="en-US" dirty="0" err="1" smtClean="0">
                <a:solidFill>
                  <a:prstClr val="black"/>
                </a:solidFill>
                <a:latin typeface="Comic Sans MS" panose="030F0702030302020204" pitchFamily="66" charset="0"/>
              </a:rPr>
              <a:t>elcian</a:t>
            </a:r>
            <a:r>
              <a:rPr lang="en-US" dirty="0" smtClean="0">
                <a:solidFill>
                  <a:prstClr val="black"/>
                </a:solidFill>
                <a:latin typeface="Comic Sans MS" panose="030F0702030302020204" pitchFamily="66" charset="0"/>
              </a:rPr>
              <a:t>, </a:t>
            </a:r>
            <a:r>
              <a:rPr lang="en-US" dirty="0" err="1">
                <a:solidFill>
                  <a:prstClr val="black"/>
                </a:solidFill>
                <a:latin typeface="Comic Sans MS" panose="030F0702030302020204" pitchFamily="66" charset="0"/>
              </a:rPr>
              <a:t>Graþiela</a:t>
            </a:r>
            <a:r>
              <a:rPr lang="en-US" dirty="0">
                <a:solidFill>
                  <a:prstClr val="black"/>
                </a:solidFill>
                <a:latin typeface="Comic Sans MS" panose="030F0702030302020204" pitchFamily="66" charset="0"/>
              </a:rPr>
              <a:t> </a:t>
            </a:r>
            <a:r>
              <a:rPr lang="en-US" dirty="0" err="1">
                <a:solidFill>
                  <a:prstClr val="black"/>
                </a:solidFill>
                <a:latin typeface="Comic Sans MS" panose="030F0702030302020204" pitchFamily="66" charset="0"/>
              </a:rPr>
              <a:t>Grãdişteanu</a:t>
            </a:r>
            <a:r>
              <a:rPr lang="en-US" dirty="0">
                <a:solidFill>
                  <a:prstClr val="black"/>
                </a:solidFill>
                <a:latin typeface="Comic Sans MS" panose="030F0702030302020204" pitchFamily="66" charset="0"/>
              </a:rPr>
              <a:t> </a:t>
            </a:r>
            <a:r>
              <a:rPr lang="en-US" dirty="0" err="1" smtClean="0">
                <a:solidFill>
                  <a:prstClr val="black"/>
                </a:solidFill>
                <a:latin typeface="Comic Sans MS" panose="030F0702030302020204" pitchFamily="66" charset="0"/>
              </a:rPr>
              <a:t>Pîrcãlãbioru</a:t>
            </a:r>
            <a:r>
              <a:rPr lang="en-US" dirty="0" smtClean="0">
                <a:solidFill>
                  <a:prstClr val="black"/>
                </a:solidFill>
                <a:latin typeface="Comic Sans MS" panose="030F0702030302020204" pitchFamily="66" charset="0"/>
              </a:rPr>
              <a:t>, </a:t>
            </a:r>
            <a:r>
              <a:rPr lang="en-US" dirty="0">
                <a:solidFill>
                  <a:prstClr val="black"/>
                </a:solidFill>
                <a:latin typeface="Comic Sans MS" panose="030F0702030302020204" pitchFamily="66" charset="0"/>
              </a:rPr>
              <a:t>Liliana </a:t>
            </a:r>
            <a:r>
              <a:rPr lang="en-US" dirty="0" err="1" smtClean="0">
                <a:solidFill>
                  <a:prstClr val="black"/>
                </a:solidFill>
                <a:latin typeface="Comic Sans MS" panose="030F0702030302020204" pitchFamily="66" charset="0"/>
              </a:rPr>
              <a:t>Burlibaşa</a:t>
            </a:r>
            <a:r>
              <a:rPr lang="ro-RO" dirty="0" smtClean="0">
                <a:solidFill>
                  <a:prstClr val="black"/>
                </a:solidFill>
                <a:latin typeface="Comic Sans MS" panose="030F0702030302020204" pitchFamily="66" charset="0"/>
              </a:rPr>
              <a:t>,</a:t>
            </a:r>
            <a:r>
              <a:rPr lang="en-US" dirty="0" smtClean="0">
                <a:solidFill>
                  <a:prstClr val="black"/>
                </a:solidFill>
                <a:latin typeface="Comic Sans MS" panose="030F0702030302020204" pitchFamily="66" charset="0"/>
              </a:rPr>
              <a:t> </a:t>
            </a:r>
            <a:r>
              <a:rPr lang="ro-RO" dirty="0" err="1" smtClean="0">
                <a:solidFill>
                  <a:prstClr val="black"/>
                </a:solidFill>
                <a:latin typeface="Comic Sans MS" panose="030F0702030302020204" pitchFamily="66" charset="0"/>
              </a:rPr>
              <a:t>N</a:t>
            </a:r>
            <a:r>
              <a:rPr lang="en-US" dirty="0" err="1" smtClean="0">
                <a:solidFill>
                  <a:prstClr val="black"/>
                </a:solidFill>
                <a:latin typeface="Comic Sans MS" panose="030F0702030302020204" pitchFamily="66" charset="0"/>
              </a:rPr>
              <a:t>icoleta</a:t>
            </a:r>
            <a:r>
              <a:rPr lang="en-US" dirty="0" smtClean="0">
                <a:solidFill>
                  <a:prstClr val="black"/>
                </a:solidFill>
                <a:latin typeface="Comic Sans MS" panose="030F0702030302020204" pitchFamily="66" charset="0"/>
              </a:rPr>
              <a:t> </a:t>
            </a:r>
            <a:r>
              <a:rPr lang="ro-RO" dirty="0" smtClean="0">
                <a:solidFill>
                  <a:prstClr val="black"/>
                </a:solidFill>
                <a:latin typeface="Comic Sans MS" panose="030F0702030302020204" pitchFamily="66" charset="0"/>
              </a:rPr>
              <a:t>C</a:t>
            </a:r>
            <a:r>
              <a:rPr lang="en-US" dirty="0" err="1" smtClean="0">
                <a:solidFill>
                  <a:prstClr val="black"/>
                </a:solidFill>
                <a:latin typeface="Comic Sans MS" panose="030F0702030302020204" pitchFamily="66" charset="0"/>
              </a:rPr>
              <a:t>onstantin</a:t>
            </a:r>
            <a:r>
              <a:rPr lang="en-US" dirty="0" smtClean="0">
                <a:solidFill>
                  <a:prstClr val="black"/>
                </a:solidFill>
                <a:latin typeface="Comic Sans MS" panose="030F0702030302020204" pitchFamily="66" charset="0"/>
              </a:rPr>
              <a:t>, </a:t>
            </a:r>
            <a:r>
              <a:rPr lang="en-US" dirty="0">
                <a:solidFill>
                  <a:prstClr val="black"/>
                </a:solidFill>
                <a:latin typeface="Comic Sans MS" panose="030F0702030302020204" pitchFamily="66" charset="0"/>
              </a:rPr>
              <a:t>Mariana </a:t>
            </a:r>
            <a:r>
              <a:rPr lang="ro-RO" dirty="0" smtClean="0">
                <a:solidFill>
                  <a:prstClr val="black"/>
                </a:solidFill>
                <a:latin typeface="Comic Sans MS" panose="030F0702030302020204" pitchFamily="66" charset="0"/>
              </a:rPr>
              <a:t>C</a:t>
            </a:r>
            <a:r>
              <a:rPr lang="en-US" dirty="0" err="1" smtClean="0">
                <a:solidFill>
                  <a:prstClr val="black"/>
                </a:solidFill>
                <a:latin typeface="Comic Sans MS" panose="030F0702030302020204" pitchFamily="66" charset="0"/>
              </a:rPr>
              <a:t>armen</a:t>
            </a:r>
            <a:r>
              <a:rPr lang="en-US" dirty="0" smtClean="0">
                <a:solidFill>
                  <a:prstClr val="black"/>
                </a:solidFill>
                <a:latin typeface="Comic Sans MS" panose="030F0702030302020204" pitchFamily="66" charset="0"/>
              </a:rPr>
              <a:t> </a:t>
            </a:r>
            <a:r>
              <a:rPr lang="ro-RO" dirty="0" smtClean="0">
                <a:solidFill>
                  <a:prstClr val="black"/>
                </a:solidFill>
                <a:latin typeface="Comic Sans MS" panose="030F0702030302020204" pitchFamily="66" charset="0"/>
              </a:rPr>
              <a:t>C</a:t>
            </a:r>
            <a:r>
              <a:rPr lang="en-US" dirty="0" err="1" smtClean="0">
                <a:solidFill>
                  <a:prstClr val="black"/>
                </a:solidFill>
                <a:latin typeface="Comic Sans MS" panose="030F0702030302020204" pitchFamily="66" charset="0"/>
              </a:rPr>
              <a:t>hifiriuc</a:t>
            </a:r>
            <a:endParaRPr lang="en-US" dirty="0" smtClean="0">
              <a:solidFill>
                <a:prstClr val="black"/>
              </a:solidFill>
              <a:latin typeface="Comic Sans MS" panose="030F0702030302020204" pitchFamily="66" charset="0"/>
            </a:endParaRPr>
          </a:p>
          <a:p>
            <a:pPr algn="ctr"/>
            <a:r>
              <a:rPr lang="en-US" dirty="0" smtClean="0">
                <a:latin typeface="Comic Sans MS" panose="030F0702030302020204" pitchFamily="66" charset="0"/>
              </a:rPr>
              <a:t>Romanian Archives Of Microbiology And Immunology, BDI</a:t>
            </a:r>
            <a:endParaRPr lang="ro-RO" dirty="0" smtClean="0">
              <a:solidFill>
                <a:prstClr val="black"/>
              </a:solidFill>
              <a:latin typeface="Comic Sans MS" panose="030F0702030302020204" pitchFamily="66" charset="0"/>
            </a:endParaRPr>
          </a:p>
          <a:p>
            <a:r>
              <a:rPr lang="en-US" sz="1100" dirty="0" smtClean="0">
                <a:solidFill>
                  <a:prstClr val="black"/>
                </a:solidFill>
              </a:rPr>
              <a:t>,</a:t>
            </a:r>
            <a:endParaRPr lang="en-US" dirty="0"/>
          </a:p>
        </p:txBody>
      </p:sp>
    </p:spTree>
    <p:extLst>
      <p:ext uri="{BB962C8B-B14F-4D97-AF65-F5344CB8AC3E}">
        <p14:creationId xmlns:p14="http://schemas.microsoft.com/office/powerpoint/2010/main" val="1379536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524863"/>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b="1" dirty="0" err="1" smtClean="0">
                <a:solidFill>
                  <a:srgbClr val="FF0000"/>
                </a:solidFill>
                <a:latin typeface="Comic Sans MS" pitchFamily="66" charset="0"/>
              </a:rPr>
              <a:t>Echipa</a:t>
            </a:r>
            <a:endParaRPr lang="en-US" b="1" dirty="0" smtClean="0">
              <a:solidFill>
                <a:srgbClr val="FF0000"/>
              </a:solidFill>
              <a:latin typeface="Comic Sans MS" pitchFamily="66" charset="0"/>
            </a:endParaRPr>
          </a:p>
          <a:p>
            <a:r>
              <a:rPr lang="en-US" sz="1600" dirty="0" smtClean="0">
                <a:latin typeface="Comic Sans MS" pitchFamily="66" charset="0"/>
              </a:rPr>
              <a:t>Director </a:t>
            </a:r>
            <a:r>
              <a:rPr lang="en-US" sz="1600" dirty="0" err="1" smtClean="0">
                <a:latin typeface="Comic Sans MS" pitchFamily="66" charset="0"/>
              </a:rPr>
              <a:t>proiect</a:t>
            </a:r>
            <a:r>
              <a:rPr lang="en-US" sz="1600" dirty="0" smtClean="0">
                <a:latin typeface="Comic Sans MS" pitchFamily="66" charset="0"/>
              </a:rPr>
              <a:t>: </a:t>
            </a:r>
          </a:p>
          <a:p>
            <a:r>
              <a:rPr lang="en-US" sz="1600" dirty="0">
                <a:latin typeface="Comic Sans MS" pitchFamily="66" charset="0"/>
              </a:rPr>
              <a:t>	</a:t>
            </a:r>
            <a:r>
              <a:rPr lang="en-US" sz="1600" dirty="0" smtClean="0">
                <a:latin typeface="Comic Sans MS" pitchFamily="66" charset="0"/>
              </a:rPr>
              <a:t>Dr. Oana Carp- </a:t>
            </a:r>
            <a:r>
              <a:rPr lang="en-US" sz="1600" dirty="0" err="1" smtClean="0">
                <a:latin typeface="Comic Sans MS" pitchFamily="66" charset="0"/>
              </a:rPr>
              <a:t>Institutul</a:t>
            </a:r>
            <a:r>
              <a:rPr lang="en-US" sz="1600" dirty="0" smtClean="0">
                <a:latin typeface="Comic Sans MS" pitchFamily="66" charset="0"/>
              </a:rPr>
              <a:t> de </a:t>
            </a:r>
            <a:r>
              <a:rPr lang="en-US" sz="1600" dirty="0" err="1" smtClean="0">
                <a:latin typeface="Comic Sans MS" pitchFamily="66" charset="0"/>
              </a:rPr>
              <a:t>Chimie</a:t>
            </a:r>
            <a:r>
              <a:rPr lang="en-US" sz="1600" dirty="0" smtClean="0">
                <a:latin typeface="Comic Sans MS" pitchFamily="66" charset="0"/>
              </a:rPr>
              <a:t> </a:t>
            </a:r>
            <a:r>
              <a:rPr lang="en-US" sz="1600" dirty="0" err="1" smtClean="0">
                <a:latin typeface="Comic Sans MS" pitchFamily="66" charset="0"/>
              </a:rPr>
              <a:t>Fizică</a:t>
            </a:r>
            <a:r>
              <a:rPr lang="en-US" sz="1600" dirty="0" smtClean="0">
                <a:latin typeface="Comic Sans MS" pitchFamily="66" charset="0"/>
              </a:rPr>
              <a:t> “</a:t>
            </a:r>
            <a:r>
              <a:rPr lang="en-US" sz="1600" dirty="0" err="1" smtClean="0">
                <a:latin typeface="Comic Sans MS" pitchFamily="66" charset="0"/>
              </a:rPr>
              <a:t>Ilie</a:t>
            </a:r>
            <a:r>
              <a:rPr lang="en-US" sz="1600" dirty="0" smtClean="0">
                <a:latin typeface="Comic Sans MS" pitchFamily="66" charset="0"/>
              </a:rPr>
              <a:t> </a:t>
            </a:r>
            <a:r>
              <a:rPr lang="en-US" sz="1600" dirty="0" err="1" smtClean="0">
                <a:latin typeface="Comic Sans MS" pitchFamily="66" charset="0"/>
              </a:rPr>
              <a:t>Murgulescu</a:t>
            </a:r>
            <a:r>
              <a:rPr lang="en-US" sz="1600" dirty="0" smtClean="0">
                <a:latin typeface="Comic Sans MS" pitchFamily="66" charset="0"/>
              </a:rPr>
              <a:t>” </a:t>
            </a:r>
          </a:p>
          <a:p>
            <a:endParaRPr lang="en-US" sz="1600" b="1" dirty="0" smtClean="0">
              <a:latin typeface="Comic Sans MS" pitchFamily="66" charset="0"/>
            </a:endParaRPr>
          </a:p>
          <a:p>
            <a:r>
              <a:rPr lang="en-US" sz="1600" b="1" dirty="0" err="1" smtClean="0">
                <a:latin typeface="Comic Sans MS" pitchFamily="66" charset="0"/>
              </a:rPr>
              <a:t>Echipa</a:t>
            </a:r>
            <a:r>
              <a:rPr lang="en-US" sz="1600" b="1" dirty="0" smtClean="0">
                <a:latin typeface="Comic Sans MS" pitchFamily="66" charset="0"/>
              </a:rPr>
              <a:t> </a:t>
            </a:r>
            <a:r>
              <a:rPr lang="en-US" sz="1600" b="1" dirty="0" err="1">
                <a:latin typeface="Comic Sans MS" pitchFamily="66" charset="0"/>
              </a:rPr>
              <a:t>Institutul</a:t>
            </a:r>
            <a:r>
              <a:rPr lang="en-US" sz="1600" b="1" dirty="0">
                <a:latin typeface="Comic Sans MS" pitchFamily="66" charset="0"/>
              </a:rPr>
              <a:t> de </a:t>
            </a:r>
            <a:r>
              <a:rPr lang="en-US" sz="1600" b="1" dirty="0" err="1">
                <a:latin typeface="Comic Sans MS" pitchFamily="66" charset="0"/>
              </a:rPr>
              <a:t>Chimie</a:t>
            </a:r>
            <a:r>
              <a:rPr lang="en-US" sz="1600" b="1" dirty="0">
                <a:latin typeface="Comic Sans MS" pitchFamily="66" charset="0"/>
              </a:rPr>
              <a:t> </a:t>
            </a:r>
            <a:r>
              <a:rPr lang="en-US" sz="1600" b="1" dirty="0" err="1">
                <a:latin typeface="Comic Sans MS" pitchFamily="66" charset="0"/>
              </a:rPr>
              <a:t>Fizică</a:t>
            </a:r>
            <a:r>
              <a:rPr lang="en-US" sz="1600" b="1" dirty="0">
                <a:latin typeface="Comic Sans MS" pitchFamily="66" charset="0"/>
              </a:rPr>
              <a:t> “</a:t>
            </a:r>
            <a:r>
              <a:rPr lang="en-US" sz="1600" b="1" dirty="0" err="1">
                <a:latin typeface="Comic Sans MS" pitchFamily="66" charset="0"/>
              </a:rPr>
              <a:t>Ilie</a:t>
            </a:r>
            <a:r>
              <a:rPr lang="en-US" sz="1600" b="1" dirty="0">
                <a:latin typeface="Comic Sans MS" pitchFamily="66" charset="0"/>
              </a:rPr>
              <a:t> </a:t>
            </a:r>
            <a:r>
              <a:rPr lang="en-US" sz="1600" b="1" dirty="0" err="1">
                <a:latin typeface="Comic Sans MS" pitchFamily="66" charset="0"/>
              </a:rPr>
              <a:t>Murgulescu</a:t>
            </a:r>
            <a:r>
              <a:rPr lang="en-US" sz="1600" b="1" dirty="0">
                <a:latin typeface="Comic Sans MS" pitchFamily="66" charset="0"/>
              </a:rPr>
              <a:t>” </a:t>
            </a:r>
            <a:r>
              <a:rPr lang="en-US" sz="1600" dirty="0" smtClean="0">
                <a:latin typeface="Comic Sans MS" pitchFamily="66" charset="0"/>
              </a:rPr>
              <a:t>:</a:t>
            </a:r>
          </a:p>
          <a:p>
            <a:r>
              <a:rPr lang="en-US" sz="1600" dirty="0" smtClean="0">
                <a:latin typeface="Comic Sans MS" pitchFamily="66" charset="0"/>
              </a:rPr>
              <a:t> </a:t>
            </a:r>
          </a:p>
          <a:p>
            <a:r>
              <a:rPr lang="en-US" sz="1600" dirty="0">
                <a:latin typeface="Comic Sans MS" pitchFamily="66" charset="0"/>
              </a:rPr>
              <a:t>Dr. Diana </a:t>
            </a:r>
            <a:r>
              <a:rPr lang="en-US" sz="1600" dirty="0" err="1" smtClean="0">
                <a:latin typeface="Comic Sans MS" pitchFamily="66" charset="0"/>
              </a:rPr>
              <a:t>Visinescu</a:t>
            </a:r>
            <a:endParaRPr lang="en-US" sz="1600" dirty="0" smtClean="0">
              <a:latin typeface="Comic Sans MS" pitchFamily="66" charset="0"/>
            </a:endParaRPr>
          </a:p>
          <a:p>
            <a:r>
              <a:rPr lang="en-US" sz="1600" dirty="0" smtClean="0">
                <a:latin typeface="Comic Sans MS" pitchFamily="66" charset="0"/>
              </a:rPr>
              <a:t>Dr. Greta </a:t>
            </a:r>
            <a:r>
              <a:rPr lang="en-US" sz="1600" dirty="0" err="1" smtClean="0">
                <a:latin typeface="Comic Sans MS" pitchFamily="66" charset="0"/>
              </a:rPr>
              <a:t>Socoteanu</a:t>
            </a:r>
            <a:r>
              <a:rPr lang="en-US" sz="1600" dirty="0" smtClean="0">
                <a:latin typeface="Comic Sans MS" pitchFamily="66" charset="0"/>
              </a:rPr>
              <a:t> (</a:t>
            </a:r>
            <a:r>
              <a:rPr lang="en-US" sz="1600" dirty="0" err="1" smtClean="0">
                <a:latin typeface="Comic Sans MS" pitchFamily="66" charset="0"/>
              </a:rPr>
              <a:t>Patrinoiu</a:t>
            </a:r>
            <a:r>
              <a:rPr lang="en-US" sz="1600" dirty="0" smtClean="0">
                <a:latin typeface="Comic Sans MS" pitchFamily="66" charset="0"/>
              </a:rPr>
              <a:t>)</a:t>
            </a:r>
          </a:p>
          <a:p>
            <a:r>
              <a:rPr lang="en-US" sz="1600" dirty="0" smtClean="0">
                <a:latin typeface="Comic Sans MS" pitchFamily="66" charset="0"/>
              </a:rPr>
              <a:t>Dr. Paula </a:t>
            </a:r>
            <a:r>
              <a:rPr lang="en-US" sz="1600" dirty="0" err="1" smtClean="0">
                <a:latin typeface="Comic Sans MS" pitchFamily="66" charset="0"/>
              </a:rPr>
              <a:t>Cucos</a:t>
            </a:r>
            <a:endParaRPr lang="en-US" sz="1600" dirty="0">
              <a:latin typeface="Comic Sans MS" pitchFamily="66" charset="0"/>
            </a:endParaRPr>
          </a:p>
          <a:p>
            <a:r>
              <a:rPr lang="en-US" sz="1600" dirty="0" smtClean="0">
                <a:latin typeface="Comic Sans MS" pitchFamily="66" charset="0"/>
              </a:rPr>
              <a:t>Dr. Jose Maria Calderon-Moreno</a:t>
            </a:r>
          </a:p>
          <a:p>
            <a:endParaRPr lang="en-US" sz="1600" dirty="0">
              <a:latin typeface="Comic Sans MS" pitchFamily="66" charset="0"/>
            </a:endParaRPr>
          </a:p>
          <a:p>
            <a:r>
              <a:rPr lang="en-US" sz="1600" dirty="0" err="1" smtClean="0">
                <a:latin typeface="Comic Sans MS" pitchFamily="66" charset="0"/>
              </a:rPr>
              <a:t>Responsabil</a:t>
            </a:r>
            <a:r>
              <a:rPr lang="en-US" sz="1600" dirty="0" smtClean="0">
                <a:latin typeface="Comic Sans MS" pitchFamily="66" charset="0"/>
              </a:rPr>
              <a:t> </a:t>
            </a:r>
            <a:r>
              <a:rPr lang="en-US" sz="1600" dirty="0" err="1" smtClean="0">
                <a:latin typeface="Comic Sans MS" pitchFamily="66" charset="0"/>
              </a:rPr>
              <a:t>partener</a:t>
            </a:r>
            <a:r>
              <a:rPr lang="en-US" sz="1600" dirty="0" smtClean="0">
                <a:latin typeface="Comic Sans MS" pitchFamily="66" charset="0"/>
              </a:rPr>
              <a:t>: Prof. Carmen Mariana </a:t>
            </a:r>
            <a:r>
              <a:rPr lang="en-US" sz="1600" dirty="0" err="1" smtClean="0">
                <a:latin typeface="Comic Sans MS" pitchFamily="66" charset="0"/>
              </a:rPr>
              <a:t>Chifiriuc-Universitatea</a:t>
            </a:r>
            <a:r>
              <a:rPr lang="en-US" sz="1600" dirty="0" smtClean="0">
                <a:latin typeface="Comic Sans MS" pitchFamily="66" charset="0"/>
              </a:rPr>
              <a:t> </a:t>
            </a:r>
            <a:r>
              <a:rPr lang="en-US" sz="1600" dirty="0" err="1" smtClean="0">
                <a:latin typeface="Comic Sans MS" pitchFamily="66" charset="0"/>
              </a:rPr>
              <a:t>Bucuresti</a:t>
            </a:r>
            <a:r>
              <a:rPr lang="en-US" sz="1600" dirty="0" smtClean="0">
                <a:latin typeface="Comic Sans MS" pitchFamily="66" charset="0"/>
              </a:rPr>
              <a:t>, </a:t>
            </a:r>
            <a:r>
              <a:rPr lang="en-US" sz="1600" dirty="0" err="1" smtClean="0">
                <a:latin typeface="Comic Sans MS" pitchFamily="66" charset="0"/>
              </a:rPr>
              <a:t>Facultatea</a:t>
            </a:r>
            <a:r>
              <a:rPr lang="en-US" sz="1600" dirty="0" smtClean="0">
                <a:latin typeface="Comic Sans MS" pitchFamily="66" charset="0"/>
              </a:rPr>
              <a:t> de </a:t>
            </a:r>
            <a:r>
              <a:rPr lang="en-US" sz="1600" dirty="0" err="1" smtClean="0">
                <a:latin typeface="Comic Sans MS" pitchFamily="66" charset="0"/>
              </a:rPr>
              <a:t>Biologie</a:t>
            </a:r>
            <a:endParaRPr lang="en-US" sz="1600" dirty="0" smtClean="0">
              <a:latin typeface="Comic Sans MS" pitchFamily="66" charset="0"/>
            </a:endParaRPr>
          </a:p>
          <a:p>
            <a:endParaRPr lang="en-US" sz="1600" b="1" dirty="0" smtClean="0">
              <a:latin typeface="Comic Sans MS" pitchFamily="66" charset="0"/>
            </a:endParaRPr>
          </a:p>
          <a:p>
            <a:r>
              <a:rPr lang="en-US" sz="1600" b="1" dirty="0" err="1" smtClean="0">
                <a:latin typeface="Comic Sans MS" pitchFamily="66" charset="0"/>
              </a:rPr>
              <a:t>Echipa</a:t>
            </a:r>
            <a:r>
              <a:rPr lang="en-US" sz="1600" b="1" dirty="0" smtClean="0">
                <a:latin typeface="Comic Sans MS" pitchFamily="66" charset="0"/>
              </a:rPr>
              <a:t>  </a:t>
            </a:r>
            <a:r>
              <a:rPr lang="en-US" sz="1600" b="1" dirty="0" err="1" smtClean="0">
                <a:latin typeface="Comic Sans MS" pitchFamily="66" charset="0"/>
              </a:rPr>
              <a:t>Universitatea</a:t>
            </a:r>
            <a:r>
              <a:rPr lang="en-US" sz="1600" b="1" dirty="0" smtClean="0">
                <a:latin typeface="Comic Sans MS" pitchFamily="66" charset="0"/>
              </a:rPr>
              <a:t> </a:t>
            </a:r>
            <a:r>
              <a:rPr lang="en-US" sz="1600" b="1" dirty="0" err="1">
                <a:latin typeface="Comic Sans MS" pitchFamily="66" charset="0"/>
              </a:rPr>
              <a:t>Bucuresti</a:t>
            </a:r>
            <a:r>
              <a:rPr lang="en-US" sz="1600" b="1" dirty="0">
                <a:latin typeface="Comic Sans MS" pitchFamily="66" charset="0"/>
              </a:rPr>
              <a:t>, </a:t>
            </a:r>
            <a:r>
              <a:rPr lang="en-US" sz="1600" b="1" dirty="0" err="1">
                <a:latin typeface="Comic Sans MS" pitchFamily="66" charset="0"/>
              </a:rPr>
              <a:t>Facultatea</a:t>
            </a:r>
            <a:r>
              <a:rPr lang="en-US" sz="1600" b="1" dirty="0">
                <a:latin typeface="Comic Sans MS" pitchFamily="66" charset="0"/>
              </a:rPr>
              <a:t> de </a:t>
            </a:r>
            <a:r>
              <a:rPr lang="en-US" sz="1600" b="1" dirty="0" err="1" smtClean="0">
                <a:latin typeface="Comic Sans MS" pitchFamily="66" charset="0"/>
              </a:rPr>
              <a:t>Biologie</a:t>
            </a:r>
            <a:r>
              <a:rPr lang="en-US" sz="1600" dirty="0" smtClean="0">
                <a:latin typeface="Comic Sans MS" pitchFamily="66" charset="0"/>
              </a:rPr>
              <a:t>:</a:t>
            </a:r>
          </a:p>
          <a:p>
            <a:endParaRPr lang="en-US" sz="1600" dirty="0" smtClean="0">
              <a:latin typeface="Comic Sans MS" pitchFamily="66" charset="0"/>
            </a:endParaRPr>
          </a:p>
          <a:p>
            <a:r>
              <a:rPr lang="en-US" sz="1600" dirty="0" smtClean="0">
                <a:latin typeface="Comic Sans MS" pitchFamily="66" charset="0"/>
              </a:rPr>
              <a:t>Prof. Veronica </a:t>
            </a:r>
            <a:r>
              <a:rPr lang="en-US" sz="1600" dirty="0" err="1" smtClean="0">
                <a:latin typeface="Comic Sans MS" pitchFamily="66" charset="0"/>
              </a:rPr>
              <a:t>Lazăr</a:t>
            </a:r>
            <a:endParaRPr lang="en-US" sz="1600" dirty="0" smtClean="0">
              <a:latin typeface="Comic Sans MS" pitchFamily="66" charset="0"/>
            </a:endParaRPr>
          </a:p>
          <a:p>
            <a:r>
              <a:rPr lang="en-US" sz="1600" dirty="0" smtClean="0">
                <a:latin typeface="Comic Sans MS" pitchFamily="66" charset="0"/>
              </a:rPr>
              <a:t>Conf. Liliana </a:t>
            </a:r>
            <a:r>
              <a:rPr lang="en-US" sz="1600" dirty="0" err="1" smtClean="0">
                <a:latin typeface="Comic Sans MS" pitchFamily="66" charset="0"/>
              </a:rPr>
              <a:t>Bulibaşa</a:t>
            </a:r>
            <a:endParaRPr lang="en-US" sz="1600" dirty="0" smtClean="0">
              <a:latin typeface="Comic Sans MS" pitchFamily="66" charset="0"/>
            </a:endParaRPr>
          </a:p>
          <a:p>
            <a:r>
              <a:rPr lang="en-US" sz="1600" dirty="0" smtClean="0">
                <a:latin typeface="Comic Sans MS" pitchFamily="66" charset="0"/>
              </a:rPr>
              <a:t>Dr. </a:t>
            </a:r>
            <a:r>
              <a:rPr lang="en-US" sz="1600" dirty="0" err="1" smtClean="0">
                <a:latin typeface="Comic Sans MS" pitchFamily="66" charset="0"/>
              </a:rPr>
              <a:t>Coralia</a:t>
            </a:r>
            <a:r>
              <a:rPr lang="en-US" sz="1600" dirty="0" smtClean="0">
                <a:latin typeface="Comic Sans MS" pitchFamily="66" charset="0"/>
              </a:rPr>
              <a:t> </a:t>
            </a:r>
            <a:r>
              <a:rPr lang="en-US" sz="1600" dirty="0" err="1" smtClean="0">
                <a:latin typeface="Comic Sans MS" pitchFamily="66" charset="0"/>
              </a:rPr>
              <a:t>Bleoţu</a:t>
            </a:r>
            <a:endParaRPr lang="en-US" sz="1600" dirty="0" smtClean="0">
              <a:latin typeface="Comic Sans MS" pitchFamily="66" charset="0"/>
            </a:endParaRPr>
          </a:p>
          <a:p>
            <a:r>
              <a:rPr lang="en-US" sz="1600" dirty="0" smtClean="0">
                <a:latin typeface="Comic Sans MS" pitchFamily="66" charset="0"/>
              </a:rPr>
              <a:t>Dr. Marcela </a:t>
            </a:r>
            <a:r>
              <a:rPr lang="en-US" sz="1600" dirty="0" err="1" smtClean="0">
                <a:latin typeface="Comic Sans MS" pitchFamily="66" charset="0"/>
              </a:rPr>
              <a:t>Popa</a:t>
            </a:r>
            <a:r>
              <a:rPr lang="en-US" sz="1600" dirty="0" smtClean="0">
                <a:latin typeface="Comic Sans MS" pitchFamily="66" charset="0"/>
              </a:rPr>
              <a:t> (</a:t>
            </a:r>
            <a:r>
              <a:rPr lang="en-US" sz="1600" dirty="0" err="1" smtClean="0">
                <a:latin typeface="Comic Sans MS" pitchFamily="66" charset="0"/>
              </a:rPr>
              <a:t>Bucur</a:t>
            </a:r>
            <a:r>
              <a:rPr lang="en-US" sz="1600" dirty="0" smtClean="0">
                <a:latin typeface="Comic Sans MS" pitchFamily="66" charset="0"/>
              </a:rPr>
              <a:t>)</a:t>
            </a:r>
          </a:p>
          <a:p>
            <a:r>
              <a:rPr lang="en-US" sz="1600" dirty="0" smtClean="0">
                <a:latin typeface="Comic Sans MS" pitchFamily="66" charset="0"/>
              </a:rPr>
              <a:t>Dr. </a:t>
            </a:r>
            <a:r>
              <a:rPr lang="en-US" sz="1600" dirty="0" err="1" smtClean="0">
                <a:latin typeface="Comic Sans MS" pitchFamily="66" charset="0"/>
              </a:rPr>
              <a:t>Graţiela</a:t>
            </a:r>
            <a:r>
              <a:rPr lang="en-US" sz="1600" dirty="0" smtClean="0">
                <a:latin typeface="Comic Sans MS" pitchFamily="66" charset="0"/>
              </a:rPr>
              <a:t> </a:t>
            </a:r>
            <a:r>
              <a:rPr lang="en-US" sz="1600" dirty="0" err="1" smtClean="0">
                <a:latin typeface="Comic Sans MS" pitchFamily="66" charset="0"/>
              </a:rPr>
              <a:t>Grădişteanu</a:t>
            </a:r>
            <a:r>
              <a:rPr lang="en-US" sz="1600" dirty="0" smtClean="0">
                <a:latin typeface="Comic Sans MS" pitchFamily="66" charset="0"/>
              </a:rPr>
              <a:t> (</a:t>
            </a:r>
            <a:r>
              <a:rPr lang="en-US" sz="1600" dirty="0" err="1" smtClean="0">
                <a:latin typeface="Comic Sans MS" pitchFamily="66" charset="0"/>
              </a:rPr>
              <a:t>P</a:t>
            </a:r>
            <a:r>
              <a:rPr lang="en-US" sz="1600" dirty="0" err="1" smtClean="0">
                <a:latin typeface="Times New Roman" panose="02020603050405020304" pitchFamily="18" charset="0"/>
                <a:cs typeface="Times New Roman" panose="02020603050405020304" pitchFamily="18" charset="0"/>
              </a:rPr>
              <a:t>ȃ</a:t>
            </a:r>
            <a:r>
              <a:rPr lang="en-US" sz="1600" dirty="0" err="1" smtClean="0">
                <a:latin typeface="Comic Sans MS" pitchFamily="66" charset="0"/>
              </a:rPr>
              <a:t>rcălăboiu</a:t>
            </a:r>
            <a:r>
              <a:rPr lang="en-US" sz="1600" dirty="0" smtClean="0">
                <a:latin typeface="Comic Sans MS" pitchFamily="66" charset="0"/>
              </a:rPr>
              <a:t>)</a:t>
            </a:r>
          </a:p>
          <a:p>
            <a:r>
              <a:rPr lang="en-US" sz="1600" dirty="0" smtClean="0">
                <a:latin typeface="Comic Sans MS" pitchFamily="66" charset="0"/>
              </a:rPr>
              <a:t>Dr. </a:t>
            </a:r>
            <a:r>
              <a:rPr lang="en-US" sz="1600" dirty="0" err="1" smtClean="0">
                <a:latin typeface="Comic Sans MS" pitchFamily="66" charset="0"/>
              </a:rPr>
              <a:t>Ecaterina</a:t>
            </a:r>
            <a:r>
              <a:rPr lang="en-US" sz="1600" dirty="0" smtClean="0">
                <a:latin typeface="Comic Sans MS" pitchFamily="66" charset="0"/>
              </a:rPr>
              <a:t>-Monica </a:t>
            </a:r>
            <a:r>
              <a:rPr lang="en-US" sz="1600" dirty="0" err="1" smtClean="0">
                <a:latin typeface="Comic Sans MS" pitchFamily="66" charset="0"/>
              </a:rPr>
              <a:t>S</a:t>
            </a:r>
            <a:r>
              <a:rPr lang="en-US" sz="1600" dirty="0" err="1" smtClean="0">
                <a:latin typeface="Times New Roman" panose="02020603050405020304" pitchFamily="18" charset="0"/>
                <a:cs typeface="Times New Roman" panose="02020603050405020304" pitchFamily="18" charset="0"/>
              </a:rPr>
              <a:t>ȃ</a:t>
            </a:r>
            <a:r>
              <a:rPr lang="en-US" sz="1600" dirty="0" err="1" smtClean="0">
                <a:latin typeface="Comic Sans MS" pitchFamily="66" charset="0"/>
              </a:rPr>
              <a:t>rbu</a:t>
            </a:r>
            <a:endParaRPr lang="en-US" sz="1600" dirty="0">
              <a:latin typeface="Comic Sans MS" pitchFamily="66" charset="0"/>
            </a:endParaRPr>
          </a:p>
          <a:p>
            <a:endParaRPr lang="en-US" sz="1600" dirty="0" smtClean="0">
              <a:latin typeface="Comic Sans MS" pitchFamily="66" charset="0"/>
            </a:endParaRPr>
          </a:p>
          <a:p>
            <a:r>
              <a:rPr lang="en-US" sz="1600" dirty="0" smtClean="0">
                <a:solidFill>
                  <a:srgbClr val="FF0000"/>
                </a:solidFill>
                <a:latin typeface="Comic Sans MS" pitchFamily="66" charset="0"/>
              </a:rPr>
              <a:t>                                  </a:t>
            </a:r>
          </a:p>
          <a:p>
            <a:r>
              <a:rPr lang="en-US" sz="1600" dirty="0" smtClean="0"/>
              <a:t> </a:t>
            </a:r>
          </a:p>
          <a:p>
            <a:r>
              <a:rPr lang="en-US" sz="1600" dirty="0"/>
              <a:t>	</a:t>
            </a:r>
            <a:r>
              <a:rPr lang="en-US" sz="1600" dirty="0" smtClean="0"/>
              <a:t>	</a:t>
            </a:r>
            <a:endParaRPr lang="ro-RO"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8712968" cy="6631623"/>
            <a:chOff x="179512" y="360040"/>
            <a:chExt cx="8712968" cy="6631623"/>
          </a:xfrm>
        </p:grpSpPr>
        <p:sp>
          <p:nvSpPr>
            <p:cNvPr id="2" name="TextBox 1"/>
            <p:cNvSpPr txBox="1"/>
            <p:nvPr/>
          </p:nvSpPr>
          <p:spPr>
            <a:xfrm>
              <a:off x="179512" y="620688"/>
              <a:ext cx="8712968" cy="6370975"/>
            </a:xfrm>
            <a:prstGeom prst="rect">
              <a:avLst/>
            </a:prstGeom>
            <a:noFill/>
          </p:spPr>
          <p:txBody>
            <a:bodyPr wrap="square" rtlCol="0">
              <a:spAutoFit/>
            </a:bodyPr>
            <a:lstStyle/>
            <a:p>
              <a:pPr algn="just"/>
              <a:endParaRPr lang="en-GB" sz="1600" dirty="0" smtClean="0">
                <a:latin typeface="Comic Sans MS" panose="030F0702030302020204" pitchFamily="66" charset="0"/>
              </a:endParaRPr>
            </a:p>
            <a:p>
              <a:pPr algn="just"/>
              <a:r>
                <a:rPr lang="ro-RO" sz="1400" dirty="0" smtClean="0">
                  <a:latin typeface="Comic Sans MS" panose="030F0702030302020204" pitchFamily="66" charset="0"/>
                </a:rPr>
                <a:t>Scopul </a:t>
              </a:r>
              <a:r>
                <a:rPr lang="ro-RO" sz="1400" dirty="0">
                  <a:latin typeface="Comic Sans MS" panose="030F0702030302020204" pitchFamily="66" charset="0"/>
                </a:rPr>
                <a:t>prezentului proiect reprezintă dezvoltarea unor noi materiale anorganice biocide față de tulpini </a:t>
              </a:r>
              <a:r>
                <a:rPr lang="ro-RO" sz="1400" dirty="0" smtClean="0">
                  <a:latin typeface="Comic Sans MS" panose="030F0702030302020204" pitchFamily="66" charset="0"/>
                </a:rPr>
                <a:t>microbiene </a:t>
              </a:r>
              <a:r>
                <a:rPr lang="ro-RO" sz="1400" dirty="0">
                  <a:latin typeface="Comic Sans MS" panose="030F0702030302020204" pitchFamily="66" charset="0"/>
                </a:rPr>
                <a:t>procariote și eucariote, în formă planctonica și biofilm. Obiectivul general al proiectului este optimizarea design-ului nanomaterialelor pe bază de oxid de zinc, utilizând sinteze prietenoase faţa de mediu, în vederea obţinerii unei activităţi antimicrobiane eficiente, precum și elaborarea tehnologiei validate de laborator. În aceste context, obiectivele specifice ale proiectului sunt</a:t>
              </a:r>
              <a:r>
                <a:rPr lang="ro-RO" sz="1400" dirty="0" smtClean="0">
                  <a:latin typeface="Comic Sans MS" panose="030F0702030302020204" pitchFamily="66" charset="0"/>
                </a:rPr>
                <a:t>:</a:t>
              </a:r>
              <a:endParaRPr lang="en-GB" sz="1400" dirty="0" smtClean="0">
                <a:latin typeface="Comic Sans MS" panose="030F0702030302020204" pitchFamily="66" charset="0"/>
              </a:endParaRPr>
            </a:p>
            <a:p>
              <a:pPr algn="just"/>
              <a:r>
                <a:rPr lang="ro-RO" sz="1400" dirty="0" smtClean="0">
                  <a:latin typeface="Comic Sans MS" panose="030F0702030302020204" pitchFamily="66" charset="0"/>
                </a:rPr>
                <a:t> </a:t>
              </a:r>
              <a:br>
                <a:rPr lang="ro-RO" sz="1400" dirty="0" smtClean="0">
                  <a:latin typeface="Comic Sans MS" panose="030F0702030302020204" pitchFamily="66" charset="0"/>
                </a:rPr>
              </a:br>
              <a:r>
                <a:rPr lang="ro-RO" sz="1400" dirty="0" smtClean="0">
                  <a:latin typeface="Comic Sans MS" panose="030F0702030302020204" pitchFamily="66" charset="0"/>
                </a:rPr>
                <a:t>1. selectarea procedurii de sinteză, având drept criteriu activitatea antimicrobiană ș</a:t>
              </a:r>
              <a:r>
                <a:rPr lang="en-GB" sz="1400" dirty="0" err="1" smtClean="0">
                  <a:latin typeface="Comic Sans MS" panose="030F0702030302020204" pitchFamily="66" charset="0"/>
                </a:rPr>
                <a:t>i</a:t>
              </a:r>
              <a:r>
                <a:rPr lang="en-GB" sz="1400" dirty="0" smtClean="0">
                  <a:latin typeface="Comic Sans MS" panose="030F0702030302020204" pitchFamily="66" charset="0"/>
                </a:rPr>
                <a:t> </a:t>
              </a:r>
              <a:r>
                <a:rPr lang="ro-RO" sz="1400" dirty="0" smtClean="0">
                  <a:latin typeface="Comic Sans MS" panose="030F0702030302020204" pitchFamily="66" charset="0"/>
                </a:rPr>
                <a:t>citotoxică;</a:t>
              </a:r>
              <a:endParaRPr lang="en-GB" sz="1400" dirty="0" smtClean="0">
                <a:latin typeface="Comic Sans MS" panose="030F0702030302020204" pitchFamily="66" charset="0"/>
              </a:endParaRPr>
            </a:p>
            <a:p>
              <a:pPr algn="just"/>
              <a:r>
                <a:rPr lang="ro-RO" sz="1400" dirty="0" smtClean="0">
                  <a:latin typeface="Comic Sans MS" panose="030F0702030302020204" pitchFamily="66" charset="0"/>
                </a:rPr>
                <a:t> </a:t>
              </a:r>
              <a:br>
                <a:rPr lang="ro-RO" sz="1400" dirty="0" smtClean="0">
                  <a:latin typeface="Comic Sans MS" panose="030F0702030302020204" pitchFamily="66" charset="0"/>
                </a:rPr>
              </a:br>
              <a:r>
                <a:rPr lang="ro-RO" sz="1400" dirty="0" smtClean="0">
                  <a:latin typeface="Comic Sans MS" panose="030F0702030302020204" pitchFamily="66" charset="0"/>
                </a:rPr>
                <a:t>2. pentru procedura de sinteză selectată, optimizarea parametrilor experimentali, având drept criteriu activitatea antimicrobiană și citotoxică;</a:t>
              </a:r>
              <a:endParaRPr lang="en-GB" sz="1400" dirty="0" smtClean="0">
                <a:latin typeface="Comic Sans MS" panose="030F0702030302020204" pitchFamily="66" charset="0"/>
              </a:endParaRPr>
            </a:p>
            <a:p>
              <a:pPr algn="just"/>
              <a:r>
                <a:rPr lang="ro-RO" sz="1400" dirty="0">
                  <a:latin typeface="Comic Sans MS" panose="030F0702030302020204" pitchFamily="66" charset="0"/>
                </a:rPr>
                <a:t> </a:t>
              </a:r>
              <a:br>
                <a:rPr lang="ro-RO" sz="1400" dirty="0">
                  <a:latin typeface="Comic Sans MS" panose="030F0702030302020204" pitchFamily="66" charset="0"/>
                </a:rPr>
              </a:br>
              <a:r>
                <a:rPr lang="ro-RO" sz="1400" dirty="0">
                  <a:latin typeface="Comic Sans MS" panose="030F0702030302020204" pitchFamily="66" charset="0"/>
                </a:rPr>
                <a:t>3. validarea în condiții de laborator a activităților antimicrobiene și citotoxice</a:t>
              </a:r>
              <a:r>
                <a:rPr lang="ro-RO" sz="1400" dirty="0" smtClean="0">
                  <a:latin typeface="Comic Sans MS" panose="030F0702030302020204" pitchFamily="66" charset="0"/>
                </a:rPr>
                <a:t>;</a:t>
              </a:r>
              <a:endParaRPr lang="en-GB" sz="1400" dirty="0" smtClean="0">
                <a:latin typeface="Comic Sans MS" panose="030F0702030302020204" pitchFamily="66" charset="0"/>
              </a:endParaRPr>
            </a:p>
            <a:p>
              <a:pPr algn="just"/>
              <a:r>
                <a:rPr lang="ro-RO" sz="1400" dirty="0">
                  <a:latin typeface="Comic Sans MS" panose="030F0702030302020204" pitchFamily="66" charset="0"/>
                </a:rPr>
                <a:t> </a:t>
              </a:r>
              <a:br>
                <a:rPr lang="ro-RO" sz="1400" dirty="0">
                  <a:latin typeface="Comic Sans MS" panose="030F0702030302020204" pitchFamily="66" charset="0"/>
                </a:rPr>
              </a:br>
              <a:r>
                <a:rPr lang="ro-RO" sz="1400" dirty="0">
                  <a:latin typeface="Comic Sans MS" panose="030F0702030302020204" pitchFamily="66" charset="0"/>
                </a:rPr>
                <a:t>4. validarea în condiții de laborator a procedurii de sinteză</a:t>
              </a:r>
              <a:r>
                <a:rPr lang="ro-RO" sz="1400" dirty="0" smtClean="0">
                  <a:latin typeface="Comic Sans MS" panose="030F0702030302020204" pitchFamily="66" charset="0"/>
                </a:rPr>
                <a:t>;</a:t>
              </a:r>
              <a:endParaRPr lang="en-GB" sz="1400" dirty="0" smtClean="0">
                <a:latin typeface="Comic Sans MS" panose="030F0702030302020204" pitchFamily="66" charset="0"/>
              </a:endParaRPr>
            </a:p>
            <a:p>
              <a:pPr algn="just"/>
              <a:r>
                <a:rPr lang="ro-RO" sz="1400" dirty="0">
                  <a:latin typeface="Comic Sans MS" panose="030F0702030302020204" pitchFamily="66" charset="0"/>
                </a:rPr>
                <a:t> </a:t>
              </a:r>
              <a:br>
                <a:rPr lang="ro-RO" sz="1400" dirty="0">
                  <a:latin typeface="Comic Sans MS" panose="030F0702030302020204" pitchFamily="66" charset="0"/>
                </a:rPr>
              </a:br>
              <a:r>
                <a:rPr lang="ro-RO" sz="1400" dirty="0">
                  <a:latin typeface="Comic Sans MS" panose="030F0702030302020204" pitchFamily="66" charset="0"/>
                </a:rPr>
                <a:t>5. diseminarea și protecția proprietății intelectuale</a:t>
              </a:r>
              <a:r>
                <a:rPr lang="ro-RO" sz="1400" dirty="0" smtClean="0">
                  <a:latin typeface="Comic Sans MS" panose="030F0702030302020204" pitchFamily="66" charset="0"/>
                </a:rPr>
                <a:t>.</a:t>
              </a:r>
              <a:endParaRPr lang="en-GB" sz="1400" dirty="0" smtClean="0">
                <a:latin typeface="Comic Sans MS" panose="030F0702030302020204" pitchFamily="66" charset="0"/>
              </a:endParaRPr>
            </a:p>
            <a:p>
              <a:pPr algn="just"/>
              <a:r>
                <a:rPr lang="ro-RO" sz="1400" dirty="0">
                  <a:latin typeface="Comic Sans MS" panose="030F0702030302020204" pitchFamily="66" charset="0"/>
                </a:rPr>
                <a:t> </a:t>
              </a:r>
              <a:br>
                <a:rPr lang="ro-RO" sz="1400" dirty="0">
                  <a:latin typeface="Comic Sans MS" panose="030F0702030302020204" pitchFamily="66" charset="0"/>
                </a:rPr>
              </a:br>
              <a:r>
                <a:rPr lang="ro-RO" sz="1400" dirty="0">
                  <a:latin typeface="Comic Sans MS" panose="030F0702030302020204" pitchFamily="66" charset="0"/>
                </a:rPr>
                <a:t>Acest proiect își propune să dezvolte un material antimicrobian anorganic de la gradul de maturitate tehnologică TRL 3 la TRL 4. Gradul de maturitate tehnologică TRL 3 a cercetărilor întreprinse deja este demonstrat prin: (i) conceptul de nanomateriale ZnO cu proprietăți antimicrobiene obținute prin metode ecologice este demonstrat experimental, eficiența sa fiind verificată, (ii) fiecare componentă a ansamblului, respectiv ZnO ca material anorganic, metoda de sinteză prietenoasă faţa de mediu a ZnO şi activitatea antimicrobiană a materialelor rezultate au fost testate. Parametru de interes final este activitatea antimicrobiană a acestor materiale de ZnO. În conformitate cu obiectivele propuse, implementarea proiectului va conduce la integrarea celor trei componente, cu scopul de a stabili funcționalitatea ansamblului, testele antimicrobiene fiind efectuate în condiții adecvate, în conformitate cu metodele aprobate. </a:t>
              </a:r>
            </a:p>
          </p:txBody>
        </p:sp>
        <p:sp>
          <p:nvSpPr>
            <p:cNvPr id="3" name="TextBox 2"/>
            <p:cNvSpPr txBox="1"/>
            <p:nvPr/>
          </p:nvSpPr>
          <p:spPr>
            <a:xfrm>
              <a:off x="179512" y="360040"/>
              <a:ext cx="1725152" cy="461665"/>
            </a:xfrm>
            <a:prstGeom prst="rect">
              <a:avLst/>
            </a:prstGeom>
            <a:noFill/>
            <a:effectLst>
              <a:outerShdw blurRad="50800" dist="38100" dir="2700000" algn="tl" rotWithShape="0">
                <a:prstClr val="black">
                  <a:alpha val="40000"/>
                </a:prstClr>
              </a:outerShdw>
            </a:effectLst>
          </p:spPr>
          <p:txBody>
            <a:bodyPr wrap="none" rtlCol="0">
              <a:spAutoFit/>
            </a:bodyPr>
            <a:lstStyle/>
            <a:p>
              <a:r>
                <a:rPr lang="en-US" sz="2400" b="1" dirty="0" smtClean="0">
                  <a:solidFill>
                    <a:srgbClr val="FF0000"/>
                  </a:solidFill>
                  <a:latin typeface="Comic Sans MS" panose="030F0702030302020204" pitchFamily="66" charset="0"/>
                </a:rPr>
                <a:t>REZUMAT</a:t>
              </a:r>
              <a:endParaRPr lang="ro-RO" sz="2400" b="1" dirty="0">
                <a:solidFill>
                  <a:srgbClr val="FF0000"/>
                </a:solidFill>
                <a:latin typeface="Comic Sans MS" panose="030F0702030302020204" pitchFamily="66"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51520" y="260648"/>
            <a:ext cx="8136904" cy="4150373"/>
            <a:chOff x="251520" y="260648"/>
            <a:chExt cx="7704856" cy="3836731"/>
          </a:xfrm>
        </p:grpSpPr>
        <p:sp>
          <p:nvSpPr>
            <p:cNvPr id="2" name="Rectangle 1"/>
            <p:cNvSpPr/>
            <p:nvPr/>
          </p:nvSpPr>
          <p:spPr>
            <a:xfrm>
              <a:off x="251520" y="1166843"/>
              <a:ext cx="7704856" cy="2930536"/>
            </a:xfrm>
            <a:prstGeom prst="rect">
              <a:avLst/>
            </a:prstGeom>
          </p:spPr>
          <p:txBody>
            <a:bodyPr wrap="square">
              <a:spAutoFit/>
            </a:bodyPr>
            <a:lstStyle/>
            <a:p>
              <a:pPr algn="just"/>
              <a:r>
                <a:rPr lang="ro-RO" sz="1400" dirty="0">
                  <a:latin typeface="Comic Sans MS" panose="030F0702030302020204" pitchFamily="66" charset="0"/>
                </a:rPr>
                <a:t>Principalul rezultat al prezentului proiect il reprezinta dezvoltarea unui material anorganic anorganic de la maturitatea tehnologică TRL 3 la TRL 4, prin integrarea a trei componente, și anume utilizarea ZnO ca material anorganic, utilizarea procedurilor prietenoase fata de mediu pentru obținerea de ZnO , și activitatea antimicrobiană. </a:t>
              </a:r>
              <a:endParaRPr lang="ro-RO" sz="1400" dirty="0" smtClean="0">
                <a:latin typeface="Comic Sans MS" panose="030F0702030302020204" pitchFamily="66" charset="0"/>
              </a:endParaRPr>
            </a:p>
            <a:p>
              <a:pPr algn="just"/>
              <a:endParaRPr lang="en-US" sz="1400" dirty="0" smtClean="0">
                <a:latin typeface="Comic Sans MS" panose="030F0702030302020204" pitchFamily="66" charset="0"/>
              </a:endParaRPr>
            </a:p>
            <a:p>
              <a:pPr algn="just"/>
              <a:r>
                <a:rPr lang="en-US" sz="1400" dirty="0" err="1" smtClean="0">
                  <a:latin typeface="Comic Sans MS" panose="030F0702030302020204" pitchFamily="66" charset="0"/>
                </a:rPr>
                <a:t>Activitatea</a:t>
              </a:r>
              <a:r>
                <a:rPr lang="en-US" sz="1400" dirty="0" smtClean="0">
                  <a:latin typeface="Comic Sans MS" panose="030F0702030302020204" pitchFamily="66" charset="0"/>
                </a:rPr>
                <a:t> </a:t>
              </a:r>
              <a:r>
                <a:rPr lang="en-US" sz="1400" dirty="0" err="1" smtClean="0">
                  <a:latin typeface="Comic Sans MS" panose="030F0702030302020204" pitchFamily="66" charset="0"/>
                </a:rPr>
                <a:t>antimicrobian</a:t>
              </a:r>
              <a:r>
                <a:rPr lang="ro-RO" sz="1400" dirty="0" smtClean="0">
                  <a:latin typeface="Comic Sans MS" panose="030F0702030302020204" pitchFamily="66" charset="0"/>
                </a:rPr>
                <a:t>ă va fi testată față de o gamă largă de tulpini bacteriene și fungice, de referință sau recent izolate, în fază de creștere planktonică sau aderată sub formă de biofilme. </a:t>
              </a:r>
            </a:p>
            <a:p>
              <a:pPr algn="just"/>
              <a:r>
                <a:rPr lang="ro-RO" sz="1400" dirty="0" smtClean="0">
                  <a:latin typeface="Comic Sans MS" panose="030F0702030302020204" pitchFamily="66" charset="0"/>
                </a:rPr>
                <a:t>Activitatea anti-biofilm va permite extinderea gamei de aplicații antimicrobiene  a materialelor obiținute, în toate domeniile în care biofilmele au efecte nedorite (medical, industria alimentară, farmaceutică, gestionarea resurselor de apă etc.).</a:t>
              </a:r>
            </a:p>
            <a:p>
              <a:pPr algn="just"/>
              <a:r>
                <a:rPr lang="ro-RO" sz="1400" dirty="0">
                  <a:latin typeface="Comic Sans MS" panose="030F0702030302020204" pitchFamily="66" charset="0"/>
                </a:rPr>
                <a:t/>
              </a:r>
              <a:br>
                <a:rPr lang="ro-RO" sz="1400" dirty="0">
                  <a:latin typeface="Comic Sans MS" panose="030F0702030302020204" pitchFamily="66" charset="0"/>
                </a:rPr>
              </a:br>
              <a:r>
                <a:rPr lang="ro-RO" sz="1400" dirty="0">
                  <a:latin typeface="Comic Sans MS" panose="030F0702030302020204" pitchFamily="66" charset="0"/>
                </a:rPr>
                <a:t>Cel mai bun material va fi obiectul unei cerei de brevet, rezultatele vor fi diseminate prin participari la conferinte nationale/internationale si publicare de articole in reviste indexate </a:t>
              </a:r>
              <a:r>
                <a:rPr lang="ro-RO" sz="1400" dirty="0" smtClean="0">
                  <a:latin typeface="Comic Sans MS" panose="030F0702030302020204" pitchFamily="66" charset="0"/>
                </a:rPr>
                <a:t>BDI și ISI</a:t>
              </a:r>
              <a:r>
                <a:rPr lang="ro-RO" sz="1400" dirty="0">
                  <a:latin typeface="Comic Sans MS" panose="030F0702030302020204" pitchFamily="66" charset="0"/>
                </a:rPr>
                <a:t>.</a:t>
              </a:r>
              <a:r>
                <a:rPr lang="ro-RO" dirty="0">
                  <a:solidFill>
                    <a:srgbClr val="000066"/>
                  </a:solidFill>
                  <a:latin typeface="Verdana" panose="020B0604030504040204" pitchFamily="34" charset="0"/>
                </a:rPr>
                <a:t> </a:t>
              </a:r>
              <a:endParaRPr lang="ro-RO" dirty="0"/>
            </a:p>
          </p:txBody>
        </p:sp>
        <p:sp>
          <p:nvSpPr>
            <p:cNvPr id="3" name="Rectangle 2"/>
            <p:cNvSpPr/>
            <p:nvPr/>
          </p:nvSpPr>
          <p:spPr>
            <a:xfrm>
              <a:off x="545432" y="260648"/>
              <a:ext cx="2778038" cy="341422"/>
            </a:xfrm>
            <a:prstGeom prst="rect">
              <a:avLst/>
            </a:prstGeom>
          </p:spPr>
          <p:txBody>
            <a:bodyPr wrap="none">
              <a:spAutoFit/>
            </a:bodyPr>
            <a:lstStyle/>
            <a:p>
              <a:pPr algn="just"/>
              <a:r>
                <a:rPr lang="en-US" b="1" dirty="0" smtClean="0">
                  <a:solidFill>
                    <a:srgbClr val="FF0000"/>
                  </a:solidFill>
                  <a:latin typeface="Comic Sans MS" panose="030F0702030302020204" pitchFamily="66" charset="0"/>
                </a:rPr>
                <a:t>REZULTATE ESTIMATE</a:t>
              </a:r>
              <a:endParaRPr lang="ro-RO" b="1" dirty="0">
                <a:solidFill>
                  <a:srgbClr val="FF0000"/>
                </a:solidFill>
                <a:latin typeface="Comic Sans MS" panose="030F0702030302020204" pitchFamily="66" charset="0"/>
              </a:endParaRPr>
            </a:p>
          </p:txBody>
        </p:sp>
      </p:grpSp>
    </p:spTree>
    <p:extLst>
      <p:ext uri="{BB962C8B-B14F-4D97-AF65-F5344CB8AC3E}">
        <p14:creationId xmlns:p14="http://schemas.microsoft.com/office/powerpoint/2010/main" val="2609167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3768" y="-67454"/>
            <a:ext cx="3379451" cy="400110"/>
          </a:xfrm>
          <a:prstGeom prst="rect">
            <a:avLst/>
          </a:prstGeom>
          <a:noFill/>
        </p:spPr>
        <p:txBody>
          <a:bodyPr wrap="none" rtlCol="0">
            <a:spAutoFit/>
          </a:bodyPr>
          <a:lstStyle/>
          <a:p>
            <a:r>
              <a:rPr lang="en-US" sz="2000" b="1" dirty="0" smtClean="0">
                <a:solidFill>
                  <a:srgbClr val="FF0000"/>
                </a:solidFill>
                <a:latin typeface="Comic Sans MS" pitchFamily="66" charset="0"/>
              </a:rPr>
              <a:t>Plan </a:t>
            </a:r>
            <a:r>
              <a:rPr lang="en-US" sz="2000" b="1" dirty="0" err="1" smtClean="0">
                <a:solidFill>
                  <a:srgbClr val="FF0000"/>
                </a:solidFill>
                <a:latin typeface="Comic Sans MS" pitchFamily="66" charset="0"/>
              </a:rPr>
              <a:t>implementare</a:t>
            </a:r>
            <a:r>
              <a:rPr lang="en-US" sz="2000" b="1" dirty="0" smtClean="0">
                <a:solidFill>
                  <a:srgbClr val="FF0000"/>
                </a:solidFill>
                <a:latin typeface="Comic Sans MS" pitchFamily="66" charset="0"/>
              </a:rPr>
              <a:t> </a:t>
            </a:r>
            <a:r>
              <a:rPr lang="en-US" sz="2000" b="1" dirty="0" err="1" smtClean="0">
                <a:solidFill>
                  <a:srgbClr val="FF0000"/>
                </a:solidFill>
                <a:latin typeface="Comic Sans MS" pitchFamily="66" charset="0"/>
              </a:rPr>
              <a:t>proiect</a:t>
            </a:r>
            <a:endParaRPr lang="ro-RO" sz="2000" b="1" dirty="0">
              <a:solidFill>
                <a:srgbClr val="FF0000"/>
              </a:solidFill>
              <a:latin typeface="Comic Sans MS" pitchFamily="66"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369448823"/>
              </p:ext>
            </p:extLst>
          </p:nvPr>
        </p:nvGraphicFramePr>
        <p:xfrm>
          <a:off x="467544" y="300568"/>
          <a:ext cx="8496946" cy="4693920"/>
        </p:xfrm>
        <a:graphic>
          <a:graphicData uri="http://schemas.openxmlformats.org/drawingml/2006/table">
            <a:tbl>
              <a:tblPr firstRow="1" bandRow="1">
                <a:tableStyleId>{5C22544A-7EE6-4342-B048-85BDC9FD1C3A}</a:tableStyleId>
              </a:tblPr>
              <a:tblGrid>
                <a:gridCol w="978950"/>
                <a:gridCol w="2837474"/>
                <a:gridCol w="1152128"/>
                <a:gridCol w="1080120"/>
                <a:gridCol w="1008112"/>
                <a:gridCol w="1440162"/>
              </a:tblGrid>
              <a:tr h="228600">
                <a:tc rowSpan="2">
                  <a:txBody>
                    <a:bodyPr/>
                    <a:lstStyle/>
                    <a:p>
                      <a:pPr algn="ctr"/>
                      <a:r>
                        <a:rPr lang="en-US" sz="2400" dirty="0" smtClean="0">
                          <a:latin typeface="Comic Sans MS" panose="030F0702030302020204" pitchFamily="66" charset="0"/>
                        </a:rPr>
                        <a:t>AN</a:t>
                      </a:r>
                      <a:endParaRPr lang="ro-RO" sz="2400" dirty="0">
                        <a:latin typeface="Comic Sans MS" panose="030F0702030302020204" pitchFamily="66" charset="0"/>
                      </a:endParaRPr>
                    </a:p>
                  </a:txBody>
                  <a:tcPr>
                    <a:solidFill>
                      <a:srgbClr val="92D050"/>
                    </a:solidFill>
                  </a:tcPr>
                </a:tc>
                <a:tc rowSpan="2">
                  <a:txBody>
                    <a:bodyPr/>
                    <a:lstStyle/>
                    <a:p>
                      <a:pPr algn="ctr"/>
                      <a:r>
                        <a:rPr lang="en-US" sz="2400" dirty="0" err="1" smtClean="0">
                          <a:latin typeface="Comic Sans MS" panose="030F0702030302020204" pitchFamily="66" charset="0"/>
                        </a:rPr>
                        <a:t>Etapă</a:t>
                      </a:r>
                      <a:endParaRPr lang="ro-RO" sz="2400" dirty="0">
                        <a:latin typeface="Comic Sans MS" panose="030F0702030302020204" pitchFamily="66" charset="0"/>
                      </a:endParaRPr>
                    </a:p>
                  </a:txBody>
                  <a:tcPr>
                    <a:solidFill>
                      <a:srgbClr val="92D050"/>
                    </a:solidFill>
                  </a:tcPr>
                </a:tc>
                <a:tc gridSpan="3">
                  <a:txBody>
                    <a:bodyPr/>
                    <a:lstStyle/>
                    <a:p>
                      <a:pPr algn="ctr"/>
                      <a:r>
                        <a:rPr lang="en-US" sz="2400" dirty="0" err="1" smtClean="0">
                          <a:latin typeface="Comic Sans MS" panose="030F0702030302020204" pitchFamily="66" charset="0"/>
                        </a:rPr>
                        <a:t>Valoare</a:t>
                      </a:r>
                      <a:r>
                        <a:rPr lang="en-US" sz="2400" baseline="0" dirty="0" smtClean="0">
                          <a:latin typeface="Comic Sans MS" panose="030F0702030302020204" pitchFamily="66" charset="0"/>
                        </a:rPr>
                        <a:t> contract</a:t>
                      </a:r>
                      <a:r>
                        <a:rPr lang="en-US" sz="2400" dirty="0" smtClean="0">
                          <a:latin typeface="Comic Sans MS" panose="030F0702030302020204" pitchFamily="66" charset="0"/>
                        </a:rPr>
                        <a:t> (RON)</a:t>
                      </a:r>
                      <a:endParaRPr lang="ro-RO" sz="2400" dirty="0">
                        <a:latin typeface="Comic Sans MS" panose="030F0702030302020204" pitchFamily="66" charset="0"/>
                      </a:endParaRPr>
                    </a:p>
                  </a:txBody>
                  <a:tcPr>
                    <a:solidFill>
                      <a:srgbClr val="92D050"/>
                    </a:solidFill>
                  </a:tcPr>
                </a:tc>
                <a:tc hMerge="1">
                  <a:txBody>
                    <a:bodyPr/>
                    <a:lstStyle/>
                    <a:p>
                      <a:pPr algn="ctr"/>
                      <a:endParaRPr lang="ro-RO" sz="2400" dirty="0">
                        <a:latin typeface="Comic Sans MS" panose="030F0702030302020204" pitchFamily="66" charset="0"/>
                      </a:endParaRPr>
                    </a:p>
                  </a:txBody>
                  <a:tcPr>
                    <a:solidFill>
                      <a:srgbClr val="92D050"/>
                    </a:solidFill>
                  </a:tcPr>
                </a:tc>
                <a:tc hMerge="1">
                  <a:txBody>
                    <a:bodyPr/>
                    <a:lstStyle/>
                    <a:p>
                      <a:pPr algn="ctr"/>
                      <a:endParaRPr lang="ro-RO" sz="2400" dirty="0">
                        <a:latin typeface="Comic Sans MS" panose="030F0702030302020204" pitchFamily="66" charset="0"/>
                      </a:endParaRPr>
                    </a:p>
                  </a:txBody>
                  <a:tcPr>
                    <a:solidFill>
                      <a:srgbClr val="92D050"/>
                    </a:solidFill>
                  </a:tcPr>
                </a:tc>
                <a:tc rowSpan="2">
                  <a:txBody>
                    <a:bodyPr/>
                    <a:lstStyle/>
                    <a:p>
                      <a:pPr algn="ctr"/>
                      <a:r>
                        <a:rPr lang="en-US" sz="2400" dirty="0" err="1" smtClean="0">
                          <a:latin typeface="Comic Sans MS" panose="030F0702030302020204" pitchFamily="66" charset="0"/>
                        </a:rPr>
                        <a:t>Rezultate</a:t>
                      </a:r>
                      <a:endParaRPr lang="ro-RO" sz="2400" dirty="0">
                        <a:latin typeface="Comic Sans MS" panose="030F0702030302020204" pitchFamily="66" charset="0"/>
                      </a:endParaRPr>
                    </a:p>
                  </a:txBody>
                  <a:tcPr>
                    <a:solidFill>
                      <a:srgbClr val="92D050"/>
                    </a:solidFill>
                  </a:tcPr>
                </a:tc>
              </a:tr>
              <a:tr h="228600">
                <a:tc vMerge="1">
                  <a:txBody>
                    <a:bodyPr/>
                    <a:lstStyle/>
                    <a:p>
                      <a:pPr algn="ctr"/>
                      <a:endParaRPr lang="ro-RO" sz="2400" dirty="0">
                        <a:latin typeface="Comic Sans MS" panose="030F0702030302020204" pitchFamily="66" charset="0"/>
                      </a:endParaRPr>
                    </a:p>
                  </a:txBody>
                  <a:tcPr>
                    <a:solidFill>
                      <a:srgbClr val="92D050"/>
                    </a:solidFill>
                  </a:tcPr>
                </a:tc>
                <a:tc vMerge="1">
                  <a:txBody>
                    <a:bodyPr/>
                    <a:lstStyle/>
                    <a:p>
                      <a:pPr algn="ctr"/>
                      <a:endParaRPr lang="ro-RO" sz="2400" dirty="0">
                        <a:latin typeface="Comic Sans MS" panose="030F0702030302020204" pitchFamily="66" charset="0"/>
                      </a:endParaRPr>
                    </a:p>
                  </a:txBody>
                  <a:tcPr>
                    <a:solidFill>
                      <a:srgbClr val="92D050"/>
                    </a:solidFill>
                  </a:tcPr>
                </a:tc>
                <a:tc>
                  <a:txBody>
                    <a:bodyPr/>
                    <a:lstStyle/>
                    <a:p>
                      <a:pPr algn="ctr"/>
                      <a:r>
                        <a:rPr lang="en-GB" sz="1200" b="1" dirty="0" err="1" smtClean="0">
                          <a:latin typeface="Comic Sans MS" panose="030F0702030302020204" pitchFamily="66" charset="0"/>
                        </a:rPr>
                        <a:t>Buget</a:t>
                      </a:r>
                      <a:endParaRPr lang="ro-RO" sz="1200" b="1" dirty="0">
                        <a:latin typeface="Comic Sans MS" panose="030F0702030302020204" pitchFamily="66" charset="0"/>
                      </a:endParaRPr>
                    </a:p>
                  </a:txBody>
                  <a:tcPr>
                    <a:solidFill>
                      <a:srgbClr val="92D050"/>
                    </a:solidFill>
                  </a:tcPr>
                </a:tc>
                <a:tc>
                  <a:txBody>
                    <a:bodyPr/>
                    <a:lstStyle/>
                    <a:p>
                      <a:pPr algn="ctr"/>
                      <a:r>
                        <a:rPr lang="en-GB" sz="1200" b="1" dirty="0" err="1" smtClean="0">
                          <a:latin typeface="Comic Sans MS" panose="030F0702030302020204" pitchFamily="66" charset="0"/>
                        </a:rPr>
                        <a:t>Angajament</a:t>
                      </a:r>
                      <a:endParaRPr lang="ro-RO" sz="1200" b="1" dirty="0">
                        <a:latin typeface="Comic Sans MS" panose="030F0702030302020204" pitchFamily="66" charset="0"/>
                      </a:endParaRPr>
                    </a:p>
                  </a:txBody>
                  <a:tcPr>
                    <a:solidFill>
                      <a:srgbClr val="92D050"/>
                    </a:solidFill>
                  </a:tcPr>
                </a:tc>
                <a:tc>
                  <a:txBody>
                    <a:bodyPr/>
                    <a:lstStyle/>
                    <a:p>
                      <a:pPr algn="ctr"/>
                      <a:r>
                        <a:rPr lang="en-GB" sz="1200" b="1" dirty="0" smtClean="0">
                          <a:latin typeface="Comic Sans MS" panose="030F0702030302020204" pitchFamily="66" charset="0"/>
                        </a:rPr>
                        <a:t>Total</a:t>
                      </a:r>
                      <a:endParaRPr lang="ro-RO" sz="1200" b="1" dirty="0">
                        <a:latin typeface="Comic Sans MS" panose="030F0702030302020204" pitchFamily="66" charset="0"/>
                      </a:endParaRPr>
                    </a:p>
                  </a:txBody>
                  <a:tcPr>
                    <a:solidFill>
                      <a:srgbClr val="92D050"/>
                    </a:solidFill>
                  </a:tcPr>
                </a:tc>
                <a:tc vMerge="1">
                  <a:txBody>
                    <a:bodyPr/>
                    <a:lstStyle/>
                    <a:p>
                      <a:pPr algn="ctr"/>
                      <a:endParaRPr lang="ro-RO" sz="2400" dirty="0">
                        <a:latin typeface="Comic Sans MS" panose="030F0702030302020204" pitchFamily="66" charset="0"/>
                      </a:endParaRPr>
                    </a:p>
                  </a:txBody>
                  <a:tcPr>
                    <a:solidFill>
                      <a:srgbClr val="92D050"/>
                    </a:solidFill>
                  </a:tcPr>
                </a:tc>
              </a:tr>
              <a:tr h="370840">
                <a:tc>
                  <a:txBody>
                    <a:bodyPr/>
                    <a:lstStyle/>
                    <a:p>
                      <a:pPr algn="ctr"/>
                      <a:r>
                        <a:rPr lang="en-US" sz="1400" b="1" dirty="0" smtClean="0"/>
                        <a:t>2017</a:t>
                      </a:r>
                      <a:endParaRPr lang="ro-RO" sz="1400" b="1" dirty="0"/>
                    </a:p>
                  </a:txBody>
                  <a:tcPr>
                    <a:solidFill>
                      <a:srgbClr val="81F196"/>
                    </a:solidFill>
                  </a:tcPr>
                </a:tc>
                <a:tc>
                  <a:txBody>
                    <a:bodyPr/>
                    <a:lstStyle/>
                    <a:p>
                      <a:r>
                        <a:rPr lang="ro-RO" sz="1400" b="0" i="0" kern="1200" dirty="0" smtClean="0">
                          <a:solidFill>
                            <a:schemeClr val="dk1"/>
                          </a:solidFill>
                          <a:effectLst/>
                          <a:latin typeface="Comic Sans MS" panose="030F0702030302020204" pitchFamily="66" charset="0"/>
                          <a:ea typeface="+mn-ea"/>
                          <a:cs typeface="+mn-cs"/>
                        </a:rPr>
                        <a:t>Selecţia procedurii de sinteză din punctul de vedere al activităţii antimicrobiene şi microbicide crescute şi al citotoxicităţii reduse/absente (raportare parţială a WP1)</a:t>
                      </a:r>
                      <a:endParaRPr lang="ro-RO" sz="1400" b="0" dirty="0">
                        <a:latin typeface="Comic Sans MS" pitchFamily="66" charset="0"/>
                      </a:endParaRPr>
                    </a:p>
                  </a:txBody>
                  <a:tcPr>
                    <a:solidFill>
                      <a:srgbClr val="81F196"/>
                    </a:solidFill>
                  </a:tcPr>
                </a:tc>
                <a:tc>
                  <a:txBody>
                    <a:bodyPr/>
                    <a:lstStyle/>
                    <a:p>
                      <a:pPr algn="ctr"/>
                      <a:r>
                        <a:rPr lang="en-GB" sz="1400" b="0" dirty="0" smtClean="0">
                          <a:latin typeface="Comic Sans MS" pitchFamily="66" charset="0"/>
                        </a:rPr>
                        <a:t>111.647</a:t>
                      </a:r>
                      <a:endParaRPr lang="ro-RO" sz="1400" b="0" dirty="0">
                        <a:latin typeface="Comic Sans MS" pitchFamily="66" charset="0"/>
                      </a:endParaRPr>
                    </a:p>
                  </a:txBody>
                  <a:tcPr>
                    <a:solidFill>
                      <a:srgbClr val="81F196"/>
                    </a:solidFill>
                  </a:tcPr>
                </a:tc>
                <a:tc>
                  <a:txBody>
                    <a:bodyPr/>
                    <a:lstStyle/>
                    <a:p>
                      <a:pPr algn="ctr"/>
                      <a:r>
                        <a:rPr lang="en-GB" sz="1400" b="0" dirty="0" smtClean="0">
                          <a:latin typeface="Comic Sans MS" pitchFamily="66" charset="0"/>
                        </a:rPr>
                        <a:t>58. 823</a:t>
                      </a:r>
                      <a:endParaRPr lang="ro-RO" sz="1400" b="0" dirty="0">
                        <a:latin typeface="Comic Sans MS" pitchFamily="66" charset="0"/>
                      </a:endParaRPr>
                    </a:p>
                  </a:txBody>
                  <a:tcPr>
                    <a:solidFill>
                      <a:srgbClr val="81F196"/>
                    </a:solidFill>
                  </a:tcPr>
                </a:tc>
                <a:tc>
                  <a:txBody>
                    <a:bodyPr/>
                    <a:lstStyle/>
                    <a:p>
                      <a:pPr algn="ctr"/>
                      <a:r>
                        <a:rPr lang="en-GB" sz="1400" b="0" dirty="0" smtClean="0">
                          <a:latin typeface="Comic Sans MS" pitchFamily="66" charset="0"/>
                        </a:rPr>
                        <a:t>176.470</a:t>
                      </a:r>
                      <a:endParaRPr lang="ro-RO" sz="1400" b="0" dirty="0">
                        <a:latin typeface="Comic Sans MS" pitchFamily="66" charset="0"/>
                      </a:endParaRPr>
                    </a:p>
                  </a:txBody>
                  <a:tcPr>
                    <a:solidFill>
                      <a:srgbClr val="81F196"/>
                    </a:solidFill>
                  </a:tcPr>
                </a:tc>
                <a:tc>
                  <a:txBody>
                    <a:bodyPr/>
                    <a:lstStyle/>
                    <a:p>
                      <a:r>
                        <a:rPr lang="en-US" sz="1200" b="1" dirty="0" smtClean="0">
                          <a:latin typeface="Comic Sans MS" pitchFamily="66" charset="0"/>
                        </a:rPr>
                        <a:t>-</a:t>
                      </a:r>
                      <a:r>
                        <a:rPr lang="en-US" sz="1200" b="1" dirty="0" err="1" smtClean="0">
                          <a:latin typeface="Comic Sans MS" pitchFamily="66" charset="0"/>
                        </a:rPr>
                        <a:t>raport</a:t>
                      </a:r>
                      <a:r>
                        <a:rPr lang="en-US" sz="1200" b="1" dirty="0" smtClean="0">
                          <a:latin typeface="Comic Sans MS" pitchFamily="66" charset="0"/>
                        </a:rPr>
                        <a:t>;</a:t>
                      </a:r>
                    </a:p>
                    <a:p>
                      <a:r>
                        <a:rPr lang="en-US" sz="1200" b="1" dirty="0" smtClean="0">
                          <a:latin typeface="Comic Sans MS" pitchFamily="66" charset="0"/>
                        </a:rPr>
                        <a:t>-</a:t>
                      </a:r>
                      <a:r>
                        <a:rPr lang="en-US" sz="1200" b="1" dirty="0" err="1" smtClean="0">
                          <a:latin typeface="Comic Sans MS" pitchFamily="66" charset="0"/>
                        </a:rPr>
                        <a:t>lucrare</a:t>
                      </a:r>
                      <a:r>
                        <a:rPr lang="en-US" sz="1200" b="1" dirty="0" smtClean="0">
                          <a:latin typeface="Comic Sans MS" pitchFamily="66" charset="0"/>
                        </a:rPr>
                        <a:t> </a:t>
                      </a:r>
                      <a:r>
                        <a:rPr lang="en-US" sz="1200" b="1" dirty="0" err="1" smtClean="0">
                          <a:latin typeface="Comic Sans MS" pitchFamily="66" charset="0"/>
                        </a:rPr>
                        <a:t>trimisa</a:t>
                      </a:r>
                      <a:r>
                        <a:rPr lang="en-US" sz="1200" b="1" dirty="0" smtClean="0">
                          <a:latin typeface="Comic Sans MS" pitchFamily="66" charset="0"/>
                        </a:rPr>
                        <a:t> </a:t>
                      </a:r>
                      <a:r>
                        <a:rPr lang="en-US" sz="1200" b="1" dirty="0" err="1" smtClean="0">
                          <a:latin typeface="Comic Sans MS" pitchFamily="66" charset="0"/>
                        </a:rPr>
                        <a:t>spre</a:t>
                      </a:r>
                      <a:r>
                        <a:rPr lang="en-US" sz="1200" b="1" dirty="0" smtClean="0">
                          <a:latin typeface="Comic Sans MS" pitchFamily="66" charset="0"/>
                        </a:rPr>
                        <a:t> </a:t>
                      </a:r>
                      <a:r>
                        <a:rPr lang="en-US" sz="1200" b="1" dirty="0" err="1" smtClean="0">
                          <a:latin typeface="Comic Sans MS" pitchFamily="66" charset="0"/>
                        </a:rPr>
                        <a:t>publicare</a:t>
                      </a:r>
                      <a:r>
                        <a:rPr lang="en-US" sz="1200" b="1" dirty="0" smtClean="0">
                          <a:latin typeface="Comic Sans MS" pitchFamily="66" charset="0"/>
                        </a:rPr>
                        <a:t>.</a:t>
                      </a:r>
                      <a:endParaRPr lang="ro-RO" sz="1200" b="1" dirty="0">
                        <a:latin typeface="Comic Sans MS" pitchFamily="66" charset="0"/>
                      </a:endParaRPr>
                    </a:p>
                  </a:txBody>
                  <a:tcPr>
                    <a:solidFill>
                      <a:srgbClr val="81F196"/>
                    </a:solidFill>
                  </a:tcPr>
                </a:tc>
              </a:tr>
              <a:tr h="370840">
                <a:tc>
                  <a:txBody>
                    <a:bodyPr/>
                    <a:lstStyle/>
                    <a:p>
                      <a:pPr algn="ctr"/>
                      <a:r>
                        <a:rPr lang="en-US" sz="1400" b="1" dirty="0" smtClean="0"/>
                        <a:t>2018</a:t>
                      </a:r>
                      <a:endParaRPr lang="ro-RO" sz="1400" b="1" dirty="0"/>
                    </a:p>
                  </a:txBody>
                  <a:tcPr>
                    <a:solidFill>
                      <a:srgbClr val="27892C"/>
                    </a:solidFill>
                  </a:tcPr>
                </a:tc>
                <a:tc>
                  <a:txBody>
                    <a:bodyPr/>
                    <a:lstStyle/>
                    <a:p>
                      <a:r>
                        <a:rPr lang="ro-RO" sz="1400" b="0" i="0" kern="1200" dirty="0" smtClean="0">
                          <a:solidFill>
                            <a:schemeClr val="dk1"/>
                          </a:solidFill>
                          <a:effectLst/>
                          <a:latin typeface="Comic Sans MS" panose="030F0702030302020204" pitchFamily="66" charset="0"/>
                          <a:ea typeface="+mn-ea"/>
                          <a:cs typeface="+mn-cs"/>
                        </a:rPr>
                        <a:t>Selecţia procedurii de sinteză, optimizarea parametrilor acesteia din punctul de vedere al activităţii antimicrobiene şi microbicide si validarea în condiţii de laborator a procedurii de sinteză cu cele mai bune rezultate biologice (raportare finală WP1 şi WP2, WP3 si WP4 integrale)</a:t>
                      </a:r>
                      <a:endParaRPr lang="en-US" sz="1400" b="0" baseline="0" dirty="0" smtClean="0">
                        <a:latin typeface="Comic Sans MS" pitchFamily="66" charset="0"/>
                      </a:endParaRPr>
                    </a:p>
                  </a:txBody>
                  <a:tcPr>
                    <a:solidFill>
                      <a:srgbClr val="27892C"/>
                    </a:solidFill>
                  </a:tcPr>
                </a:tc>
                <a:tc>
                  <a:txBody>
                    <a:bodyPr/>
                    <a:lstStyle/>
                    <a:p>
                      <a:pPr algn="ctr"/>
                      <a:r>
                        <a:rPr lang="en-US" sz="1400" kern="1200" dirty="0" smtClean="0">
                          <a:solidFill>
                            <a:schemeClr val="dk1"/>
                          </a:solidFill>
                          <a:latin typeface="Comic Sans MS" pitchFamily="66" charset="0"/>
                          <a:ea typeface="+mn-ea"/>
                          <a:cs typeface="+mn-cs"/>
                        </a:rPr>
                        <a:t>298.530</a:t>
                      </a:r>
                    </a:p>
                  </a:txBody>
                  <a:tcPr>
                    <a:solidFill>
                      <a:srgbClr val="27892C"/>
                    </a:solidFill>
                  </a:tcPr>
                </a:tc>
                <a:tc>
                  <a:txBody>
                    <a:bodyPr/>
                    <a:lstStyle/>
                    <a:p>
                      <a:pPr algn="ctr"/>
                      <a:r>
                        <a:rPr lang="en-US" sz="1400" kern="1200" dirty="0" smtClean="0">
                          <a:solidFill>
                            <a:schemeClr val="dk1"/>
                          </a:solidFill>
                          <a:latin typeface="Comic Sans MS" pitchFamily="66" charset="0"/>
                          <a:ea typeface="+mn-ea"/>
                          <a:cs typeface="+mn-cs"/>
                        </a:rPr>
                        <a:t>0</a:t>
                      </a:r>
                    </a:p>
                  </a:txBody>
                  <a:tcPr>
                    <a:solidFill>
                      <a:srgbClr val="27892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dirty="0" smtClean="0">
                          <a:latin typeface="Comic Sans MS" pitchFamily="66" charset="0"/>
                        </a:rPr>
                        <a:t>298.530</a:t>
                      </a:r>
                      <a:endParaRPr lang="ro-RO" sz="1400" b="0" dirty="0" smtClean="0">
                        <a:latin typeface="Comic Sans MS" pitchFamily="66" charset="0"/>
                      </a:endParaRPr>
                    </a:p>
                    <a:p>
                      <a:pPr algn="ctr"/>
                      <a:endParaRPr lang="en-US" sz="1400" kern="1200" dirty="0" smtClean="0">
                        <a:solidFill>
                          <a:schemeClr val="dk1"/>
                        </a:solidFill>
                        <a:latin typeface="Comic Sans MS" pitchFamily="66" charset="0"/>
                        <a:ea typeface="+mn-ea"/>
                        <a:cs typeface="+mn-cs"/>
                      </a:endParaRPr>
                    </a:p>
                  </a:txBody>
                  <a:tcPr>
                    <a:solidFill>
                      <a:srgbClr val="27892C"/>
                    </a:solidFill>
                  </a:tcPr>
                </a:tc>
                <a:tc>
                  <a:txBody>
                    <a:bodyPr/>
                    <a:lstStyle/>
                    <a:p>
                      <a:r>
                        <a:rPr lang="en-US" sz="1200" b="1" dirty="0" smtClean="0">
                          <a:latin typeface="Comic Sans MS" pitchFamily="66" charset="0"/>
                        </a:rPr>
                        <a:t>-</a:t>
                      </a:r>
                      <a:r>
                        <a:rPr lang="en-US" sz="1200" b="1" dirty="0" err="1" smtClean="0">
                          <a:latin typeface="Comic Sans MS" pitchFamily="66" charset="0"/>
                        </a:rPr>
                        <a:t>raport</a:t>
                      </a:r>
                      <a:r>
                        <a:rPr lang="en-US" sz="1200" b="1" dirty="0" smtClean="0">
                          <a:latin typeface="Comic Sans MS" pitchFamily="66" charset="0"/>
                        </a:rPr>
                        <a:t>;</a:t>
                      </a:r>
                    </a:p>
                    <a:p>
                      <a:r>
                        <a:rPr lang="en-US" sz="1200" b="1" dirty="0" smtClean="0">
                          <a:latin typeface="Comic Sans MS" pitchFamily="66" charset="0"/>
                        </a:rPr>
                        <a:t>capitol de carte;</a:t>
                      </a:r>
                      <a:endParaRPr lang="en-US" sz="1200" b="1" baseline="0" dirty="0" smtClean="0">
                        <a:latin typeface="Comic Sans MS" pitchFamily="66" charset="0"/>
                      </a:endParaRPr>
                    </a:p>
                    <a:p>
                      <a:r>
                        <a:rPr lang="en-US" sz="1200" b="1" baseline="0" dirty="0" smtClean="0">
                          <a:latin typeface="Comic Sans MS" pitchFamily="66" charset="0"/>
                        </a:rPr>
                        <a:t>-</a:t>
                      </a:r>
                      <a:r>
                        <a:rPr lang="en-US" sz="1200" b="1" baseline="0" dirty="0" err="1" smtClean="0">
                          <a:latin typeface="Comic Sans MS" pitchFamily="66" charset="0"/>
                        </a:rPr>
                        <a:t>articole</a:t>
                      </a:r>
                      <a:r>
                        <a:rPr lang="en-US" sz="1200" b="1" baseline="0" dirty="0" smtClean="0">
                          <a:latin typeface="Comic Sans MS" pitchFamily="66" charset="0"/>
                        </a:rPr>
                        <a:t>;</a:t>
                      </a:r>
                    </a:p>
                    <a:p>
                      <a:r>
                        <a:rPr lang="en-US" sz="1200" b="1" baseline="0" dirty="0" smtClean="0">
                          <a:latin typeface="Comic Sans MS" pitchFamily="66" charset="0"/>
                        </a:rPr>
                        <a:t>-</a:t>
                      </a:r>
                      <a:r>
                        <a:rPr lang="en-US" sz="1200" b="1" baseline="0" dirty="0" err="1" smtClean="0">
                          <a:latin typeface="Comic Sans MS" pitchFamily="66" charset="0"/>
                        </a:rPr>
                        <a:t>participare</a:t>
                      </a:r>
                      <a:r>
                        <a:rPr lang="en-US" sz="1200" b="1" baseline="0" dirty="0" smtClean="0">
                          <a:latin typeface="Comic Sans MS" pitchFamily="66" charset="0"/>
                        </a:rPr>
                        <a:t> la </a:t>
                      </a:r>
                      <a:r>
                        <a:rPr lang="en-US" sz="1200" b="1" baseline="0" dirty="0" err="1" smtClean="0">
                          <a:latin typeface="Comic Sans MS" pitchFamily="66" charset="0"/>
                        </a:rPr>
                        <a:t>conferinţe</a:t>
                      </a:r>
                      <a:r>
                        <a:rPr lang="en-US" sz="1200" b="1" baseline="0" dirty="0" smtClean="0">
                          <a:latin typeface="Comic Sans MS" pitchFamily="66" charset="0"/>
                        </a:rPr>
                        <a:t> </a:t>
                      </a:r>
                      <a:r>
                        <a:rPr lang="en-US" sz="1200" b="1" baseline="0" dirty="0" err="1" smtClean="0">
                          <a:latin typeface="Comic Sans MS" pitchFamily="66" charset="0"/>
                        </a:rPr>
                        <a:t>naţionale</a:t>
                      </a:r>
                      <a:r>
                        <a:rPr lang="en-US" sz="1200" b="1" baseline="0" dirty="0" smtClean="0">
                          <a:latin typeface="Comic Sans MS" pitchFamily="66" charset="0"/>
                        </a:rPr>
                        <a:t> </a:t>
                      </a:r>
                      <a:r>
                        <a:rPr lang="en-US" sz="1200" b="1" baseline="0" dirty="0" err="1" smtClean="0">
                          <a:latin typeface="Comic Sans MS" pitchFamily="66" charset="0"/>
                        </a:rPr>
                        <a:t>şi</a:t>
                      </a:r>
                      <a:r>
                        <a:rPr lang="en-US" sz="1200" b="1" baseline="0" dirty="0" smtClean="0">
                          <a:latin typeface="Comic Sans MS" pitchFamily="66" charset="0"/>
                        </a:rPr>
                        <a:t> </a:t>
                      </a:r>
                      <a:r>
                        <a:rPr lang="en-US" sz="1200" b="1" baseline="0" dirty="0" err="1" smtClean="0">
                          <a:latin typeface="Comic Sans MS" pitchFamily="66" charset="0"/>
                        </a:rPr>
                        <a:t>internaţionale</a:t>
                      </a:r>
                      <a:r>
                        <a:rPr lang="en-US" sz="1200" b="1" baseline="0" dirty="0" smtClean="0">
                          <a:latin typeface="Comic Sans MS" pitchFamily="66" charset="0"/>
                        </a:rPr>
                        <a:t>;</a:t>
                      </a:r>
                    </a:p>
                    <a:p>
                      <a:r>
                        <a:rPr lang="en-US" sz="1200" b="1" baseline="0" dirty="0" smtClean="0">
                          <a:latin typeface="Comic Sans MS" pitchFamily="66" charset="0"/>
                        </a:rPr>
                        <a:t>-</a:t>
                      </a:r>
                      <a:r>
                        <a:rPr lang="en-US" sz="1200" b="1" baseline="0" dirty="0" err="1" smtClean="0">
                          <a:latin typeface="Comic Sans MS" pitchFamily="66" charset="0"/>
                        </a:rPr>
                        <a:t>cerere</a:t>
                      </a:r>
                      <a:r>
                        <a:rPr lang="en-US" sz="1200" b="1" baseline="0" dirty="0" smtClean="0">
                          <a:latin typeface="Comic Sans MS" pitchFamily="66" charset="0"/>
                        </a:rPr>
                        <a:t> de brevet de </a:t>
                      </a:r>
                      <a:r>
                        <a:rPr lang="en-US" sz="1200" b="1" baseline="0" dirty="0" err="1" smtClean="0">
                          <a:latin typeface="Comic Sans MS" pitchFamily="66" charset="0"/>
                        </a:rPr>
                        <a:t>invenţie</a:t>
                      </a:r>
                      <a:r>
                        <a:rPr lang="en-US" sz="1200" b="1" baseline="0" dirty="0" smtClean="0">
                          <a:latin typeface="Comic Sans MS" pitchFamily="66" charset="0"/>
                        </a:rPr>
                        <a:t>.</a:t>
                      </a:r>
                    </a:p>
                    <a:p>
                      <a:endParaRPr lang="en-US" sz="1100" b="1" baseline="0" dirty="0" smtClean="0">
                        <a:latin typeface="Comic Sans MS" pitchFamily="66" charset="0"/>
                      </a:endParaRPr>
                    </a:p>
                  </a:txBody>
                  <a:tcPr>
                    <a:solidFill>
                      <a:srgbClr val="27892C"/>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74483" y="0"/>
            <a:ext cx="8648838" cy="6076166"/>
            <a:chOff x="-74483" y="0"/>
            <a:chExt cx="8648838" cy="6076166"/>
          </a:xfrm>
        </p:grpSpPr>
        <p:sp>
          <p:nvSpPr>
            <p:cNvPr id="2" name="TextBox 1"/>
            <p:cNvSpPr txBox="1"/>
            <p:nvPr/>
          </p:nvSpPr>
          <p:spPr>
            <a:xfrm>
              <a:off x="1503215" y="0"/>
              <a:ext cx="6175088" cy="646331"/>
            </a:xfrm>
            <a:prstGeom prst="rect">
              <a:avLst/>
            </a:prstGeom>
            <a:noFill/>
          </p:spPr>
          <p:txBody>
            <a:bodyPr wrap="none" rtlCol="0">
              <a:spAutoFit/>
            </a:bodyPr>
            <a:lstStyle/>
            <a:p>
              <a:pPr algn="ctr"/>
              <a:r>
                <a:rPr lang="en-US" sz="2000" b="1" dirty="0" err="1" smtClean="0">
                  <a:latin typeface="Comic Sans MS" pitchFamily="66" charset="0"/>
                </a:rPr>
                <a:t>Aparatura</a:t>
              </a:r>
              <a:r>
                <a:rPr lang="en-US" sz="2000" b="1" dirty="0" smtClean="0">
                  <a:latin typeface="Comic Sans MS" pitchFamily="66" charset="0"/>
                </a:rPr>
                <a:t> </a:t>
              </a:r>
              <a:r>
                <a:rPr lang="en-US" sz="2000" b="1" dirty="0" err="1" smtClean="0">
                  <a:latin typeface="Comic Sans MS" pitchFamily="66" charset="0"/>
                </a:rPr>
                <a:t>folositata</a:t>
              </a:r>
              <a:r>
                <a:rPr lang="en-US" sz="2000" b="1" dirty="0" smtClean="0">
                  <a:latin typeface="Comic Sans MS" pitchFamily="66" charset="0"/>
                </a:rPr>
                <a:t> in </a:t>
              </a:r>
              <a:r>
                <a:rPr lang="en-US" sz="2000" b="1" dirty="0" err="1" smtClean="0">
                  <a:latin typeface="Comic Sans MS" pitchFamily="66" charset="0"/>
                </a:rPr>
                <a:t>desfasurarea</a:t>
              </a:r>
              <a:r>
                <a:rPr lang="en-US" sz="2000" b="1" dirty="0" smtClean="0">
                  <a:latin typeface="Comic Sans MS" pitchFamily="66" charset="0"/>
                </a:rPr>
                <a:t> </a:t>
              </a:r>
              <a:r>
                <a:rPr lang="en-US" sz="2000" b="1" dirty="0" err="1" smtClean="0">
                  <a:latin typeface="Comic Sans MS" pitchFamily="66" charset="0"/>
                </a:rPr>
                <a:t>proiectului</a:t>
              </a:r>
              <a:endParaRPr lang="en-US" sz="2000" b="1" dirty="0" smtClean="0">
                <a:latin typeface="Comic Sans MS" pitchFamily="66" charset="0"/>
              </a:endParaRPr>
            </a:p>
            <a:p>
              <a:pPr algn="ctr"/>
              <a:r>
                <a:rPr lang="en-US" sz="1600" b="1" dirty="0" err="1" smtClean="0">
                  <a:latin typeface="Comic Sans MS" pitchFamily="66" charset="0"/>
                </a:rPr>
                <a:t>Institutul</a:t>
              </a:r>
              <a:r>
                <a:rPr lang="en-US" sz="1600" b="1" dirty="0" smtClean="0">
                  <a:latin typeface="Comic Sans MS" pitchFamily="66" charset="0"/>
                </a:rPr>
                <a:t> de </a:t>
              </a:r>
              <a:r>
                <a:rPr lang="en-US" sz="1600" b="1" dirty="0" err="1" smtClean="0">
                  <a:latin typeface="Comic Sans MS" pitchFamily="66" charset="0"/>
                </a:rPr>
                <a:t>Chimie</a:t>
              </a:r>
              <a:r>
                <a:rPr lang="en-US" sz="1600" b="1" dirty="0" smtClean="0">
                  <a:latin typeface="Comic Sans MS" pitchFamily="66" charset="0"/>
                </a:rPr>
                <a:t> </a:t>
              </a:r>
              <a:r>
                <a:rPr lang="en-US" sz="1600" b="1" dirty="0" err="1" smtClean="0">
                  <a:latin typeface="Comic Sans MS" pitchFamily="66" charset="0"/>
                </a:rPr>
                <a:t>Fizică</a:t>
              </a:r>
              <a:r>
                <a:rPr lang="en-US" sz="1600" b="1" dirty="0" smtClean="0">
                  <a:latin typeface="Comic Sans MS" pitchFamily="66" charset="0"/>
                </a:rPr>
                <a:t> “</a:t>
              </a:r>
              <a:r>
                <a:rPr lang="en-US" sz="1600" b="1" dirty="0" err="1" smtClean="0">
                  <a:latin typeface="Comic Sans MS" pitchFamily="66" charset="0"/>
                </a:rPr>
                <a:t>Ilie</a:t>
              </a:r>
              <a:r>
                <a:rPr lang="en-US" sz="1600" b="1" dirty="0" smtClean="0">
                  <a:latin typeface="Comic Sans MS" pitchFamily="66" charset="0"/>
                </a:rPr>
                <a:t> </a:t>
              </a:r>
              <a:r>
                <a:rPr lang="en-US" sz="1600" b="1" dirty="0" err="1" smtClean="0">
                  <a:latin typeface="Comic Sans MS" pitchFamily="66" charset="0"/>
                </a:rPr>
                <a:t>Murdulescu</a:t>
              </a:r>
              <a:r>
                <a:rPr lang="en-US" sz="1600" b="1" dirty="0" smtClean="0">
                  <a:latin typeface="Comic Sans MS" pitchFamily="66" charset="0"/>
                </a:rPr>
                <a:t>”</a:t>
              </a:r>
              <a:endParaRPr lang="ro-RO" sz="1600" b="1" dirty="0">
                <a:latin typeface="Comic Sans MS" pitchFamily="66"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461" y="1097266"/>
              <a:ext cx="1554537" cy="1125485"/>
            </a:xfrm>
            <a:prstGeom prst="rect">
              <a:avLst/>
            </a:prstGeom>
          </p:spPr>
        </p:pic>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7001" t="5253" b="6504"/>
            <a:stretch/>
          </p:blipFill>
          <p:spPr>
            <a:xfrm>
              <a:off x="4630816" y="1033567"/>
              <a:ext cx="1654102" cy="1177136"/>
            </a:xfrm>
            <a:prstGeom prst="rect">
              <a:avLst/>
            </a:prstGeom>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7201"/>
            <a:stretch/>
          </p:blipFill>
          <p:spPr>
            <a:xfrm>
              <a:off x="2138018" y="1115255"/>
              <a:ext cx="2145950" cy="1074113"/>
            </a:xfrm>
            <a:prstGeom prst="rect">
              <a:avLst/>
            </a:prstGeom>
          </p:spPr>
        </p:pic>
        <p:sp>
          <p:nvSpPr>
            <p:cNvPr id="6" name="Rectangle 5"/>
            <p:cNvSpPr/>
            <p:nvPr/>
          </p:nvSpPr>
          <p:spPr>
            <a:xfrm>
              <a:off x="2089426" y="2294413"/>
              <a:ext cx="2495454" cy="646331"/>
            </a:xfrm>
            <a:prstGeom prst="rect">
              <a:avLst/>
            </a:prstGeom>
          </p:spPr>
          <p:txBody>
            <a:bodyPr wrap="square">
              <a:spAutoFit/>
            </a:bodyPr>
            <a:lstStyle/>
            <a:p>
              <a:pPr algn="ctr"/>
              <a:r>
                <a:rPr lang="en-US" sz="1200" dirty="0" smtClean="0">
                  <a:effectLst>
                    <a:outerShdw blurRad="38100" dist="38100" dir="2700000" algn="tl">
                      <a:srgbClr val="000000">
                        <a:alpha val="43137"/>
                      </a:srgbClr>
                    </a:outerShdw>
                  </a:effectLst>
                  <a:latin typeface="Comic Sans MS" pitchFamily="66" charset="0"/>
                </a:rPr>
                <a:t>UV-Vis Spectrometer PERKIN-ELMER  LAMBDA  L35, 200-1100 nm</a:t>
              </a:r>
              <a:endParaRPr lang="en-US" sz="1200" dirty="0">
                <a:effectLst>
                  <a:outerShdw blurRad="38100" dist="38100" dir="2700000" algn="tl">
                    <a:srgbClr val="000000">
                      <a:alpha val="43137"/>
                    </a:srgbClr>
                  </a:outerShdw>
                </a:effectLst>
                <a:latin typeface="Comic Sans MS" pitchFamily="66" charset="0"/>
              </a:endParaRPr>
            </a:p>
          </p:txBody>
        </p:sp>
        <p:sp>
          <p:nvSpPr>
            <p:cNvPr id="7" name="Rectangle 6"/>
            <p:cNvSpPr/>
            <p:nvPr/>
          </p:nvSpPr>
          <p:spPr>
            <a:xfrm>
              <a:off x="4211960" y="2294413"/>
              <a:ext cx="2732856" cy="646331"/>
            </a:xfrm>
            <a:prstGeom prst="rect">
              <a:avLst/>
            </a:prstGeom>
          </p:spPr>
          <p:txBody>
            <a:bodyPr wrap="square">
              <a:spAutoFit/>
            </a:bodyPr>
            <a:lstStyle/>
            <a:p>
              <a:pPr algn="ctr"/>
              <a:r>
                <a:rPr lang="en-US" sz="1200" dirty="0" smtClean="0">
                  <a:effectLst>
                    <a:outerShdw blurRad="38100" dist="38100" dir="2700000" algn="tl">
                      <a:srgbClr val="000000">
                        <a:alpha val="43137"/>
                      </a:srgbClr>
                    </a:outerShdw>
                  </a:effectLst>
                  <a:latin typeface="Comic Sans MS" pitchFamily="66" charset="0"/>
                </a:rPr>
                <a:t>PL </a:t>
              </a:r>
              <a:r>
                <a:rPr lang="en-US" sz="1200" dirty="0" err="1" smtClean="0">
                  <a:effectLst>
                    <a:outerShdw blurRad="38100" dist="38100" dir="2700000" algn="tl">
                      <a:srgbClr val="000000">
                        <a:alpha val="43137"/>
                      </a:srgbClr>
                    </a:outerShdw>
                  </a:effectLst>
                  <a:latin typeface="Comic Sans MS" pitchFamily="66" charset="0"/>
                </a:rPr>
                <a:t>spectrometerJASCO</a:t>
              </a:r>
              <a:r>
                <a:rPr lang="en-US" sz="1200" dirty="0" smtClean="0">
                  <a:effectLst>
                    <a:outerShdw blurRad="38100" dist="38100" dir="2700000" algn="tl">
                      <a:srgbClr val="000000">
                        <a:alpha val="43137"/>
                      </a:srgbClr>
                    </a:outerShdw>
                  </a:effectLst>
                  <a:latin typeface="Comic Sans MS" pitchFamily="66" charset="0"/>
                </a:rPr>
                <a:t> </a:t>
              </a:r>
            </a:p>
            <a:p>
              <a:pPr algn="ctr"/>
              <a:r>
                <a:rPr lang="en-US" sz="1200" dirty="0" smtClean="0">
                  <a:effectLst>
                    <a:outerShdw blurRad="38100" dist="38100" dir="2700000" algn="tl">
                      <a:srgbClr val="000000">
                        <a:alpha val="43137"/>
                      </a:srgbClr>
                    </a:outerShdw>
                  </a:effectLst>
                  <a:latin typeface="Comic Sans MS" pitchFamily="66" charset="0"/>
                </a:rPr>
                <a:t>FP-8300</a:t>
              </a:r>
            </a:p>
            <a:p>
              <a:pPr algn="ctr"/>
              <a:r>
                <a:rPr lang="en-US" sz="1200" dirty="0" smtClean="0">
                  <a:effectLst>
                    <a:outerShdw blurRad="38100" dist="38100" dir="2700000" algn="tl">
                      <a:srgbClr val="000000">
                        <a:alpha val="43137"/>
                      </a:srgbClr>
                    </a:outerShdw>
                  </a:effectLst>
                  <a:latin typeface="Comic Sans MS" pitchFamily="66" charset="0"/>
                </a:rPr>
                <a:t>200-650 nm</a:t>
              </a:r>
              <a:endParaRPr lang="en-US" sz="1200" dirty="0">
                <a:effectLst>
                  <a:outerShdw blurRad="38100" dist="38100" dir="2700000" algn="tl">
                    <a:srgbClr val="000000">
                      <a:alpha val="43137"/>
                    </a:srgbClr>
                  </a:outerShdw>
                </a:effectLst>
                <a:latin typeface="Comic Sans MS" pitchFamily="66" charset="0"/>
              </a:endParaRPr>
            </a:p>
          </p:txBody>
        </p:sp>
        <p:sp>
          <p:nvSpPr>
            <p:cNvPr id="8" name="Rectangle 7"/>
            <p:cNvSpPr/>
            <p:nvPr/>
          </p:nvSpPr>
          <p:spPr>
            <a:xfrm>
              <a:off x="-74483" y="2294413"/>
              <a:ext cx="2350813" cy="646331"/>
            </a:xfrm>
            <a:prstGeom prst="rect">
              <a:avLst/>
            </a:prstGeom>
          </p:spPr>
          <p:txBody>
            <a:bodyPr wrap="square">
              <a:spAutoFit/>
            </a:bodyPr>
            <a:lstStyle/>
            <a:p>
              <a:pPr algn="ctr"/>
              <a:r>
                <a:rPr lang="en-US" sz="1200" dirty="0" smtClean="0">
                  <a:effectLst>
                    <a:outerShdw blurRad="38100" dist="38100" dir="2700000" algn="tl">
                      <a:srgbClr val="000000">
                        <a:alpha val="43137"/>
                      </a:srgbClr>
                    </a:outerShdw>
                  </a:effectLst>
                  <a:latin typeface="Comic Sans MS" pitchFamily="66" charset="0"/>
                </a:rPr>
                <a:t>FTIR Spectrometer JASCO 4100</a:t>
              </a:r>
            </a:p>
            <a:p>
              <a:pPr algn="ctr"/>
              <a:r>
                <a:rPr lang="en-US" sz="1200" dirty="0" smtClean="0">
                  <a:effectLst>
                    <a:outerShdw blurRad="38100" dist="38100" dir="2700000" algn="tl">
                      <a:srgbClr val="000000">
                        <a:alpha val="43137"/>
                      </a:srgbClr>
                    </a:outerShdw>
                  </a:effectLst>
                  <a:latin typeface="Comic Sans MS" pitchFamily="66" charset="0"/>
                </a:rPr>
                <a:t>400-4000 cm</a:t>
              </a:r>
              <a:r>
                <a:rPr lang="en-US" sz="1200" baseline="30000" dirty="0" smtClean="0">
                  <a:effectLst>
                    <a:outerShdw blurRad="38100" dist="38100" dir="2700000" algn="tl">
                      <a:srgbClr val="000000">
                        <a:alpha val="43137"/>
                      </a:srgbClr>
                    </a:outerShdw>
                  </a:effectLst>
                  <a:latin typeface="Comic Sans MS" pitchFamily="66" charset="0"/>
                </a:rPr>
                <a:t>-1</a:t>
              </a:r>
              <a:endParaRPr lang="en-US" sz="1200" dirty="0">
                <a:effectLst>
                  <a:outerShdw blurRad="38100" dist="38100" dir="2700000" algn="tl">
                    <a:srgbClr val="000000">
                      <a:alpha val="43137"/>
                    </a:srgbClr>
                  </a:outerShdw>
                </a:effectLst>
                <a:latin typeface="Comic Sans MS" pitchFamily="66"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07650" y="984177"/>
              <a:ext cx="1291191" cy="1291191"/>
            </a:xfrm>
            <a:prstGeom prst="rect">
              <a:avLst/>
            </a:prstGeom>
          </p:spPr>
        </p:pic>
        <p:sp>
          <p:nvSpPr>
            <p:cNvPr id="10" name="TextBox 9"/>
            <p:cNvSpPr txBox="1"/>
            <p:nvPr/>
          </p:nvSpPr>
          <p:spPr>
            <a:xfrm>
              <a:off x="6690506" y="2317223"/>
              <a:ext cx="1883849" cy="523220"/>
            </a:xfrm>
            <a:prstGeom prst="rect">
              <a:avLst/>
            </a:prstGeom>
            <a:noFill/>
          </p:spPr>
          <p:txBody>
            <a:bodyPr wrap="none" rtlCol="0">
              <a:spAutoFit/>
            </a:bodyPr>
            <a:lstStyle/>
            <a:p>
              <a:r>
                <a:rPr lang="en-US" sz="1400" dirty="0" err="1" smtClean="0">
                  <a:effectLst>
                    <a:outerShdw blurRad="38100" dist="38100" dir="2700000" algn="tl">
                      <a:srgbClr val="000000">
                        <a:alpha val="43137"/>
                      </a:srgbClr>
                    </a:outerShdw>
                  </a:effectLst>
                  <a:latin typeface="Comic Sans MS" pitchFamily="66" charset="0"/>
                </a:rPr>
                <a:t>Memmert</a:t>
              </a:r>
              <a:r>
                <a:rPr lang="en-US" sz="1400" dirty="0" smtClean="0">
                  <a:effectLst>
                    <a:outerShdw blurRad="38100" dist="38100" dir="2700000" algn="tl">
                      <a:srgbClr val="000000">
                        <a:alpha val="43137"/>
                      </a:srgbClr>
                    </a:outerShdw>
                  </a:effectLst>
                  <a:latin typeface="Comic Sans MS" pitchFamily="66" charset="0"/>
                </a:rPr>
                <a:t> Incubator</a:t>
              </a:r>
            </a:p>
            <a:p>
              <a:pPr algn="ctr"/>
              <a:r>
                <a:rPr lang="en-US" sz="1400" dirty="0" smtClean="0">
                  <a:effectLst>
                    <a:outerShdw blurRad="38100" dist="38100" dir="2700000" algn="tl">
                      <a:srgbClr val="000000">
                        <a:alpha val="43137"/>
                      </a:srgbClr>
                    </a:outerShdw>
                  </a:effectLst>
                  <a:latin typeface="Comic Sans MS" pitchFamily="66" charset="0"/>
                </a:rPr>
                <a:t> UNB500</a:t>
              </a:r>
              <a:endParaRPr lang="en-US" sz="1400" dirty="0">
                <a:effectLst>
                  <a:outerShdw blurRad="38100" dist="38100" dir="2700000" algn="tl">
                    <a:srgbClr val="000000">
                      <a:alpha val="43137"/>
                    </a:srgbClr>
                  </a:outerShdw>
                </a:effectLst>
                <a:latin typeface="Comic Sans MS" pitchFamily="66" charset="0"/>
              </a:endParaRPr>
            </a:p>
          </p:txBody>
        </p:sp>
        <p:pic>
          <p:nvPicPr>
            <p:cNvPr id="12290" name="Picture 2" descr="http://www.usinenouvelle.com/industry/img/thermal-analyzer-sta-f-jupiter-000104622-4.jpg">
              <a:hlinkClick r:id="rId6"/>
            </p:cNvPr>
            <p:cNvPicPr>
              <a:picLocks noChangeAspect="1" noChangeArrowheads="1"/>
            </p:cNvPicPr>
            <p:nvPr/>
          </p:nvPicPr>
          <p:blipFill>
            <a:blip r:embed="rId7" cstate="print"/>
            <a:srcRect/>
            <a:stretch>
              <a:fillRect/>
            </a:stretch>
          </p:blipFill>
          <p:spPr bwMode="auto">
            <a:xfrm>
              <a:off x="4173636" y="3423356"/>
              <a:ext cx="1855440" cy="1855440"/>
            </a:xfrm>
            <a:prstGeom prst="rect">
              <a:avLst/>
            </a:prstGeom>
            <a:noFill/>
          </p:spPr>
        </p:pic>
        <p:sp>
          <p:nvSpPr>
            <p:cNvPr id="12" name="TextBox 11"/>
            <p:cNvSpPr txBox="1"/>
            <p:nvPr/>
          </p:nvSpPr>
          <p:spPr>
            <a:xfrm>
              <a:off x="3967720" y="5337502"/>
              <a:ext cx="2691763" cy="738664"/>
            </a:xfrm>
            <a:prstGeom prst="rect">
              <a:avLst/>
            </a:prstGeom>
            <a:noFill/>
          </p:spPr>
          <p:txBody>
            <a:bodyPr wrap="none" rtlCol="0">
              <a:spAutoFit/>
            </a:bodyPr>
            <a:lstStyle/>
            <a:p>
              <a:pPr algn="ctr"/>
              <a:r>
                <a:rPr lang="en-US" sz="1400" dirty="0" smtClean="0">
                  <a:effectLst>
                    <a:outerShdw blurRad="38100" dist="38100" dir="2700000" algn="tl">
                      <a:srgbClr val="000000">
                        <a:alpha val="43137"/>
                      </a:srgbClr>
                    </a:outerShdw>
                  </a:effectLst>
                  <a:latin typeface="Comic Sans MS" pitchFamily="66" charset="0"/>
                </a:rPr>
                <a:t>Simultaneous thermal analysis</a:t>
              </a:r>
            </a:p>
            <a:p>
              <a:pPr algn="ctr"/>
              <a:r>
                <a:rPr lang="en-US" sz="1400" dirty="0" err="1" smtClean="0">
                  <a:effectLst>
                    <a:outerShdw blurRad="38100" dist="38100" dir="2700000" algn="tl">
                      <a:srgbClr val="000000">
                        <a:alpha val="43137"/>
                      </a:srgbClr>
                    </a:outerShdw>
                  </a:effectLst>
                  <a:latin typeface="Comic Sans MS" pitchFamily="66" charset="0"/>
                </a:rPr>
                <a:t>STA</a:t>
              </a:r>
              <a:r>
                <a:rPr lang="en-US" sz="1400" dirty="0" smtClean="0">
                  <a:effectLst>
                    <a:outerShdw blurRad="38100" dist="38100" dir="2700000" algn="tl">
                      <a:srgbClr val="000000">
                        <a:alpha val="43137"/>
                      </a:srgbClr>
                    </a:outerShdw>
                  </a:effectLst>
                  <a:latin typeface="Comic Sans MS" pitchFamily="66" charset="0"/>
                </a:rPr>
                <a:t> 449 Jupiter  </a:t>
              </a:r>
              <a:r>
                <a:rPr lang="en-US" sz="1400" dirty="0" err="1" smtClean="0">
                  <a:effectLst>
                    <a:outerShdw blurRad="38100" dist="38100" dir="2700000" algn="tl">
                      <a:srgbClr val="000000">
                        <a:alpha val="43137"/>
                      </a:srgbClr>
                    </a:outerShdw>
                  </a:effectLst>
                  <a:latin typeface="Comic Sans MS" pitchFamily="66" charset="0"/>
                </a:rPr>
                <a:t>f1</a:t>
              </a:r>
              <a:r>
                <a:rPr lang="en-US" sz="1400" dirty="0" smtClean="0">
                  <a:effectLst>
                    <a:outerShdw blurRad="38100" dist="38100" dir="2700000" algn="tl">
                      <a:srgbClr val="000000">
                        <a:alpha val="43137"/>
                      </a:srgbClr>
                    </a:outerShdw>
                  </a:effectLst>
                  <a:latin typeface="Comic Sans MS" pitchFamily="66" charset="0"/>
                </a:rPr>
                <a:t> </a:t>
              </a:r>
            </a:p>
            <a:p>
              <a:pPr algn="ctr"/>
              <a:r>
                <a:rPr lang="en-US" sz="1400" dirty="0" smtClean="0">
                  <a:effectLst>
                    <a:outerShdw blurRad="38100" dist="38100" dir="2700000" algn="tl">
                      <a:srgbClr val="000000">
                        <a:alpha val="43137"/>
                      </a:srgbClr>
                    </a:outerShdw>
                  </a:effectLst>
                  <a:latin typeface="Comic Sans MS" pitchFamily="66" charset="0"/>
                </a:rPr>
                <a:t>Acquisition of the project</a:t>
              </a:r>
              <a:endParaRPr lang="en-US" sz="1400" dirty="0">
                <a:effectLst>
                  <a:outerShdw blurRad="38100" dist="38100" dir="2700000" algn="tl">
                    <a:srgbClr val="000000">
                      <a:alpha val="43137"/>
                    </a:srgbClr>
                  </a:outerShdw>
                </a:effectLst>
                <a:latin typeface="Comic Sans MS" pitchFamily="66" charset="0"/>
              </a:endParaRPr>
            </a:p>
          </p:txBody>
        </p:sp>
        <p:sp>
          <p:nvSpPr>
            <p:cNvPr id="12294" name="Rectangle 6"/>
            <p:cNvSpPr>
              <a:spLocks noChangeArrowheads="1"/>
            </p:cNvSpPr>
            <p:nvPr/>
          </p:nvSpPr>
          <p:spPr bwMode="auto">
            <a:xfrm>
              <a:off x="0" y="22225"/>
              <a:ext cx="0" cy="0"/>
            </a:xfrm>
            <a:prstGeom prst="rect">
              <a:avLst/>
            </a:prstGeom>
            <a:solidFill>
              <a:srgbClr val="CCCCCC"/>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2295" name="Rectangle 7"/>
            <p:cNvSpPr>
              <a:spLocks noChangeArrowheads="1"/>
            </p:cNvSpPr>
            <p:nvPr/>
          </p:nvSpPr>
          <p:spPr bwMode="auto">
            <a:xfrm>
              <a:off x="0" y="22225"/>
              <a:ext cx="0" cy="0"/>
            </a:xfrm>
            <a:prstGeom prst="rect">
              <a:avLst/>
            </a:prstGeom>
            <a:solidFill>
              <a:srgbClr val="F0F0F0"/>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293" name="Picture 5" descr="https://encrypted-tbn0.gstatic.com/images?q=tbn:ANd9GcRq_XmZfyZWA6J3OUU_ZtOFn67vX1OLy0gmGqmV99YgfKlm9AhfbA"/>
            <p:cNvPicPr>
              <a:picLocks noChangeAspect="1" noChangeArrowheads="1"/>
            </p:cNvPicPr>
            <p:nvPr/>
          </p:nvPicPr>
          <p:blipFill>
            <a:blip r:embed="rId8" cstate="print"/>
            <a:srcRect/>
            <a:stretch>
              <a:fillRect/>
            </a:stretch>
          </p:blipFill>
          <p:spPr bwMode="auto">
            <a:xfrm>
              <a:off x="344839" y="3423356"/>
              <a:ext cx="1512168" cy="1539255"/>
            </a:xfrm>
            <a:prstGeom prst="rect">
              <a:avLst/>
            </a:prstGeom>
            <a:noFill/>
          </p:spPr>
        </p:pic>
        <p:sp>
          <p:nvSpPr>
            <p:cNvPr id="17" name="TextBox 16"/>
            <p:cNvSpPr txBox="1"/>
            <p:nvPr/>
          </p:nvSpPr>
          <p:spPr>
            <a:xfrm>
              <a:off x="97569" y="5057308"/>
              <a:ext cx="2037737" cy="738664"/>
            </a:xfrm>
            <a:prstGeom prst="rect">
              <a:avLst/>
            </a:prstGeom>
            <a:noFill/>
          </p:spPr>
          <p:txBody>
            <a:bodyPr wrap="none" rtlCol="0">
              <a:spAutoFit/>
            </a:bodyPr>
            <a:lstStyle/>
            <a:p>
              <a:pPr algn="ctr"/>
              <a:r>
                <a:rPr lang="en-US" sz="1400" dirty="0" err="1" smtClean="0">
                  <a:effectLst>
                    <a:outerShdw blurRad="38100" dist="38100" dir="2700000" algn="tl">
                      <a:srgbClr val="000000">
                        <a:alpha val="43137"/>
                      </a:srgbClr>
                    </a:outerShdw>
                  </a:effectLst>
                  <a:latin typeface="Comic Sans MS" pitchFamily="66" charset="0"/>
                </a:rPr>
                <a:t>SEM</a:t>
              </a:r>
              <a:r>
                <a:rPr lang="en-US" sz="1400" dirty="0" smtClean="0">
                  <a:effectLst>
                    <a:outerShdw blurRad="38100" dist="38100" dir="2700000" algn="tl">
                      <a:srgbClr val="000000">
                        <a:alpha val="43137"/>
                      </a:srgbClr>
                    </a:outerShdw>
                  </a:effectLst>
                  <a:latin typeface="Comic Sans MS" pitchFamily="66" charset="0"/>
                </a:rPr>
                <a:t> Microscope</a:t>
              </a:r>
            </a:p>
            <a:p>
              <a:pPr algn="ctr"/>
              <a:r>
                <a:rPr lang="ro-RO" sz="1400" dirty="0" smtClean="0">
                  <a:effectLst>
                    <a:outerShdw blurRad="38100" dist="38100" dir="2700000" algn="tl">
                      <a:srgbClr val="000000">
                        <a:alpha val="43137"/>
                      </a:srgbClr>
                    </a:outerShdw>
                  </a:effectLst>
                  <a:latin typeface="Comic Sans MS" pitchFamily="66" charset="0"/>
                </a:rPr>
                <a:t>FEI - Quanta 3D FEG </a:t>
              </a:r>
              <a:endParaRPr lang="en-US" sz="1400" dirty="0" smtClean="0">
                <a:effectLst>
                  <a:outerShdw blurRad="38100" dist="38100" dir="2700000" algn="tl">
                    <a:srgbClr val="000000">
                      <a:alpha val="43137"/>
                    </a:srgbClr>
                  </a:outerShdw>
                </a:effectLst>
                <a:latin typeface="Comic Sans MS" pitchFamily="66" charset="0"/>
              </a:endParaRPr>
            </a:p>
            <a:p>
              <a:pPr algn="ctr"/>
              <a:r>
                <a:rPr lang="ro-RO" sz="1400" dirty="0" smtClean="0">
                  <a:effectLst>
                    <a:outerShdw blurRad="38100" dist="38100" dir="2700000" algn="tl">
                      <a:srgbClr val="000000">
                        <a:alpha val="43137"/>
                      </a:srgbClr>
                    </a:outerShdw>
                  </a:effectLst>
                  <a:latin typeface="Comic Sans MS" pitchFamily="66" charset="0"/>
                </a:rPr>
                <a:t> Dual Beam</a:t>
              </a:r>
              <a:endParaRPr lang="en-US" sz="1400" dirty="0">
                <a:effectLst>
                  <a:outerShdw blurRad="38100" dist="38100" dir="2700000" algn="tl">
                    <a:srgbClr val="000000">
                      <a:alpha val="43137"/>
                    </a:srgbClr>
                  </a:outerShdw>
                </a:effectLst>
                <a:latin typeface="Comic Sans MS" pitchFamily="66" charset="0"/>
              </a:endParaRPr>
            </a:p>
          </p:txBody>
        </p:sp>
        <p:pic>
          <p:nvPicPr>
            <p:cNvPr id="12297" name="Picture 9" descr="Photo of instrument"/>
            <p:cNvPicPr>
              <a:picLocks noChangeAspect="1" noChangeArrowheads="1"/>
            </p:cNvPicPr>
            <p:nvPr/>
          </p:nvPicPr>
          <p:blipFill>
            <a:blip r:embed="rId9" cstate="print"/>
            <a:srcRect/>
            <a:stretch>
              <a:fillRect/>
            </a:stretch>
          </p:blipFill>
          <p:spPr bwMode="auto">
            <a:xfrm>
              <a:off x="2276330" y="3431353"/>
              <a:ext cx="1512168" cy="1573888"/>
            </a:xfrm>
            <a:prstGeom prst="rect">
              <a:avLst/>
            </a:prstGeom>
            <a:noFill/>
          </p:spPr>
        </p:pic>
        <p:sp>
          <p:nvSpPr>
            <p:cNvPr id="19" name="TextBox 18"/>
            <p:cNvSpPr txBox="1"/>
            <p:nvPr/>
          </p:nvSpPr>
          <p:spPr>
            <a:xfrm>
              <a:off x="1979712" y="5041275"/>
              <a:ext cx="1972015" cy="738664"/>
            </a:xfrm>
            <a:prstGeom prst="rect">
              <a:avLst/>
            </a:prstGeom>
            <a:noFill/>
          </p:spPr>
          <p:txBody>
            <a:bodyPr wrap="none" rtlCol="0">
              <a:spAutoFit/>
            </a:bodyPr>
            <a:lstStyle/>
            <a:p>
              <a:pPr algn="ctr"/>
              <a:r>
                <a:rPr lang="en-US" sz="1400" dirty="0" smtClean="0">
                  <a:effectLst>
                    <a:outerShdw blurRad="38100" dist="38100" dir="2700000" algn="tl">
                      <a:srgbClr val="000000">
                        <a:alpha val="43137"/>
                      </a:srgbClr>
                    </a:outerShdw>
                  </a:effectLst>
                  <a:latin typeface="Comic Sans MS" pitchFamily="66" charset="0"/>
                </a:rPr>
                <a:t>TEM Microscope</a:t>
              </a:r>
            </a:p>
            <a:p>
              <a:pPr algn="ctr"/>
              <a:r>
                <a:rPr lang="ro-RO" sz="1400" dirty="0" smtClean="0">
                  <a:effectLst>
                    <a:outerShdw blurRad="38100" dist="38100" dir="2700000" algn="tl">
                      <a:srgbClr val="000000">
                        <a:alpha val="43137"/>
                      </a:srgbClr>
                    </a:outerShdw>
                  </a:effectLst>
                  <a:latin typeface="Comic Sans MS" pitchFamily="66" charset="0"/>
                </a:rPr>
                <a:t>FEI - Tecnai G2-F30 </a:t>
              </a:r>
              <a:endParaRPr lang="en-US" sz="1400" dirty="0" smtClean="0">
                <a:effectLst>
                  <a:outerShdw blurRad="38100" dist="38100" dir="2700000" algn="tl">
                    <a:srgbClr val="000000">
                      <a:alpha val="43137"/>
                    </a:srgbClr>
                  </a:outerShdw>
                </a:effectLst>
                <a:latin typeface="Comic Sans MS" pitchFamily="66" charset="0"/>
              </a:endParaRPr>
            </a:p>
            <a:p>
              <a:pPr algn="ctr"/>
              <a:r>
                <a:rPr lang="ro-RO" sz="1400" dirty="0" smtClean="0">
                  <a:effectLst>
                    <a:outerShdw blurRad="38100" dist="38100" dir="2700000" algn="tl">
                      <a:srgbClr val="000000">
                        <a:alpha val="43137"/>
                      </a:srgbClr>
                    </a:outerShdw>
                  </a:effectLst>
                  <a:latin typeface="Comic Sans MS" pitchFamily="66" charset="0"/>
                </a:rPr>
                <a:t>coupled with EDX</a:t>
              </a:r>
              <a:endParaRPr lang="en-US" sz="1400" dirty="0">
                <a:effectLst>
                  <a:outerShdw blurRad="38100" dist="38100" dir="2700000" algn="tl">
                    <a:srgbClr val="000000">
                      <a:alpha val="43137"/>
                    </a:srgbClr>
                  </a:outerShdw>
                </a:effectLst>
                <a:latin typeface="Comic Sans MS" pitchFamily="66" charset="0"/>
              </a:endParaRPr>
            </a:p>
          </p:txBody>
        </p:sp>
      </p:grpSp>
      <p:pic>
        <p:nvPicPr>
          <p:cNvPr id="21" name="Picture 20"/>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42188" y="3465871"/>
            <a:ext cx="1524959" cy="1551243"/>
          </a:xfrm>
          <a:prstGeom prst="rect">
            <a:avLst/>
          </a:prstGeom>
          <a:noFill/>
          <a:ln>
            <a:noFill/>
          </a:ln>
        </p:spPr>
      </p:pic>
      <p:sp>
        <p:nvSpPr>
          <p:cNvPr id="13" name="Rectangle 12"/>
          <p:cNvSpPr/>
          <p:nvPr/>
        </p:nvSpPr>
        <p:spPr>
          <a:xfrm>
            <a:off x="5606744" y="5281436"/>
            <a:ext cx="4572000" cy="523220"/>
          </a:xfrm>
          <a:prstGeom prst="rect">
            <a:avLst/>
          </a:prstGeom>
        </p:spPr>
        <p:txBody>
          <a:bodyPr>
            <a:spAutoFit/>
          </a:bodyPr>
          <a:lstStyle/>
          <a:p>
            <a:pPr algn="ctr"/>
            <a:r>
              <a:rPr lang="en-US" sz="1400" dirty="0" smtClean="0">
                <a:effectLst>
                  <a:outerShdw blurRad="38100" dist="38100" dir="2700000" algn="tl">
                    <a:srgbClr val="000000">
                      <a:alpha val="43137"/>
                    </a:srgbClr>
                  </a:outerShdw>
                </a:effectLst>
                <a:latin typeface="Comic Sans MS" pitchFamily="66" charset="0"/>
              </a:rPr>
              <a:t>Ultracentrifuge</a:t>
            </a:r>
            <a:endParaRPr lang="en-US" sz="1400" dirty="0">
              <a:effectLst>
                <a:outerShdw blurRad="38100" dist="38100" dir="2700000" algn="tl">
                  <a:srgbClr val="000000">
                    <a:alpha val="43137"/>
                  </a:srgbClr>
                </a:outerShdw>
              </a:effectLst>
              <a:latin typeface="Comic Sans MS" pitchFamily="66" charset="0"/>
            </a:endParaRPr>
          </a:p>
          <a:p>
            <a:pPr algn="ctr"/>
            <a:r>
              <a:rPr lang="en-US" sz="1400" dirty="0">
                <a:effectLst>
                  <a:outerShdw blurRad="38100" dist="38100" dir="2700000" algn="tl">
                    <a:srgbClr val="000000">
                      <a:alpha val="43137"/>
                    </a:srgbClr>
                  </a:outerShdw>
                </a:effectLst>
                <a:latin typeface="Comic Sans MS" pitchFamily="66" charset="0"/>
              </a:rPr>
              <a:t>Acquisition of the project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5204"/>
            <a:ext cx="9252520" cy="6880332"/>
            <a:chOff x="0" y="-65204"/>
            <a:chExt cx="9252520" cy="6880332"/>
          </a:xfrm>
        </p:grpSpPr>
        <p:sp>
          <p:nvSpPr>
            <p:cNvPr id="6" name="TextBox 5"/>
            <p:cNvSpPr txBox="1"/>
            <p:nvPr/>
          </p:nvSpPr>
          <p:spPr>
            <a:xfrm flipH="1">
              <a:off x="1161335" y="692696"/>
              <a:ext cx="746369" cy="369332"/>
            </a:xfrm>
            <a:prstGeom prst="rect">
              <a:avLst/>
            </a:prstGeom>
            <a:noFill/>
          </p:spPr>
          <p:txBody>
            <a:bodyPr wrap="square" rtlCol="0">
              <a:spAutoFit/>
            </a:bodyPr>
            <a:lstStyle/>
            <a:p>
              <a:endParaRPr lang="ro-RO" dirty="0"/>
            </a:p>
          </p:txBody>
        </p:sp>
        <p:sp>
          <p:nvSpPr>
            <p:cNvPr id="9" name="TextBox 8"/>
            <p:cNvSpPr txBox="1"/>
            <p:nvPr/>
          </p:nvSpPr>
          <p:spPr>
            <a:xfrm>
              <a:off x="179512" y="-65204"/>
              <a:ext cx="8964488" cy="1515800"/>
            </a:xfrm>
            <a:prstGeom prst="rect">
              <a:avLst/>
            </a:prstGeom>
            <a:noFill/>
          </p:spPr>
          <p:txBody>
            <a:bodyPr wrap="square" rtlCol="0">
              <a:spAutoFit/>
            </a:bodyPr>
            <a:lstStyle/>
            <a:p>
              <a:r>
                <a:rPr lang="en-GB" sz="2800" b="1" dirty="0" err="1" smtClean="0">
                  <a:solidFill>
                    <a:srgbClr val="FF0000"/>
                  </a:solidFill>
                  <a:latin typeface="Comic Sans MS" pitchFamily="66" charset="0"/>
                </a:rPr>
                <a:t>Obiectivele</a:t>
              </a:r>
              <a:r>
                <a:rPr lang="en-GB" sz="2800" b="1" dirty="0" smtClean="0">
                  <a:solidFill>
                    <a:srgbClr val="FF0000"/>
                  </a:solidFill>
                  <a:latin typeface="Comic Sans MS" pitchFamily="66" charset="0"/>
                </a:rPr>
                <a:t> </a:t>
              </a:r>
              <a:r>
                <a:rPr lang="en-GB" sz="2800" b="1" dirty="0" err="1" smtClean="0">
                  <a:solidFill>
                    <a:srgbClr val="FF0000"/>
                  </a:solidFill>
                  <a:latin typeface="Comic Sans MS" pitchFamily="66" charset="0"/>
                </a:rPr>
                <a:t>proiectului</a:t>
              </a:r>
              <a:endParaRPr lang="ro-RO" sz="2800" dirty="0" smtClean="0">
                <a:solidFill>
                  <a:srgbClr val="FF0000"/>
                </a:solidFill>
                <a:latin typeface="Comic Sans MS" pitchFamily="66" charset="0"/>
              </a:endParaRPr>
            </a:p>
            <a:p>
              <a:pPr lvl="0" algn="just" eaLnBrk="0" fontAlgn="base" hangingPunct="0">
                <a:spcBef>
                  <a:spcPct val="0"/>
                </a:spcBef>
                <a:spcAft>
                  <a:spcPct val="0"/>
                </a:spcAft>
                <a:buFontTx/>
                <a:buChar char="•"/>
                <a:tabLst>
                  <a:tab pos="2514600" algn="ctr"/>
                </a:tabLst>
              </a:pPr>
              <a:endParaRPr lang="ro-RO" sz="1050" dirty="0" smtClean="0">
                <a:latin typeface="Arial" pitchFamily="34" charset="0"/>
                <a:cs typeface="Arial" pitchFamily="34" charset="0"/>
              </a:endParaRPr>
            </a:p>
            <a:p>
              <a:endParaRPr lang="en-US" dirty="0" smtClean="0"/>
            </a:p>
            <a:p>
              <a:endParaRPr lang="ro-RO" dirty="0" smtClean="0"/>
            </a:p>
            <a:p>
              <a:endParaRPr lang="ro-RO" dirty="0"/>
            </a:p>
          </p:txBody>
        </p:sp>
        <p:sp>
          <p:nvSpPr>
            <p:cNvPr id="29702" name="Rectangle 6"/>
            <p:cNvSpPr>
              <a:spLocks noChangeArrowheads="1"/>
            </p:cNvSpPr>
            <p:nvPr/>
          </p:nvSpPr>
          <p:spPr bwMode="auto">
            <a:xfrm>
              <a:off x="35496" y="74821"/>
              <a:ext cx="853244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dirty="0" smtClean="0">
                <a:latin typeface="Comic Sans MS" pitchFamily="66" charset="0"/>
              </a:endParaRPr>
            </a:p>
            <a:p>
              <a:endParaRPr lang="en-US" dirty="0" smtClean="0">
                <a:latin typeface="Comic Sans MS" pitchFamily="66" charset="0"/>
              </a:endParaRPr>
            </a:p>
            <a:p>
              <a:pPr algn="just"/>
              <a:r>
                <a:rPr lang="en-US" dirty="0">
                  <a:latin typeface="Comic Sans MS" pitchFamily="66" charset="0"/>
                </a:rPr>
                <a:t>O</a:t>
              </a:r>
              <a:r>
                <a:rPr lang="ro-RO" dirty="0" smtClean="0">
                  <a:latin typeface="Comic Sans MS" panose="030F0702030302020204" pitchFamily="66" charset="0"/>
                </a:rPr>
                <a:t>biectivele </a:t>
              </a:r>
              <a:r>
                <a:rPr lang="ro-RO" dirty="0">
                  <a:latin typeface="Comic Sans MS" panose="030F0702030302020204" pitchFamily="66" charset="0"/>
                </a:rPr>
                <a:t>specifice ale proiectului sunt:</a:t>
              </a:r>
              <a:endParaRPr lang="en-GB" dirty="0">
                <a:latin typeface="Comic Sans MS" panose="030F0702030302020204" pitchFamily="66" charset="0"/>
              </a:endParaRPr>
            </a:p>
            <a:p>
              <a:pPr algn="just"/>
              <a:r>
                <a:rPr lang="ro-RO" dirty="0">
                  <a:latin typeface="Comic Sans MS" panose="030F0702030302020204" pitchFamily="66" charset="0"/>
                </a:rPr>
                <a:t> </a:t>
              </a:r>
              <a:br>
                <a:rPr lang="ro-RO" dirty="0">
                  <a:latin typeface="Comic Sans MS" panose="030F0702030302020204" pitchFamily="66" charset="0"/>
                </a:rPr>
              </a:br>
              <a:r>
                <a:rPr lang="ro-RO" dirty="0">
                  <a:latin typeface="Comic Sans MS" panose="030F0702030302020204" pitchFamily="66" charset="0"/>
                </a:rPr>
                <a:t>1. selectarea procedurii de sinteză, având drept criteriu activitatea antimicrobiană ș</a:t>
              </a:r>
              <a:r>
                <a:rPr lang="en-GB" dirty="0" err="1">
                  <a:latin typeface="Comic Sans MS" panose="030F0702030302020204" pitchFamily="66" charset="0"/>
                </a:rPr>
                <a:t>i</a:t>
              </a:r>
              <a:r>
                <a:rPr lang="en-GB" dirty="0">
                  <a:latin typeface="Comic Sans MS" panose="030F0702030302020204" pitchFamily="66" charset="0"/>
                </a:rPr>
                <a:t> </a:t>
              </a:r>
              <a:r>
                <a:rPr lang="ro-RO" dirty="0">
                  <a:latin typeface="Comic Sans MS" panose="030F0702030302020204" pitchFamily="66" charset="0"/>
                </a:rPr>
                <a:t>citotoxică;</a:t>
              </a:r>
              <a:endParaRPr lang="en-GB" dirty="0">
                <a:latin typeface="Comic Sans MS" panose="030F0702030302020204" pitchFamily="66" charset="0"/>
              </a:endParaRPr>
            </a:p>
            <a:p>
              <a:pPr algn="just"/>
              <a:r>
                <a:rPr lang="ro-RO" dirty="0">
                  <a:latin typeface="Comic Sans MS" panose="030F0702030302020204" pitchFamily="66" charset="0"/>
                </a:rPr>
                <a:t> </a:t>
              </a:r>
              <a:br>
                <a:rPr lang="ro-RO" dirty="0">
                  <a:latin typeface="Comic Sans MS" panose="030F0702030302020204" pitchFamily="66" charset="0"/>
                </a:rPr>
              </a:br>
              <a:r>
                <a:rPr lang="ro-RO" dirty="0">
                  <a:latin typeface="Comic Sans MS" panose="030F0702030302020204" pitchFamily="66" charset="0"/>
                </a:rPr>
                <a:t>2. pentru procedura de sinteză selectată, optimizarea parametrilor experimentali, având drept criteriu activitatea antimicrobiană și citotoxică;</a:t>
              </a:r>
              <a:endParaRPr lang="en-GB" dirty="0">
                <a:latin typeface="Comic Sans MS" panose="030F0702030302020204" pitchFamily="66" charset="0"/>
              </a:endParaRPr>
            </a:p>
            <a:p>
              <a:pPr algn="just"/>
              <a:r>
                <a:rPr lang="ro-RO" dirty="0">
                  <a:latin typeface="Comic Sans MS" panose="030F0702030302020204" pitchFamily="66" charset="0"/>
                </a:rPr>
                <a:t> </a:t>
              </a:r>
              <a:br>
                <a:rPr lang="ro-RO" dirty="0">
                  <a:latin typeface="Comic Sans MS" panose="030F0702030302020204" pitchFamily="66" charset="0"/>
                </a:rPr>
              </a:br>
              <a:r>
                <a:rPr lang="ro-RO" dirty="0">
                  <a:latin typeface="Comic Sans MS" panose="030F0702030302020204" pitchFamily="66" charset="0"/>
                </a:rPr>
                <a:t>3. validarea în condiții de laborator a activităților antimicrobiene și citotoxice;</a:t>
              </a:r>
              <a:endParaRPr lang="en-GB" dirty="0">
                <a:latin typeface="Comic Sans MS" panose="030F0702030302020204" pitchFamily="66" charset="0"/>
              </a:endParaRPr>
            </a:p>
            <a:p>
              <a:pPr algn="just"/>
              <a:r>
                <a:rPr lang="ro-RO" dirty="0">
                  <a:latin typeface="Comic Sans MS" panose="030F0702030302020204" pitchFamily="66" charset="0"/>
                </a:rPr>
                <a:t> </a:t>
              </a:r>
              <a:br>
                <a:rPr lang="ro-RO" dirty="0">
                  <a:latin typeface="Comic Sans MS" panose="030F0702030302020204" pitchFamily="66" charset="0"/>
                </a:rPr>
              </a:br>
              <a:r>
                <a:rPr lang="ro-RO" dirty="0">
                  <a:latin typeface="Comic Sans MS" panose="030F0702030302020204" pitchFamily="66" charset="0"/>
                </a:rPr>
                <a:t>4. validarea în condiții de laborator a procedurii de sinteză;</a:t>
              </a:r>
              <a:endParaRPr lang="en-GB" dirty="0">
                <a:latin typeface="Comic Sans MS" panose="030F0702030302020204" pitchFamily="66" charset="0"/>
              </a:endParaRPr>
            </a:p>
            <a:p>
              <a:pPr algn="just"/>
              <a:r>
                <a:rPr lang="ro-RO" dirty="0">
                  <a:latin typeface="Comic Sans MS" panose="030F0702030302020204" pitchFamily="66" charset="0"/>
                </a:rPr>
                <a:t> </a:t>
              </a:r>
              <a:br>
                <a:rPr lang="ro-RO" dirty="0">
                  <a:latin typeface="Comic Sans MS" panose="030F0702030302020204" pitchFamily="66" charset="0"/>
                </a:rPr>
              </a:br>
              <a:r>
                <a:rPr lang="ro-RO" dirty="0">
                  <a:latin typeface="Comic Sans MS" panose="030F0702030302020204" pitchFamily="66" charset="0"/>
                </a:rPr>
                <a:t>5. diseminarea și protecția proprietății intelectuale</a:t>
              </a:r>
              <a:r>
                <a:rPr lang="ro-RO" dirty="0" smtClean="0">
                  <a:latin typeface="Comic Sans MS" panose="030F0702030302020204" pitchFamily="66" charset="0"/>
                </a:rPr>
                <a:t>.</a:t>
              </a:r>
              <a:endParaRPr lang="en-GB" dirty="0" smtClean="0">
                <a:latin typeface="Comic Sans MS" panose="030F0702030302020204" pitchFamily="66" charset="0"/>
              </a:endParaRPr>
            </a:p>
            <a:p>
              <a:pPr algn="just"/>
              <a:endParaRPr lang="en-GB" dirty="0">
                <a:latin typeface="Comic Sans MS" panose="030F0702030302020204" pitchFamily="66" charset="0"/>
              </a:endParaRPr>
            </a:p>
            <a:p>
              <a:pPr algn="just"/>
              <a:r>
                <a:rPr lang="en-GB" dirty="0" smtClean="0">
                  <a:latin typeface="Comic Sans MS" panose="030F0702030302020204" pitchFamily="66" charset="0"/>
                </a:rPr>
                <a:t>6. </a:t>
              </a:r>
              <a:r>
                <a:rPr lang="ro-RO" dirty="0" smtClean="0">
                  <a:latin typeface="Comic Sans MS" panose="030F0702030302020204" pitchFamily="66" charset="0"/>
                </a:rPr>
                <a:t>dezvolt</a:t>
              </a:r>
              <a:r>
                <a:rPr lang="en-GB" dirty="0" smtClean="0">
                  <a:latin typeface="Comic Sans MS" panose="030F0702030302020204" pitchFamily="66" charset="0"/>
                </a:rPr>
                <a:t>area</a:t>
              </a:r>
              <a:r>
                <a:rPr lang="ro-RO" dirty="0" smtClean="0">
                  <a:latin typeface="Comic Sans MS" panose="030F0702030302020204" pitchFamily="66" charset="0"/>
                </a:rPr>
                <a:t> un</a:t>
              </a:r>
              <a:r>
                <a:rPr lang="en-GB" dirty="0" err="1" smtClean="0">
                  <a:latin typeface="Comic Sans MS" panose="030F0702030302020204" pitchFamily="66" charset="0"/>
                </a:rPr>
                <a:t>ui</a:t>
              </a:r>
              <a:r>
                <a:rPr lang="ro-RO" dirty="0" smtClean="0">
                  <a:latin typeface="Comic Sans MS" panose="030F0702030302020204" pitchFamily="66" charset="0"/>
                </a:rPr>
                <a:t> </a:t>
              </a:r>
              <a:r>
                <a:rPr lang="ro-RO" dirty="0">
                  <a:latin typeface="Comic Sans MS" panose="030F0702030302020204" pitchFamily="66" charset="0"/>
                </a:rPr>
                <a:t>material antimicrobian anorganic de la gradul de maturitate tehnologică TRL 3 la TRL </a:t>
              </a:r>
              <a:r>
                <a:rPr lang="ro-RO" dirty="0" smtClean="0">
                  <a:latin typeface="Comic Sans MS" panose="030F0702030302020204" pitchFamily="66" charset="0"/>
                </a:rPr>
                <a:t>4</a:t>
              </a:r>
              <a:r>
                <a:rPr lang="en-GB" dirty="0" smtClean="0">
                  <a:latin typeface="Comic Sans MS" panose="030F0702030302020204" pitchFamily="66" charset="0"/>
                </a:rPr>
                <a:t> (</a:t>
              </a:r>
              <a:r>
                <a:rPr lang="en-GB" dirty="0" err="1" smtClean="0">
                  <a:latin typeface="Comic Sans MS" panose="030F0702030302020204" pitchFamily="66" charset="0"/>
                </a:rPr>
                <a:t>brevetare</a:t>
              </a:r>
              <a:r>
                <a:rPr lang="en-GB" dirty="0" smtClean="0">
                  <a:latin typeface="Comic Sans MS" panose="030F0702030302020204" pitchFamily="66" charset="0"/>
                </a:rPr>
                <a:t>)</a:t>
              </a:r>
            </a:p>
            <a:p>
              <a:pPr algn="just"/>
              <a:endParaRPr lang="en-GB" dirty="0">
                <a:latin typeface="Comic Sans MS" panose="030F0702030302020204" pitchFamily="66" charset="0"/>
              </a:endParaRPr>
            </a:p>
            <a:p>
              <a:r>
                <a:rPr lang="en-US" dirty="0" smtClean="0">
                  <a:latin typeface="Comic Sans MS" pitchFamily="66" charset="0"/>
                </a:rPr>
                <a:t>	</a:t>
              </a:r>
              <a:r>
                <a:rPr lang="en-US" dirty="0" err="1">
                  <a:latin typeface="Comic Sans MS" pitchFamily="66" charset="0"/>
                </a:rPr>
                <a:t>Pe</a:t>
              </a:r>
              <a:r>
                <a:rPr lang="en-US" dirty="0">
                  <a:latin typeface="Comic Sans MS" pitchFamily="66" charset="0"/>
                </a:rPr>
                <a:t> </a:t>
              </a:r>
              <a:r>
                <a:rPr lang="en-US" dirty="0" err="1">
                  <a:latin typeface="Comic Sans MS" pitchFamily="66" charset="0"/>
                </a:rPr>
                <a:t>lângă</a:t>
              </a:r>
              <a:r>
                <a:rPr lang="en-US" dirty="0">
                  <a:latin typeface="Comic Sans MS" pitchFamily="66" charset="0"/>
                </a:rPr>
                <a:t> </a:t>
              </a:r>
              <a:r>
                <a:rPr lang="en-US" dirty="0" err="1">
                  <a:latin typeface="Comic Sans MS" pitchFamily="66" charset="0"/>
                </a:rPr>
                <a:t>aceste</a:t>
              </a:r>
              <a:r>
                <a:rPr lang="en-US" dirty="0">
                  <a:latin typeface="Comic Sans MS" pitchFamily="66" charset="0"/>
                </a:rPr>
                <a:t> </a:t>
              </a:r>
              <a:r>
                <a:rPr lang="en-US" dirty="0" err="1">
                  <a:latin typeface="Comic Sans MS" pitchFamily="66" charset="0"/>
                </a:rPr>
                <a:t>obiective</a:t>
              </a:r>
              <a:r>
                <a:rPr lang="en-US" dirty="0">
                  <a:latin typeface="Comic Sans MS" pitchFamily="66" charset="0"/>
                </a:rPr>
                <a:t> </a:t>
              </a:r>
              <a:r>
                <a:rPr lang="en-US" dirty="0" err="1" smtClean="0">
                  <a:latin typeface="Comic Sans MS" pitchFamily="66" charset="0"/>
                </a:rPr>
                <a:t>științifice</a:t>
              </a:r>
              <a:r>
                <a:rPr lang="en-US" dirty="0" smtClean="0">
                  <a:latin typeface="Comic Sans MS" pitchFamily="66" charset="0"/>
                </a:rPr>
                <a:t>, </a:t>
              </a:r>
              <a:r>
                <a:rPr lang="en-US" dirty="0" err="1" smtClean="0">
                  <a:latin typeface="Comic Sans MS" pitchFamily="66" charset="0"/>
                </a:rPr>
                <a:t>obiective</a:t>
              </a:r>
              <a:r>
                <a:rPr lang="en-US" dirty="0" smtClean="0">
                  <a:latin typeface="Comic Sans MS" pitchFamily="66" charset="0"/>
                </a:rPr>
                <a:t> </a:t>
              </a:r>
              <a:r>
                <a:rPr lang="en-US" dirty="0" err="1">
                  <a:latin typeface="Comic Sans MS" pitchFamily="66" charset="0"/>
                </a:rPr>
                <a:t>precum</a:t>
              </a:r>
              <a:r>
                <a:rPr lang="en-US" dirty="0">
                  <a:latin typeface="Comic Sans MS" pitchFamily="66" charset="0"/>
                </a:rPr>
                <a:t> </a:t>
              </a:r>
              <a:r>
                <a:rPr lang="en-US" dirty="0" err="1">
                  <a:latin typeface="Comic Sans MS" pitchFamily="66" charset="0"/>
                </a:rPr>
                <a:t>creșterea</a:t>
              </a:r>
              <a:r>
                <a:rPr lang="en-US" dirty="0">
                  <a:latin typeface="Comic Sans MS" pitchFamily="66" charset="0"/>
                </a:rPr>
                <a:t> </a:t>
              </a:r>
              <a:r>
                <a:rPr lang="en-US" dirty="0" err="1">
                  <a:latin typeface="Comic Sans MS" pitchFamily="66" charset="0"/>
                </a:rPr>
                <a:t>vizibilității</a:t>
              </a:r>
              <a:r>
                <a:rPr lang="en-US" dirty="0">
                  <a:latin typeface="Comic Sans MS" pitchFamily="66" charset="0"/>
                </a:rPr>
                <a:t> </a:t>
              </a:r>
              <a:r>
                <a:rPr lang="en-US" dirty="0" err="1">
                  <a:latin typeface="Comic Sans MS" pitchFamily="66" charset="0"/>
                </a:rPr>
                <a:t>internaționale</a:t>
              </a:r>
              <a:r>
                <a:rPr lang="en-US" dirty="0">
                  <a:latin typeface="Comic Sans MS" pitchFamily="66" charset="0"/>
                </a:rPr>
                <a:t> (</a:t>
              </a:r>
              <a:r>
                <a:rPr lang="en-US" dirty="0" err="1">
                  <a:latin typeface="Comic Sans MS" pitchFamily="66" charset="0"/>
                </a:rPr>
                <a:t>prin</a:t>
              </a:r>
              <a:r>
                <a:rPr lang="en-US" dirty="0">
                  <a:latin typeface="Comic Sans MS" pitchFamily="66" charset="0"/>
                </a:rPr>
                <a:t> </a:t>
              </a:r>
              <a:r>
                <a:rPr lang="en-US" dirty="0" err="1">
                  <a:latin typeface="Comic Sans MS" pitchFamily="66" charset="0"/>
                </a:rPr>
                <a:t>publicarea</a:t>
              </a:r>
              <a:r>
                <a:rPr lang="en-US" dirty="0">
                  <a:latin typeface="Comic Sans MS" pitchFamily="66" charset="0"/>
                </a:rPr>
                <a:t> </a:t>
              </a:r>
              <a:r>
                <a:rPr lang="en-US" dirty="0" err="1">
                  <a:latin typeface="Comic Sans MS" pitchFamily="66" charset="0"/>
                </a:rPr>
                <a:t>în</a:t>
              </a:r>
              <a:r>
                <a:rPr lang="en-US" dirty="0">
                  <a:latin typeface="Comic Sans MS" pitchFamily="66" charset="0"/>
                </a:rPr>
                <a:t> </a:t>
              </a:r>
              <a:r>
                <a:rPr lang="en-US" dirty="0" err="1">
                  <a:latin typeface="Comic Sans MS" pitchFamily="66" charset="0"/>
                </a:rPr>
                <a:t>revista</a:t>
              </a:r>
              <a:r>
                <a:rPr lang="en-US" dirty="0">
                  <a:latin typeface="Comic Sans MS" pitchFamily="66" charset="0"/>
                </a:rPr>
                <a:t> a </a:t>
              </a:r>
              <a:r>
                <a:rPr lang="en-US" dirty="0" err="1">
                  <a:latin typeface="Comic Sans MS" pitchFamily="66" charset="0"/>
                </a:rPr>
                <a:t>factorului</a:t>
              </a:r>
              <a:r>
                <a:rPr lang="en-US" dirty="0">
                  <a:latin typeface="Comic Sans MS" pitchFamily="66" charset="0"/>
                </a:rPr>
                <a:t> de impact </a:t>
              </a:r>
              <a:r>
                <a:rPr lang="en-US" dirty="0" err="1">
                  <a:latin typeface="Comic Sans MS" pitchFamily="66" charset="0"/>
                </a:rPr>
                <a:t>ridicat</a:t>
              </a:r>
              <a:r>
                <a:rPr lang="en-US" dirty="0">
                  <a:latin typeface="Comic Sans MS" pitchFamily="66" charset="0"/>
                </a:rPr>
                <a:t> </a:t>
              </a:r>
              <a:r>
                <a:rPr lang="en-US" dirty="0" err="1">
                  <a:latin typeface="Comic Sans MS" pitchFamily="66" charset="0"/>
                </a:rPr>
                <a:t>și</a:t>
              </a:r>
              <a:r>
                <a:rPr lang="en-US" dirty="0">
                  <a:latin typeface="Comic Sans MS" pitchFamily="66" charset="0"/>
                </a:rPr>
                <a:t> </a:t>
              </a:r>
              <a:r>
                <a:rPr lang="en-US" dirty="0" err="1">
                  <a:latin typeface="Comic Sans MS" pitchFamily="66" charset="0"/>
                </a:rPr>
                <a:t>participarea</a:t>
              </a:r>
              <a:r>
                <a:rPr lang="en-US" dirty="0">
                  <a:latin typeface="Comic Sans MS" pitchFamily="66" charset="0"/>
                </a:rPr>
                <a:t> la </a:t>
              </a:r>
              <a:r>
                <a:rPr lang="en-US" dirty="0" err="1">
                  <a:latin typeface="Comic Sans MS" pitchFamily="66" charset="0"/>
                </a:rPr>
                <a:t>conferința</a:t>
              </a:r>
              <a:r>
                <a:rPr lang="en-US" dirty="0">
                  <a:latin typeface="Comic Sans MS" pitchFamily="66" charset="0"/>
                </a:rPr>
                <a:t> </a:t>
              </a:r>
              <a:r>
                <a:rPr lang="en-US" dirty="0" err="1">
                  <a:latin typeface="Comic Sans MS" pitchFamily="66" charset="0"/>
                </a:rPr>
                <a:t>internațională</a:t>
              </a:r>
              <a:r>
                <a:rPr lang="en-US" dirty="0">
                  <a:latin typeface="Comic Sans MS" pitchFamily="66" charset="0"/>
                </a:rPr>
                <a:t> de </a:t>
              </a:r>
              <a:r>
                <a:rPr lang="en-US" dirty="0" err="1">
                  <a:latin typeface="Comic Sans MS" pitchFamily="66" charset="0"/>
                </a:rPr>
                <a:t>prestigiu</a:t>
              </a:r>
              <a:r>
                <a:rPr lang="en-US" dirty="0">
                  <a:latin typeface="Comic Sans MS" pitchFamily="66" charset="0"/>
                </a:rPr>
                <a:t>), </a:t>
              </a:r>
              <a:r>
                <a:rPr lang="en-US" dirty="0" err="1">
                  <a:latin typeface="Comic Sans MS" pitchFamily="66" charset="0"/>
                </a:rPr>
                <a:t>motivația</a:t>
              </a:r>
              <a:r>
                <a:rPr lang="en-US" dirty="0">
                  <a:latin typeface="Comic Sans MS" pitchFamily="66" charset="0"/>
                </a:rPr>
                <a:t> </a:t>
              </a:r>
              <a:r>
                <a:rPr lang="en-US" dirty="0" err="1">
                  <a:latin typeface="Comic Sans MS" pitchFamily="66" charset="0"/>
                </a:rPr>
                <a:t>tinerilor</a:t>
              </a:r>
              <a:r>
                <a:rPr lang="en-US" dirty="0">
                  <a:latin typeface="Comic Sans MS" pitchFamily="66" charset="0"/>
                </a:rPr>
                <a:t> </a:t>
              </a:r>
              <a:r>
                <a:rPr lang="en-US" dirty="0" err="1">
                  <a:latin typeface="Comic Sans MS" pitchFamily="66" charset="0"/>
                </a:rPr>
                <a:t>cercetători</a:t>
              </a:r>
              <a:r>
                <a:rPr lang="en-US" dirty="0">
                  <a:latin typeface="Comic Sans MS" pitchFamily="66" charset="0"/>
                </a:rPr>
                <a:t> (</a:t>
              </a:r>
              <a:r>
                <a:rPr lang="en-US" dirty="0" err="1">
                  <a:latin typeface="Comic Sans MS" pitchFamily="66" charset="0"/>
                </a:rPr>
                <a:t>prin</a:t>
              </a:r>
              <a:r>
                <a:rPr lang="en-US" dirty="0">
                  <a:latin typeface="Comic Sans MS" pitchFamily="66" charset="0"/>
                </a:rPr>
                <a:t> </a:t>
              </a:r>
              <a:r>
                <a:rPr lang="en-US" dirty="0" err="1">
                  <a:latin typeface="Comic Sans MS" pitchFamily="66" charset="0"/>
                </a:rPr>
                <a:t>avantaje</a:t>
              </a:r>
              <a:r>
                <a:rPr lang="en-US" dirty="0">
                  <a:latin typeface="Comic Sans MS" pitchFamily="66" charset="0"/>
                </a:rPr>
                <a:t> </a:t>
              </a:r>
              <a:r>
                <a:rPr lang="en-US" dirty="0" err="1">
                  <a:latin typeface="Comic Sans MS" pitchFamily="66" charset="0"/>
                </a:rPr>
                <a:t>financiare</a:t>
              </a:r>
              <a:r>
                <a:rPr lang="en-US" dirty="0">
                  <a:latin typeface="Comic Sans MS" pitchFamily="66" charset="0"/>
                </a:rPr>
                <a:t>) </a:t>
              </a:r>
              <a:r>
                <a:rPr lang="en-US" dirty="0" err="1">
                  <a:latin typeface="Comic Sans MS" pitchFamily="66" charset="0"/>
                </a:rPr>
                <a:t>și</a:t>
              </a:r>
              <a:r>
                <a:rPr lang="en-US" dirty="0">
                  <a:latin typeface="Comic Sans MS" pitchFamily="66" charset="0"/>
                </a:rPr>
                <a:t> </a:t>
              </a:r>
              <a:r>
                <a:rPr lang="en-US" dirty="0" err="1">
                  <a:latin typeface="Comic Sans MS" pitchFamily="66" charset="0"/>
                </a:rPr>
                <a:t>achizițiile</a:t>
              </a:r>
              <a:r>
                <a:rPr lang="en-US" dirty="0">
                  <a:latin typeface="Comic Sans MS" pitchFamily="66" charset="0"/>
                </a:rPr>
                <a:t> de </a:t>
              </a:r>
              <a:r>
                <a:rPr lang="en-US" dirty="0" err="1">
                  <a:latin typeface="Comic Sans MS" pitchFamily="66" charset="0"/>
                </a:rPr>
                <a:t>bunuri</a:t>
              </a:r>
              <a:r>
                <a:rPr lang="en-US" dirty="0">
                  <a:latin typeface="Comic Sans MS" pitchFamily="66" charset="0"/>
                </a:rPr>
                <a:t> </a:t>
              </a:r>
              <a:r>
                <a:rPr lang="en-US" dirty="0" err="1">
                  <a:latin typeface="Comic Sans MS" pitchFamily="66" charset="0"/>
                </a:rPr>
                <a:t>trebuie</a:t>
              </a:r>
              <a:r>
                <a:rPr lang="en-US" dirty="0">
                  <a:latin typeface="Comic Sans MS" pitchFamily="66" charset="0"/>
                </a:rPr>
                <a:t> </a:t>
              </a:r>
              <a:r>
                <a:rPr lang="en-US" dirty="0" err="1">
                  <a:latin typeface="Comic Sans MS" pitchFamily="66" charset="0"/>
                </a:rPr>
                <a:t>menționate</a:t>
              </a:r>
              <a:r>
                <a:rPr lang="en-US" dirty="0">
                  <a:latin typeface="Comic Sans MS" pitchFamily="66" charset="0"/>
                </a:rPr>
                <a:t>.</a:t>
              </a:r>
              <a:endParaRPr lang="ro-RO" dirty="0">
                <a:latin typeface="Comic Sans MS" pitchFamily="66" charset="0"/>
              </a:endParaRPr>
            </a:p>
          </p:txBody>
        </p:sp>
        <p:sp>
          <p:nvSpPr>
            <p:cNvPr id="11" name="Rectangle 10"/>
            <p:cNvSpPr/>
            <p:nvPr/>
          </p:nvSpPr>
          <p:spPr>
            <a:xfrm>
              <a:off x="0" y="5534561"/>
              <a:ext cx="9252520" cy="338554"/>
            </a:xfrm>
            <a:prstGeom prst="rect">
              <a:avLst/>
            </a:prstGeom>
          </p:spPr>
          <p:txBody>
            <a:bodyPr wrap="square">
              <a:spAutoFit/>
            </a:bodyPr>
            <a:lstStyle/>
            <a:p>
              <a:endParaRPr lang="ro-RO" sz="1600" dirty="0">
                <a:latin typeface="Comic Sans MS" pitchFamily="66"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2564904"/>
            <a:ext cx="7560840" cy="830997"/>
          </a:xfrm>
          <a:prstGeom prst="rect">
            <a:avLst/>
          </a:prstGeom>
          <a:noFill/>
        </p:spPr>
        <p:txBody>
          <a:bodyPr wrap="square" rtlCol="0">
            <a:spAutoFit/>
          </a:bodyPr>
          <a:lstStyle/>
          <a:p>
            <a:pPr algn="ctr"/>
            <a:r>
              <a:rPr lang="en-US" sz="2400" b="1" dirty="0" err="1" smtClean="0">
                <a:latin typeface="Comic Sans MS" pitchFamily="66" charset="0"/>
              </a:rPr>
              <a:t>Diseminarea</a:t>
            </a:r>
            <a:r>
              <a:rPr lang="en-US" sz="2400" b="1" dirty="0" smtClean="0">
                <a:latin typeface="Comic Sans MS" pitchFamily="66" charset="0"/>
              </a:rPr>
              <a:t> </a:t>
            </a:r>
            <a:r>
              <a:rPr lang="en-US" sz="2400" b="1" dirty="0" err="1" smtClean="0">
                <a:latin typeface="Comic Sans MS" pitchFamily="66" charset="0"/>
              </a:rPr>
              <a:t>rezultatelor</a:t>
            </a:r>
            <a:r>
              <a:rPr lang="en-US" sz="2400" b="1" dirty="0" smtClean="0">
                <a:latin typeface="Comic Sans MS" pitchFamily="66" charset="0"/>
              </a:rPr>
              <a:t> </a:t>
            </a:r>
            <a:r>
              <a:rPr lang="en-US" sz="2400" b="1" dirty="0" err="1" smtClean="0">
                <a:latin typeface="Comic Sans MS" pitchFamily="66" charset="0"/>
              </a:rPr>
              <a:t>ştiinţifice</a:t>
            </a:r>
            <a:r>
              <a:rPr lang="en-US" sz="2400" b="1" dirty="0" smtClean="0">
                <a:latin typeface="Comic Sans MS" pitchFamily="66" charset="0"/>
              </a:rPr>
              <a:t> ale </a:t>
            </a:r>
            <a:r>
              <a:rPr lang="en-US" sz="2400" b="1" dirty="0" err="1" smtClean="0">
                <a:latin typeface="Comic Sans MS" pitchFamily="66" charset="0"/>
              </a:rPr>
              <a:t>proiectului</a:t>
            </a:r>
            <a:endParaRPr lang="ro-RO" sz="2400" b="1"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3570" y="868412"/>
            <a:ext cx="7848872" cy="954107"/>
          </a:xfrm>
          <a:prstGeom prst="rect">
            <a:avLst/>
          </a:prstGeom>
        </p:spPr>
        <p:txBody>
          <a:bodyPr wrap="square">
            <a:spAutoFit/>
          </a:bodyPr>
          <a:lstStyle/>
          <a:p>
            <a:pPr algn="ctr">
              <a:spcAft>
                <a:spcPts val="0"/>
              </a:spcAft>
            </a:pPr>
            <a:r>
              <a:rPr lang="en-GB" sz="2800" b="1" dirty="0">
                <a:latin typeface="Comic Sans MS" panose="030F0702030302020204" pitchFamily="66" charset="0"/>
                <a:ea typeface="Calibri" panose="020F0502020204030204" pitchFamily="34" charset="0"/>
                <a:cs typeface="Times New Roman" panose="02020603050405020304" pitchFamily="18" charset="0"/>
              </a:rPr>
              <a:t>Eco-friendly synthesized spherical </a:t>
            </a:r>
            <a:r>
              <a:rPr lang="en-GB" sz="2800" b="1" dirty="0" err="1">
                <a:latin typeface="Comic Sans MS" panose="030F0702030302020204" pitchFamily="66" charset="0"/>
                <a:ea typeface="Calibri" panose="020F0502020204030204" pitchFamily="34" charset="0"/>
                <a:cs typeface="Times New Roman" panose="02020603050405020304" pitchFamily="18" charset="0"/>
              </a:rPr>
              <a:t>ZnO</a:t>
            </a:r>
            <a:r>
              <a:rPr lang="en-GB" sz="2800" b="1" dirty="0">
                <a:latin typeface="Comic Sans MS" panose="030F0702030302020204" pitchFamily="66" charset="0"/>
                <a:ea typeface="Calibri" panose="020F0502020204030204" pitchFamily="34" charset="0"/>
                <a:cs typeface="Times New Roman" panose="02020603050405020304" pitchFamily="18" charset="0"/>
              </a:rPr>
              <a:t> materials: promising antimicrobial agents</a:t>
            </a:r>
            <a:endParaRPr lang="ro-RO" sz="28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TextBox 2"/>
          <p:cNvSpPr txBox="1"/>
          <p:nvPr/>
        </p:nvSpPr>
        <p:spPr>
          <a:xfrm>
            <a:off x="323528" y="251356"/>
            <a:ext cx="5822428" cy="584775"/>
          </a:xfrm>
          <a:prstGeom prst="rect">
            <a:avLst/>
          </a:prstGeom>
          <a:noFill/>
        </p:spPr>
        <p:txBody>
          <a:bodyPr wrap="none" rtlCol="0">
            <a:spAutoFit/>
          </a:bodyPr>
          <a:lstStyle/>
          <a:p>
            <a:r>
              <a:rPr lang="en-GB" sz="3200" b="1" dirty="0" err="1" smtClean="0">
                <a:solidFill>
                  <a:srgbClr val="FF0000"/>
                </a:solidFill>
                <a:latin typeface="Comic Sans MS" panose="030F0702030302020204" pitchFamily="66" charset="0"/>
              </a:rPr>
              <a:t>Articol</a:t>
            </a:r>
            <a:r>
              <a:rPr lang="en-GB" sz="3200" b="1" dirty="0" smtClean="0">
                <a:solidFill>
                  <a:srgbClr val="FF0000"/>
                </a:solidFill>
                <a:latin typeface="Comic Sans MS" panose="030F0702030302020204" pitchFamily="66" charset="0"/>
              </a:rPr>
              <a:t> </a:t>
            </a:r>
            <a:r>
              <a:rPr lang="en-GB" sz="3200" b="1" dirty="0" err="1" smtClean="0">
                <a:solidFill>
                  <a:srgbClr val="FF0000"/>
                </a:solidFill>
                <a:latin typeface="Comic Sans MS" panose="030F0702030302020204" pitchFamily="66" charset="0"/>
              </a:rPr>
              <a:t>trimis</a:t>
            </a:r>
            <a:r>
              <a:rPr lang="en-GB" sz="3200" b="1" dirty="0" smtClean="0">
                <a:solidFill>
                  <a:srgbClr val="FF0000"/>
                </a:solidFill>
                <a:latin typeface="Comic Sans MS" panose="030F0702030302020204" pitchFamily="66" charset="0"/>
              </a:rPr>
              <a:t> </a:t>
            </a:r>
            <a:r>
              <a:rPr lang="en-GB" sz="3200" b="1" dirty="0" err="1" smtClean="0">
                <a:solidFill>
                  <a:srgbClr val="FF0000"/>
                </a:solidFill>
                <a:latin typeface="Comic Sans MS" panose="030F0702030302020204" pitchFamily="66" charset="0"/>
              </a:rPr>
              <a:t>spre</a:t>
            </a:r>
            <a:r>
              <a:rPr lang="en-GB" sz="3200" b="1" dirty="0" smtClean="0">
                <a:solidFill>
                  <a:srgbClr val="FF0000"/>
                </a:solidFill>
                <a:latin typeface="Comic Sans MS" panose="030F0702030302020204" pitchFamily="66" charset="0"/>
              </a:rPr>
              <a:t> </a:t>
            </a:r>
            <a:r>
              <a:rPr lang="en-GB" sz="3200" b="1" dirty="0" err="1" smtClean="0">
                <a:solidFill>
                  <a:srgbClr val="FF0000"/>
                </a:solidFill>
                <a:latin typeface="Comic Sans MS" panose="030F0702030302020204" pitchFamily="66" charset="0"/>
              </a:rPr>
              <a:t>publicare</a:t>
            </a:r>
            <a:endParaRPr lang="ro-RO" sz="3200" b="1" dirty="0">
              <a:solidFill>
                <a:srgbClr val="FF0000"/>
              </a:solidFill>
              <a:latin typeface="Comic Sans MS" panose="030F0702030302020204" pitchFamily="66" charset="0"/>
            </a:endParaRPr>
          </a:p>
        </p:txBody>
      </p:sp>
      <p:sp>
        <p:nvSpPr>
          <p:cNvPr id="4" name="Rectangle 3"/>
          <p:cNvSpPr/>
          <p:nvPr/>
        </p:nvSpPr>
        <p:spPr>
          <a:xfrm>
            <a:off x="0" y="1743299"/>
            <a:ext cx="9144000" cy="1338828"/>
          </a:xfrm>
          <a:prstGeom prst="rect">
            <a:avLst/>
          </a:prstGeom>
        </p:spPr>
        <p:txBody>
          <a:bodyPr wrap="square">
            <a:spAutoFit/>
          </a:bodyPr>
          <a:lstStyle/>
          <a:p>
            <a:pPr algn="ctr">
              <a:lnSpc>
                <a:spcPct val="150000"/>
              </a:lnSpc>
              <a:spcAft>
                <a:spcPts val="0"/>
              </a:spcAft>
            </a:pPr>
            <a:r>
              <a:rPr lang="en-GB" dirty="0" err="1" smtClean="0">
                <a:latin typeface="Comic Sans MS" panose="030F0702030302020204" pitchFamily="66" charset="0"/>
              </a:rPr>
              <a:t>G.Pătr</a:t>
            </a:r>
            <a:r>
              <a:rPr lang="en-GB" dirty="0" err="1" smtClean="0">
                <a:latin typeface="Comic Sans MS" panose="030F0702030302020204" pitchFamily="66" charset="0"/>
                <a:cs typeface="Times New Roman" panose="02020603050405020304" pitchFamily="18" charset="0"/>
              </a:rPr>
              <a:t>ȃ</a:t>
            </a:r>
            <a:r>
              <a:rPr lang="en-GB" dirty="0" err="1" smtClean="0">
                <a:latin typeface="Comic Sans MS" panose="030F0702030302020204" pitchFamily="66" charset="0"/>
              </a:rPr>
              <a:t>noiu</a:t>
            </a:r>
            <a:r>
              <a:rPr lang="en-GB" dirty="0" smtClean="0">
                <a:latin typeface="Comic Sans MS" panose="030F0702030302020204" pitchFamily="66" charset="0"/>
              </a:rPr>
              <a:t>, M. D. </a:t>
            </a:r>
            <a:r>
              <a:rPr lang="en-GB" dirty="0" err="1">
                <a:latin typeface="Comic Sans MS" panose="030F0702030302020204" pitchFamily="66" charset="0"/>
              </a:rPr>
              <a:t>Hussien</a:t>
            </a:r>
            <a:r>
              <a:rPr lang="en-GB" dirty="0">
                <a:latin typeface="Comic Sans MS" panose="030F0702030302020204" pitchFamily="66" charset="0"/>
              </a:rPr>
              <a:t>, </a:t>
            </a:r>
            <a:r>
              <a:rPr lang="en-GB" dirty="0" smtClean="0">
                <a:latin typeface="Comic Sans MS" panose="030F0702030302020204" pitchFamily="66" charset="0"/>
              </a:rPr>
              <a:t>J. </a:t>
            </a:r>
            <a:r>
              <a:rPr lang="en-GB" dirty="0">
                <a:latin typeface="Comic Sans MS" panose="030F0702030302020204" pitchFamily="66" charset="0"/>
              </a:rPr>
              <a:t>Calderon-Moreno*, </a:t>
            </a:r>
            <a:r>
              <a:rPr lang="en-GB" dirty="0" smtClean="0">
                <a:latin typeface="Comic Sans MS" panose="030F0702030302020204" pitchFamily="66" charset="0"/>
              </a:rPr>
              <a:t>I. </a:t>
            </a:r>
            <a:r>
              <a:rPr lang="en-GB" dirty="0">
                <a:latin typeface="Comic Sans MS" panose="030F0702030302020204" pitchFamily="66" charset="0"/>
              </a:rPr>
              <a:t>Atkinson, </a:t>
            </a:r>
            <a:r>
              <a:rPr lang="en-GB" dirty="0" smtClean="0">
                <a:latin typeface="Comic Sans MS" panose="030F0702030302020204" pitchFamily="66" charset="0"/>
              </a:rPr>
              <a:t>A. M. </a:t>
            </a:r>
            <a:r>
              <a:rPr lang="en-GB" dirty="0" err="1">
                <a:latin typeface="Comic Sans MS" panose="030F0702030302020204" pitchFamily="66" charset="0"/>
              </a:rPr>
              <a:t>Musuc</a:t>
            </a:r>
            <a:r>
              <a:rPr lang="en-GB" dirty="0">
                <a:latin typeface="Comic Sans MS" panose="030F0702030302020204" pitchFamily="66" charset="0"/>
              </a:rPr>
              <a:t>, G. </a:t>
            </a:r>
            <a:r>
              <a:rPr lang="en-GB" dirty="0" err="1">
                <a:latin typeface="Comic Sans MS" panose="030F0702030302020204" pitchFamily="66" charset="0"/>
              </a:rPr>
              <a:t>Ionita</a:t>
            </a:r>
            <a:r>
              <a:rPr lang="en-GB" dirty="0">
                <a:latin typeface="Comic Sans MS" panose="030F0702030302020204" pitchFamily="66" charset="0"/>
              </a:rPr>
              <a:t>, </a:t>
            </a:r>
            <a:r>
              <a:rPr lang="en-GB" dirty="0" smtClean="0">
                <a:latin typeface="Comic Sans MS" panose="030F0702030302020204" pitchFamily="66" charset="0"/>
              </a:rPr>
              <a:t>R. </a:t>
            </a:r>
            <a:r>
              <a:rPr lang="en-GB" dirty="0" err="1">
                <a:latin typeface="Comic Sans MS" panose="030F0702030302020204" pitchFamily="66" charset="0"/>
              </a:rPr>
              <a:t>Ciubar</a:t>
            </a:r>
            <a:r>
              <a:rPr lang="en-GB" dirty="0">
                <a:latin typeface="Comic Sans MS" panose="030F0702030302020204" pitchFamily="66" charset="0"/>
              </a:rPr>
              <a:t>, </a:t>
            </a:r>
            <a:r>
              <a:rPr lang="en-GB" dirty="0" smtClean="0">
                <a:latin typeface="Comic Sans MS" panose="030F0702030302020204" pitchFamily="66" charset="0"/>
              </a:rPr>
              <a:t>A. </a:t>
            </a:r>
            <a:r>
              <a:rPr lang="en-GB" dirty="0" err="1" smtClean="0">
                <a:latin typeface="Comic Sans MS" panose="030F0702030302020204" pitchFamily="66" charset="0"/>
              </a:rPr>
              <a:t>C</a:t>
            </a:r>
            <a:r>
              <a:rPr lang="en-GB" dirty="0" err="1" smtClean="0">
                <a:latin typeface="Comic Sans MS" panose="030F0702030302020204" pitchFamily="66" charset="0"/>
                <a:cs typeface="Times New Roman" panose="02020603050405020304" pitchFamily="18" charset="0"/>
              </a:rPr>
              <a:t>ȃ</a:t>
            </a:r>
            <a:r>
              <a:rPr lang="en-GB" dirty="0" err="1" smtClean="0">
                <a:latin typeface="Comic Sans MS" panose="030F0702030302020204" pitchFamily="66" charset="0"/>
              </a:rPr>
              <a:t>mpean</a:t>
            </a:r>
            <a:r>
              <a:rPr lang="en-GB" dirty="0">
                <a:latin typeface="Comic Sans MS" panose="030F0702030302020204" pitchFamily="66" charset="0"/>
              </a:rPr>
              <a:t>, M. C. </a:t>
            </a:r>
            <a:r>
              <a:rPr lang="en-GB" dirty="0" err="1">
                <a:latin typeface="Comic Sans MS" panose="030F0702030302020204" pitchFamily="66" charset="0"/>
              </a:rPr>
              <a:t>Chifiriuc</a:t>
            </a:r>
            <a:r>
              <a:rPr lang="en-GB" dirty="0">
                <a:latin typeface="Comic Sans MS" panose="030F0702030302020204" pitchFamily="66" charset="0"/>
              </a:rPr>
              <a:t>*, </a:t>
            </a:r>
            <a:r>
              <a:rPr lang="en-GB" dirty="0" smtClean="0">
                <a:latin typeface="Comic Sans MS" panose="030F0702030302020204" pitchFamily="66" charset="0"/>
              </a:rPr>
              <a:t>O. Carp*</a:t>
            </a:r>
            <a:endParaRPr lang="en-GB" dirty="0">
              <a:effectLst/>
              <a:latin typeface="Comic Sans MS" panose="030F0702030302020204" pitchFamily="66" charset="0"/>
            </a:endParaRPr>
          </a:p>
          <a:p>
            <a:pPr algn="ctr">
              <a:lnSpc>
                <a:spcPct val="150000"/>
              </a:lnSpc>
              <a:spcAft>
                <a:spcPts val="0"/>
              </a:spcAft>
            </a:pPr>
            <a:r>
              <a:rPr lang="en-GB" dirty="0" smtClean="0">
                <a:latin typeface="Comic Sans MS" panose="030F0702030302020204" pitchFamily="66" charset="0"/>
              </a:rPr>
              <a:t>Journal of Materials Chemistry B, </a:t>
            </a:r>
            <a:r>
              <a:rPr lang="en-GB" dirty="0" smtClean="0">
                <a:solidFill>
                  <a:srgbClr val="FF0000"/>
                </a:solidFill>
                <a:latin typeface="Comic Sans MS" panose="030F0702030302020204" pitchFamily="66" charset="0"/>
              </a:rPr>
              <a:t>FI= 4.543</a:t>
            </a:r>
            <a:endParaRPr lang="ro-RO" dirty="0">
              <a:solidFill>
                <a:srgbClr val="FF0000"/>
              </a:solidFill>
              <a:effectLst/>
              <a:latin typeface="Comic Sans MS" panose="030F0702030302020204" pitchFamily="66" charset="0"/>
            </a:endParaRPr>
          </a:p>
        </p:txBody>
      </p:sp>
      <p:sp>
        <p:nvSpPr>
          <p:cNvPr id="5" name="Rectangle 4"/>
          <p:cNvSpPr/>
          <p:nvPr/>
        </p:nvSpPr>
        <p:spPr>
          <a:xfrm>
            <a:off x="443570" y="2956932"/>
            <a:ext cx="8493935" cy="3901068"/>
          </a:xfrm>
          <a:prstGeom prst="rect">
            <a:avLst/>
          </a:prstGeom>
        </p:spPr>
        <p:txBody>
          <a:bodyPr wrap="square">
            <a:spAutoFit/>
          </a:bodyPr>
          <a:lstStyle/>
          <a:p>
            <a:pPr>
              <a:lnSpc>
                <a:spcPct val="150000"/>
              </a:lnSpc>
              <a:spcAft>
                <a:spcPts val="0"/>
              </a:spcAft>
            </a:pPr>
            <a:r>
              <a:rPr lang="en-GB" sz="1100" b="1" dirty="0">
                <a:latin typeface="Comic Sans MS" panose="030F0702030302020204" pitchFamily="66" charset="0"/>
                <a:ea typeface="Calibri" panose="020F0502020204030204" pitchFamily="34" charset="0"/>
                <a:cs typeface="Times New Roman" panose="02020603050405020304" pitchFamily="18" charset="0"/>
              </a:rPr>
              <a:t>Abstract</a:t>
            </a:r>
            <a:endParaRPr lang="ro-RO" sz="1100" dirty="0">
              <a:latin typeface="Comic Sans MS" panose="030F0702030302020204" pitchFamily="66"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en-GB" sz="1100" dirty="0">
                <a:latin typeface="Comic Sans MS" panose="030F0702030302020204" pitchFamily="66" charset="0"/>
                <a:ea typeface="Calibri" panose="020F0502020204030204" pitchFamily="34" charset="0"/>
                <a:cs typeface="Times New Roman" panose="02020603050405020304" pitchFamily="18" charset="0"/>
              </a:rPr>
              <a:t>Two </a:t>
            </a:r>
            <a:r>
              <a:rPr lang="en-GB" sz="1100" dirty="0" err="1">
                <a:latin typeface="Comic Sans MS" panose="030F0702030302020204" pitchFamily="66" charset="0"/>
                <a:ea typeface="Calibri" panose="020F0502020204030204" pitchFamily="34" charset="0"/>
                <a:cs typeface="Times New Roman" panose="02020603050405020304" pitchFamily="18" charset="0"/>
              </a:rPr>
              <a:t>ZnO</a:t>
            </a:r>
            <a:r>
              <a:rPr lang="en-GB" sz="1100" dirty="0">
                <a:latin typeface="Comic Sans MS" panose="030F0702030302020204" pitchFamily="66" charset="0"/>
                <a:ea typeface="Calibri" panose="020F0502020204030204" pitchFamily="34" charset="0"/>
                <a:cs typeface="Times New Roman" panose="02020603050405020304" pitchFamily="18" charset="0"/>
              </a:rPr>
              <a:t> materials with spherical morphology, core-shell respectively solid, obtained by a green synthesis, morphological, structural and optical characterized were investigated with respect to their antimicrobial potential and </a:t>
            </a:r>
            <a:r>
              <a:rPr lang="en-GB" sz="1100" dirty="0" err="1">
                <a:latin typeface="Comic Sans MS" panose="030F0702030302020204" pitchFamily="66" charset="0"/>
                <a:ea typeface="Calibri" panose="020F0502020204030204" pitchFamily="34" charset="0"/>
                <a:cs typeface="Times New Roman" panose="02020603050405020304" pitchFamily="18" charset="0"/>
              </a:rPr>
              <a:t>cytocompatibility</a:t>
            </a:r>
            <a:r>
              <a:rPr lang="en-GB" sz="1100" dirty="0">
                <a:latin typeface="Comic Sans MS" panose="030F0702030302020204" pitchFamily="66" charset="0"/>
                <a:ea typeface="Calibri" panose="020F0502020204030204" pitchFamily="34" charset="0"/>
                <a:cs typeface="Times New Roman" panose="02020603050405020304" pitchFamily="18" charset="0"/>
              </a:rPr>
              <a:t>. The efficiency of the obtained materials was screened against a large spectrum of reference and clinical microbial strains, both susceptible and exhibiting resistance phenotypes of clinical and epidemiological interest, such as methicillin resistant </a:t>
            </a:r>
            <a:r>
              <a:rPr lang="en-GB" sz="1100" i="1" dirty="0">
                <a:latin typeface="Comic Sans MS" panose="030F0702030302020204" pitchFamily="66" charset="0"/>
                <a:ea typeface="Calibri" panose="020F0502020204030204" pitchFamily="34" charset="0"/>
                <a:cs typeface="Times New Roman" panose="02020603050405020304" pitchFamily="18" charset="0"/>
              </a:rPr>
              <a:t>S. aureus, </a:t>
            </a:r>
            <a:r>
              <a:rPr lang="en-GB" sz="1100" dirty="0">
                <a:latin typeface="Comic Sans MS" panose="030F0702030302020204" pitchFamily="66" charset="0"/>
                <a:ea typeface="Calibri" panose="020F0502020204030204" pitchFamily="34" charset="0"/>
                <a:cs typeface="Times New Roman" panose="02020603050405020304" pitchFamily="18" charset="0"/>
              </a:rPr>
              <a:t>vancomycin resistant enterococci or multidrug resistant Gram-negative bacilli, both in planktonic and biofilm state. Their </a:t>
            </a:r>
            <a:r>
              <a:rPr lang="en-GB" sz="1100" dirty="0" err="1">
                <a:latin typeface="Comic Sans MS" panose="030F0702030302020204" pitchFamily="66" charset="0"/>
                <a:ea typeface="AdvGulliv-R"/>
                <a:cs typeface="Times New Roman" panose="02020603050405020304" pitchFamily="18" charset="0"/>
              </a:rPr>
              <a:t>bio</a:t>
            </a:r>
            <a:r>
              <a:rPr lang="en-GB" sz="1100" dirty="0" err="1">
                <a:latin typeface="Comic Sans MS" panose="030F0702030302020204" pitchFamily="66" charset="0"/>
                <a:ea typeface="Calibri" panose="020F0502020204030204" pitchFamily="34" charset="0"/>
                <a:cs typeface="Times New Roman" panose="02020603050405020304" pitchFamily="18" charset="0"/>
              </a:rPr>
              <a:t>toxicity</a:t>
            </a:r>
            <a:r>
              <a:rPr lang="en-GB" sz="1100" dirty="0">
                <a:latin typeface="Comic Sans MS" panose="030F0702030302020204" pitchFamily="66" charset="0"/>
                <a:ea typeface="Calibri" panose="020F0502020204030204" pitchFamily="34" charset="0"/>
                <a:cs typeface="Times New Roman" panose="02020603050405020304" pitchFamily="18" charset="0"/>
              </a:rPr>
              <a:t> is connected with material’s characteristics and target microorganism. </a:t>
            </a:r>
            <a:r>
              <a:rPr lang="en-GB" sz="1100" dirty="0">
                <a:solidFill>
                  <a:srgbClr val="221E1F"/>
                </a:solidFill>
                <a:latin typeface="Comic Sans MS" panose="030F0702030302020204" pitchFamily="66" charset="0"/>
                <a:ea typeface="Calibri" panose="020F0502020204030204" pitchFamily="34" charset="0"/>
                <a:cs typeface="Times New Roman" panose="02020603050405020304" pitchFamily="18" charset="0"/>
              </a:rPr>
              <a:t>The</a:t>
            </a:r>
            <a:r>
              <a:rPr lang="en-GB" sz="1100" dirty="0">
                <a:latin typeface="Comic Sans MS" panose="030F0702030302020204" pitchFamily="66" charset="0"/>
                <a:ea typeface="AdvGulliv-R"/>
                <a:cs typeface="Times New Roman" panose="02020603050405020304" pitchFamily="18" charset="0"/>
              </a:rPr>
              <a:t> two materials exhibit a high efficiency </a:t>
            </a:r>
            <a:r>
              <a:rPr lang="en-GB" sz="1100" dirty="0">
                <a:latin typeface="Comic Sans MS" panose="030F0702030302020204" pitchFamily="66" charset="0"/>
                <a:ea typeface="TimesNewRoman"/>
                <a:cs typeface="Times New Roman" panose="02020603050405020304" pitchFamily="18" charset="0"/>
              </a:rPr>
              <a:t>against resistant and susceptible strains, proving their potential in controlling resistant pathogens. </a:t>
            </a:r>
            <a:r>
              <a:rPr lang="en-GB" sz="1100" dirty="0">
                <a:latin typeface="Comic Sans MS" panose="030F0702030302020204" pitchFamily="66" charset="0"/>
                <a:ea typeface="Calibri" panose="020F0502020204030204" pitchFamily="34" charset="0"/>
                <a:cs typeface="Times New Roman" panose="02020603050405020304" pitchFamily="18" charset="0"/>
              </a:rPr>
              <a:t>Moreover, the minimal biofilm eradication concentration values were often lower than the minimal inhibitory concentration ones, </a:t>
            </a:r>
            <a:r>
              <a:rPr lang="en-GB" sz="1100" dirty="0">
                <a:solidFill>
                  <a:srgbClr val="221E1F"/>
                </a:solidFill>
                <a:latin typeface="Comic Sans MS" panose="030F0702030302020204" pitchFamily="66" charset="0"/>
                <a:ea typeface="Calibri" panose="020F0502020204030204" pitchFamily="34" charset="0"/>
                <a:cs typeface="Times New Roman" panose="02020603050405020304" pitchFamily="18" charset="0"/>
              </a:rPr>
              <a:t>suggesting that the obtained structures could also successfully surpass the multiple mechanisms of biofilms tolerance to antimicrobials. </a:t>
            </a:r>
            <a:r>
              <a:rPr lang="en-GB" sz="1100" dirty="0">
                <a:latin typeface="Comic Sans MS" panose="030F0702030302020204" pitchFamily="66" charset="0"/>
                <a:ea typeface="Calibri" panose="020F0502020204030204" pitchFamily="34" charset="0"/>
                <a:cs typeface="Times New Roman" panose="02020603050405020304" pitchFamily="18" charset="0"/>
              </a:rPr>
              <a:t>The </a:t>
            </a:r>
            <a:r>
              <a:rPr lang="en-GB" sz="1100" dirty="0" err="1">
                <a:latin typeface="Comic Sans MS" panose="030F0702030302020204" pitchFamily="66" charset="0"/>
                <a:ea typeface="Calibri" panose="020F0502020204030204" pitchFamily="34" charset="0"/>
                <a:cs typeface="Times New Roman" panose="02020603050405020304" pitchFamily="18" charset="0"/>
              </a:rPr>
              <a:t>cytocompatibility</a:t>
            </a:r>
            <a:r>
              <a:rPr lang="en-GB" sz="1100" dirty="0">
                <a:latin typeface="Comic Sans MS" panose="030F0702030302020204" pitchFamily="66" charset="0"/>
                <a:ea typeface="Calibri" panose="020F0502020204030204" pitchFamily="34" charset="0"/>
                <a:cs typeface="Times New Roman" panose="02020603050405020304" pitchFamily="18" charset="0"/>
              </a:rPr>
              <a:t> of the developed materials was evaluated with Vero cells in terms of cell morphology, viability and proliferation. Dose-dependent cellular response and n</a:t>
            </a:r>
            <a:r>
              <a:rPr lang="en-GB" sz="1100" dirty="0">
                <a:latin typeface="Comic Sans MS" panose="030F0702030302020204" pitchFamily="66" charset="0"/>
                <a:ea typeface="TimesNewRoman"/>
                <a:cs typeface="Times New Roman" panose="02020603050405020304" pitchFamily="18" charset="0"/>
              </a:rPr>
              <a:t>o </a:t>
            </a:r>
            <a:r>
              <a:rPr lang="en-GB" sz="1100" dirty="0">
                <a:latin typeface="Comic Sans MS" panose="030F0702030302020204" pitchFamily="66" charset="0"/>
                <a:ea typeface="Calibri" panose="020F0502020204030204" pitchFamily="34" charset="0"/>
                <a:cs typeface="Times New Roman" panose="02020603050405020304" pitchFamily="18" charset="0"/>
              </a:rPr>
              <a:t>significant</a:t>
            </a:r>
            <a:r>
              <a:rPr lang="en-GB" sz="1100" dirty="0">
                <a:latin typeface="Comic Sans MS" panose="030F0702030302020204" pitchFamily="66" charset="0"/>
                <a:ea typeface="TimesNewRoman"/>
                <a:cs typeface="Times New Roman" panose="02020603050405020304" pitchFamily="18" charset="0"/>
              </a:rPr>
              <a:t> differences in the </a:t>
            </a:r>
            <a:r>
              <a:rPr lang="en-GB" sz="1100" dirty="0">
                <a:latin typeface="Comic Sans MS" panose="030F0702030302020204" pitchFamily="66" charset="0"/>
                <a:ea typeface="Calibri" panose="020F0502020204030204" pitchFamily="34" charset="0"/>
                <a:cs typeface="Times New Roman" panose="02020603050405020304" pitchFamily="18" charset="0"/>
              </a:rPr>
              <a:t>cytotoxic potential of the two tested </a:t>
            </a:r>
            <a:r>
              <a:rPr lang="en-GB" sz="1100" dirty="0" err="1">
                <a:latin typeface="Comic Sans MS" panose="030F0702030302020204" pitchFamily="66" charset="0"/>
                <a:ea typeface="Calibri" panose="020F0502020204030204" pitchFamily="34" charset="0"/>
                <a:cs typeface="Times New Roman" panose="02020603050405020304" pitchFamily="18" charset="0"/>
              </a:rPr>
              <a:t>ZnO</a:t>
            </a:r>
            <a:r>
              <a:rPr lang="en-GB" sz="1100" dirty="0">
                <a:latin typeface="Comic Sans MS" panose="030F0702030302020204" pitchFamily="66" charset="0"/>
                <a:ea typeface="Calibri" panose="020F0502020204030204" pitchFamily="34" charset="0"/>
                <a:cs typeface="Times New Roman" panose="02020603050405020304" pitchFamily="18" charset="0"/>
              </a:rPr>
              <a:t> morphologies were revealed. At the active antimicrobial concentrations, </a:t>
            </a:r>
            <a:r>
              <a:rPr lang="en-GB" sz="1100" dirty="0" err="1">
                <a:latin typeface="Comic Sans MS" panose="030F0702030302020204" pitchFamily="66" charset="0"/>
                <a:ea typeface="Calibri" panose="020F0502020204030204" pitchFamily="34" charset="0"/>
                <a:cs typeface="Times New Roman" panose="02020603050405020304" pitchFamily="18" charset="0"/>
              </a:rPr>
              <a:t>ZnO</a:t>
            </a:r>
            <a:r>
              <a:rPr lang="en-GB" sz="1100" dirty="0">
                <a:latin typeface="Comic Sans MS" panose="030F0702030302020204" pitchFamily="66" charset="0"/>
                <a:ea typeface="Calibri" panose="020F0502020204030204" pitchFamily="34" charset="0"/>
                <a:cs typeface="Times New Roman" panose="02020603050405020304" pitchFamily="18" charset="0"/>
              </a:rPr>
              <a:t>-spherical structures exhibited only a low effect on cell viability. Overall, our data revealed the potential of the developed materials for </a:t>
            </a:r>
            <a:r>
              <a:rPr lang="en-GB" sz="1100" i="1" dirty="0">
                <a:latin typeface="Comic Sans MS" panose="030F0702030302020204" pitchFamily="66" charset="0"/>
                <a:ea typeface="Calibri" panose="020F0502020204030204" pitchFamily="34" charset="0"/>
                <a:cs typeface="Times New Roman" panose="02020603050405020304" pitchFamily="18" charset="0"/>
              </a:rPr>
              <a:t>in vivo </a:t>
            </a:r>
            <a:r>
              <a:rPr lang="en-GB" sz="1100" dirty="0">
                <a:latin typeface="Comic Sans MS" panose="030F0702030302020204" pitchFamily="66" charset="0"/>
                <a:ea typeface="Calibri" panose="020F0502020204030204" pitchFamily="34" charset="0"/>
                <a:cs typeface="Times New Roman" panose="02020603050405020304" pitchFamily="18" charset="0"/>
              </a:rPr>
              <a:t>antimicrobial applications.</a:t>
            </a:r>
            <a:endParaRPr lang="ro-RO" sz="1100" dirty="0">
              <a:effectLst/>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738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3496</TotalTime>
  <Words>818</Words>
  <Application>Microsoft Office PowerPoint</Application>
  <PresentationFormat>On-screen Show (4:3)</PresentationFormat>
  <Paragraphs>127</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AdvGulliv-R</vt:lpstr>
      <vt:lpstr>Arial</vt:lpstr>
      <vt:lpstr>Calibri</vt:lpstr>
      <vt:lpstr>Comic Sans MS</vt:lpstr>
      <vt:lpstr>Times New Roman</vt:lpstr>
      <vt:lpstr>TimesNewRoman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Vodafone 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Oana Carp</cp:lastModifiedBy>
  <cp:revision>227</cp:revision>
  <dcterms:created xsi:type="dcterms:W3CDTF">2013-05-27T12:13:59Z</dcterms:created>
  <dcterms:modified xsi:type="dcterms:W3CDTF">2017-12-06T08:03:19Z</dcterms:modified>
</cp:coreProperties>
</file>